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A8A967-7123-4D75-AC51-077BDD1DAC8C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tem\Downloads\&#1044;&#1072;&#1085;&#1085;&#1099;&#1077;%20&#1076;&#1083;&#1103;%20&#1090;&#1072;&#1073;&#1083;&#1080;&#1094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tem\Downloads\&#1044;&#1072;&#1085;&#1085;&#1099;&#1077;%20&#1076;&#1083;&#1103;%20&#1090;&#1072;&#1073;&#1083;&#1080;&#1094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607663708173198E-2"/>
          <c:y val="1.6487601312893157E-2"/>
          <c:w val="0.92636961894361747"/>
          <c:h val="0.85753703317812413"/>
        </c:manualLayout>
      </c:layout>
      <c:lineChart>
        <c:grouping val="standard"/>
        <c:varyColors val="0"/>
        <c:ser>
          <c:idx val="0"/>
          <c:order val="0"/>
          <c:tx>
            <c:strRef>
              <c:f>'Результат запроса'!$R$1</c:f>
              <c:strCache>
                <c:ptCount val="1"/>
                <c:pt idx="0">
                  <c:v>flight_profit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'Результат запроса'!$A:$A</c15:sqref>
                  </c15:fullRef>
                </c:ext>
              </c:extLst>
              <c:f>'Результат запроса'!$A$2:$A$1048576</c:f>
              <c:strCache>
                <c:ptCount val="193"/>
                <c:pt idx="0">
                  <c:v>136119</c:v>
                </c:pt>
                <c:pt idx="1">
                  <c:v>136120</c:v>
                </c:pt>
                <c:pt idx="2">
                  <c:v>136122</c:v>
                </c:pt>
                <c:pt idx="3">
                  <c:v>136130</c:v>
                </c:pt>
                <c:pt idx="4">
                  <c:v>136131</c:v>
                </c:pt>
                <c:pt idx="5">
                  <c:v>136132</c:v>
                </c:pt>
                <c:pt idx="6">
                  <c:v>136135</c:v>
                </c:pt>
                <c:pt idx="7">
                  <c:v>136141</c:v>
                </c:pt>
                <c:pt idx="8">
                  <c:v>136143</c:v>
                </c:pt>
                <c:pt idx="9">
                  <c:v>136146</c:v>
                </c:pt>
                <c:pt idx="10">
                  <c:v>136159</c:v>
                </c:pt>
                <c:pt idx="11">
                  <c:v>136164</c:v>
                </c:pt>
                <c:pt idx="12">
                  <c:v>136165</c:v>
                </c:pt>
                <c:pt idx="13">
                  <c:v>136172</c:v>
                </c:pt>
                <c:pt idx="14">
                  <c:v>136178</c:v>
                </c:pt>
                <c:pt idx="15">
                  <c:v>136181</c:v>
                </c:pt>
                <c:pt idx="16">
                  <c:v>136185</c:v>
                </c:pt>
                <c:pt idx="17">
                  <c:v>136187</c:v>
                </c:pt>
                <c:pt idx="18">
                  <c:v>136202</c:v>
                </c:pt>
                <c:pt idx="19">
                  <c:v>136204</c:v>
                </c:pt>
                <c:pt idx="20">
                  <c:v>136207</c:v>
                </c:pt>
                <c:pt idx="21">
                  <c:v>136209</c:v>
                </c:pt>
                <c:pt idx="22">
                  <c:v>136210</c:v>
                </c:pt>
                <c:pt idx="23">
                  <c:v>136215</c:v>
                </c:pt>
                <c:pt idx="24">
                  <c:v>136223</c:v>
                </c:pt>
                <c:pt idx="25">
                  <c:v>136226</c:v>
                </c:pt>
                <c:pt idx="26">
                  <c:v>136244</c:v>
                </c:pt>
                <c:pt idx="27">
                  <c:v>136249</c:v>
                </c:pt>
                <c:pt idx="28">
                  <c:v>136250</c:v>
                </c:pt>
                <c:pt idx="29">
                  <c:v>136252</c:v>
                </c:pt>
                <c:pt idx="30">
                  <c:v>136253</c:v>
                </c:pt>
                <c:pt idx="31">
                  <c:v>136257</c:v>
                </c:pt>
                <c:pt idx="32">
                  <c:v>136262</c:v>
                </c:pt>
                <c:pt idx="33">
                  <c:v>136264</c:v>
                </c:pt>
                <c:pt idx="34">
                  <c:v>136266</c:v>
                </c:pt>
                <c:pt idx="35">
                  <c:v>136268</c:v>
                </c:pt>
                <c:pt idx="36">
                  <c:v>136269</c:v>
                </c:pt>
                <c:pt idx="37">
                  <c:v>136270</c:v>
                </c:pt>
                <c:pt idx="38">
                  <c:v>136273</c:v>
                </c:pt>
                <c:pt idx="39">
                  <c:v>136275</c:v>
                </c:pt>
                <c:pt idx="40">
                  <c:v>136282</c:v>
                </c:pt>
                <c:pt idx="41">
                  <c:v>136284</c:v>
                </c:pt>
                <c:pt idx="42">
                  <c:v>136293</c:v>
                </c:pt>
                <c:pt idx="43">
                  <c:v>136296</c:v>
                </c:pt>
                <c:pt idx="44">
                  <c:v>136306</c:v>
                </c:pt>
                <c:pt idx="45">
                  <c:v>136310</c:v>
                </c:pt>
                <c:pt idx="46">
                  <c:v>136316</c:v>
                </c:pt>
                <c:pt idx="47">
                  <c:v>136318</c:v>
                </c:pt>
                <c:pt idx="48">
                  <c:v>136320</c:v>
                </c:pt>
                <c:pt idx="49">
                  <c:v>136322</c:v>
                </c:pt>
                <c:pt idx="50">
                  <c:v>136324</c:v>
                </c:pt>
                <c:pt idx="51">
                  <c:v>136327</c:v>
                </c:pt>
                <c:pt idx="52">
                  <c:v>136338</c:v>
                </c:pt>
                <c:pt idx="53">
                  <c:v>136345</c:v>
                </c:pt>
                <c:pt idx="54">
                  <c:v>136348</c:v>
                </c:pt>
                <c:pt idx="55">
                  <c:v>136351</c:v>
                </c:pt>
                <c:pt idx="56">
                  <c:v>136352</c:v>
                </c:pt>
                <c:pt idx="57">
                  <c:v>136360</c:v>
                </c:pt>
                <c:pt idx="58">
                  <c:v>136366</c:v>
                </c:pt>
                <c:pt idx="59">
                  <c:v>136368</c:v>
                </c:pt>
                <c:pt idx="60">
                  <c:v>136383</c:v>
                </c:pt>
                <c:pt idx="61">
                  <c:v>136385</c:v>
                </c:pt>
                <c:pt idx="62">
                  <c:v>136387</c:v>
                </c:pt>
                <c:pt idx="63">
                  <c:v>136389</c:v>
                </c:pt>
                <c:pt idx="64">
                  <c:v>136390</c:v>
                </c:pt>
                <c:pt idx="65">
                  <c:v>136391</c:v>
                </c:pt>
                <c:pt idx="66">
                  <c:v>136397</c:v>
                </c:pt>
                <c:pt idx="67">
                  <c:v>136403</c:v>
                </c:pt>
                <c:pt idx="68">
                  <c:v>136411</c:v>
                </c:pt>
                <c:pt idx="69">
                  <c:v>136418</c:v>
                </c:pt>
                <c:pt idx="70">
                  <c:v>136420</c:v>
                </c:pt>
                <c:pt idx="71">
                  <c:v>136423</c:v>
                </c:pt>
                <c:pt idx="72">
                  <c:v>136428</c:v>
                </c:pt>
                <c:pt idx="73">
                  <c:v>136436</c:v>
                </c:pt>
                <c:pt idx="74">
                  <c:v>136439</c:v>
                </c:pt>
                <c:pt idx="75">
                  <c:v>136441</c:v>
                </c:pt>
                <c:pt idx="76">
                  <c:v>136447</c:v>
                </c:pt>
                <c:pt idx="77">
                  <c:v>136450</c:v>
                </c:pt>
                <c:pt idx="78">
                  <c:v>136452</c:v>
                </c:pt>
                <c:pt idx="79">
                  <c:v>136458</c:v>
                </c:pt>
                <c:pt idx="80">
                  <c:v>136463</c:v>
                </c:pt>
                <c:pt idx="81">
                  <c:v>136464</c:v>
                </c:pt>
                <c:pt idx="82">
                  <c:v>136465</c:v>
                </c:pt>
                <c:pt idx="83">
                  <c:v>136471</c:v>
                </c:pt>
                <c:pt idx="84">
                  <c:v>136474</c:v>
                </c:pt>
                <c:pt idx="85">
                  <c:v>136479</c:v>
                </c:pt>
                <c:pt idx="86">
                  <c:v>136485</c:v>
                </c:pt>
                <c:pt idx="87">
                  <c:v>136486</c:v>
                </c:pt>
                <c:pt idx="88">
                  <c:v>136491</c:v>
                </c:pt>
                <c:pt idx="89">
                  <c:v>136492</c:v>
                </c:pt>
                <c:pt idx="90">
                  <c:v>136511</c:v>
                </c:pt>
                <c:pt idx="91">
                  <c:v>136513</c:v>
                </c:pt>
                <c:pt idx="92">
                  <c:v>136514</c:v>
                </c:pt>
                <c:pt idx="93">
                  <c:v>136518</c:v>
                </c:pt>
                <c:pt idx="94">
                  <c:v>136523</c:v>
                </c:pt>
                <c:pt idx="95">
                  <c:v>136533</c:v>
                </c:pt>
                <c:pt idx="96">
                  <c:v>136534</c:v>
                </c:pt>
                <c:pt idx="97">
                  <c:v>136540</c:v>
                </c:pt>
                <c:pt idx="98">
                  <c:v>136544</c:v>
                </c:pt>
                <c:pt idx="99">
                  <c:v>136546</c:v>
                </c:pt>
                <c:pt idx="100">
                  <c:v>136560</c:v>
                </c:pt>
                <c:pt idx="101">
                  <c:v>136564</c:v>
                </c:pt>
                <c:pt idx="102">
                  <c:v>136567</c:v>
                </c:pt>
                <c:pt idx="103">
                  <c:v>136571</c:v>
                </c:pt>
                <c:pt idx="104">
                  <c:v>136586</c:v>
                </c:pt>
                <c:pt idx="105">
                  <c:v>136592</c:v>
                </c:pt>
                <c:pt idx="106">
                  <c:v>136600</c:v>
                </c:pt>
                <c:pt idx="107">
                  <c:v>136605</c:v>
                </c:pt>
                <c:pt idx="108">
                  <c:v>136609</c:v>
                </c:pt>
                <c:pt idx="109">
                  <c:v>136612</c:v>
                </c:pt>
                <c:pt idx="110">
                  <c:v>136617</c:v>
                </c:pt>
                <c:pt idx="111">
                  <c:v>136620</c:v>
                </c:pt>
                <c:pt idx="112">
                  <c:v>136630</c:v>
                </c:pt>
                <c:pt idx="113">
                  <c:v>136631</c:v>
                </c:pt>
                <c:pt idx="114">
                  <c:v>136632</c:v>
                </c:pt>
                <c:pt idx="115">
                  <c:v>136642</c:v>
                </c:pt>
                <c:pt idx="116">
                  <c:v>136645</c:v>
                </c:pt>
                <c:pt idx="117">
                  <c:v>136649</c:v>
                </c:pt>
                <c:pt idx="118">
                  <c:v>136653</c:v>
                </c:pt>
                <c:pt idx="119">
                  <c:v>136654</c:v>
                </c:pt>
                <c:pt idx="120">
                  <c:v>136660</c:v>
                </c:pt>
                <c:pt idx="121">
                  <c:v>136661</c:v>
                </c:pt>
                <c:pt idx="122">
                  <c:v>136666</c:v>
                </c:pt>
                <c:pt idx="123">
                  <c:v>136669</c:v>
                </c:pt>
                <c:pt idx="124">
                  <c:v>136672</c:v>
                </c:pt>
                <c:pt idx="125">
                  <c:v>136678</c:v>
                </c:pt>
                <c:pt idx="126">
                  <c:v>136680</c:v>
                </c:pt>
                <c:pt idx="127">
                  <c:v>136688</c:v>
                </c:pt>
                <c:pt idx="128">
                  <c:v>136691</c:v>
                </c:pt>
                <c:pt idx="129">
                  <c:v>136698</c:v>
                </c:pt>
                <c:pt idx="130">
                  <c:v>136702</c:v>
                </c:pt>
                <c:pt idx="131">
                  <c:v>136706</c:v>
                </c:pt>
                <c:pt idx="132">
                  <c:v>136709</c:v>
                </c:pt>
                <c:pt idx="133">
                  <c:v>136720</c:v>
                </c:pt>
                <c:pt idx="134">
                  <c:v>136725</c:v>
                </c:pt>
                <c:pt idx="135">
                  <c:v>136729</c:v>
                </c:pt>
                <c:pt idx="136">
                  <c:v>136733</c:v>
                </c:pt>
                <c:pt idx="137">
                  <c:v>136738</c:v>
                </c:pt>
                <c:pt idx="138">
                  <c:v>136742</c:v>
                </c:pt>
                <c:pt idx="139">
                  <c:v>136754</c:v>
                </c:pt>
                <c:pt idx="140">
                  <c:v>136755</c:v>
                </c:pt>
                <c:pt idx="141">
                  <c:v>136757</c:v>
                </c:pt>
                <c:pt idx="142">
                  <c:v>136758</c:v>
                </c:pt>
                <c:pt idx="143">
                  <c:v>136767</c:v>
                </c:pt>
                <c:pt idx="144">
                  <c:v>136768</c:v>
                </c:pt>
                <c:pt idx="145">
                  <c:v>136769</c:v>
                </c:pt>
                <c:pt idx="146">
                  <c:v>136771</c:v>
                </c:pt>
                <c:pt idx="147">
                  <c:v>136774</c:v>
                </c:pt>
                <c:pt idx="148">
                  <c:v>136778</c:v>
                </c:pt>
                <c:pt idx="149">
                  <c:v>136780</c:v>
                </c:pt>
                <c:pt idx="150">
                  <c:v>136781</c:v>
                </c:pt>
                <c:pt idx="151">
                  <c:v>136785</c:v>
                </c:pt>
                <c:pt idx="152">
                  <c:v>136793</c:v>
                </c:pt>
                <c:pt idx="153">
                  <c:v>136800</c:v>
                </c:pt>
                <c:pt idx="154">
                  <c:v>136801</c:v>
                </c:pt>
                <c:pt idx="155">
                  <c:v>136802</c:v>
                </c:pt>
                <c:pt idx="156">
                  <c:v>136805</c:v>
                </c:pt>
                <c:pt idx="157">
                  <c:v>136807</c:v>
                </c:pt>
                <c:pt idx="158">
                  <c:v>136815</c:v>
                </c:pt>
                <c:pt idx="159">
                  <c:v>136819</c:v>
                </c:pt>
                <c:pt idx="160">
                  <c:v>136823</c:v>
                </c:pt>
                <c:pt idx="161">
                  <c:v>136827</c:v>
                </c:pt>
                <c:pt idx="162">
                  <c:v>136838</c:v>
                </c:pt>
                <c:pt idx="163">
                  <c:v>136841</c:v>
                </c:pt>
                <c:pt idx="164">
                  <c:v>136843</c:v>
                </c:pt>
                <c:pt idx="165">
                  <c:v>136844</c:v>
                </c:pt>
                <c:pt idx="166">
                  <c:v>136855</c:v>
                </c:pt>
                <c:pt idx="167">
                  <c:v>136857</c:v>
                </c:pt>
                <c:pt idx="168">
                  <c:v>136861</c:v>
                </c:pt>
                <c:pt idx="169">
                  <c:v>136865</c:v>
                </c:pt>
                <c:pt idx="170">
                  <c:v>136866</c:v>
                </c:pt>
                <c:pt idx="171">
                  <c:v>136869</c:v>
                </c:pt>
                <c:pt idx="172">
                  <c:v>136871</c:v>
                </c:pt>
                <c:pt idx="173">
                  <c:v>136872</c:v>
                </c:pt>
                <c:pt idx="174">
                  <c:v>136873</c:v>
                </c:pt>
                <c:pt idx="175">
                  <c:v>136875</c:v>
                </c:pt>
                <c:pt idx="176">
                  <c:v>136886</c:v>
                </c:pt>
                <c:pt idx="177">
                  <c:v>136887</c:v>
                </c:pt>
                <c:pt idx="178">
                  <c:v>136888</c:v>
                </c:pt>
                <c:pt idx="179">
                  <c:v>136900</c:v>
                </c:pt>
                <c:pt idx="180">
                  <c:v>136907</c:v>
                </c:pt>
                <c:pt idx="181">
                  <c:v>136911</c:v>
                </c:pt>
                <c:pt idx="182">
                  <c:v>136913</c:v>
                </c:pt>
                <c:pt idx="183">
                  <c:v>136922</c:v>
                </c:pt>
                <c:pt idx="184">
                  <c:v>136927</c:v>
                </c:pt>
                <c:pt idx="185">
                  <c:v>136929</c:v>
                </c:pt>
                <c:pt idx="186">
                  <c:v>136936</c:v>
                </c:pt>
                <c:pt idx="187">
                  <c:v>136937</c:v>
                </c:pt>
                <c:pt idx="188">
                  <c:v>136943</c:v>
                </c:pt>
                <c:pt idx="189">
                  <c:v>136951</c:v>
                </c:pt>
                <c:pt idx="190">
                  <c:v>136953</c:v>
                </c:pt>
                <c:pt idx="191">
                  <c:v>136956</c:v>
                </c:pt>
                <c:pt idx="192">
                  <c:v>136961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'Результат запроса'!$R$2:$R$194</c15:sqref>
                  </c15:fullRef>
                </c:ext>
              </c:extLst>
              <c:f>'Результат запроса'!$R$3:$R$194</c:f>
              <c:numCache>
                <c:formatCode>General</c:formatCode>
                <c:ptCount val="192"/>
                <c:pt idx="0">
                  <c:v>1405177.12</c:v>
                </c:pt>
                <c:pt idx="1">
                  <c:v>1219130.3333333333</c:v>
                </c:pt>
                <c:pt idx="2">
                  <c:v>1356377.12</c:v>
                </c:pt>
                <c:pt idx="3">
                  <c:v>1603049.03</c:v>
                </c:pt>
                <c:pt idx="4">
                  <c:v>1513777.12</c:v>
                </c:pt>
                <c:pt idx="5">
                  <c:v>1476354.6666666665</c:v>
                </c:pt>
                <c:pt idx="6">
                  <c:v>1400285.54</c:v>
                </c:pt>
                <c:pt idx="7">
                  <c:v>1355460.3333333333</c:v>
                </c:pt>
                <c:pt idx="8">
                  <c:v>1401954.6666666665</c:v>
                </c:pt>
                <c:pt idx="9">
                  <c:v>1492967.7266666666</c:v>
                </c:pt>
                <c:pt idx="10">
                  <c:v>1528649.03</c:v>
                </c:pt>
                <c:pt idx="11">
                  <c:v>1363332.2133333334</c:v>
                </c:pt>
                <c:pt idx="12">
                  <c:v>1407849.03</c:v>
                </c:pt>
                <c:pt idx="13">
                  <c:v>1224849.03</c:v>
                </c:pt>
                <c:pt idx="14">
                  <c:v>1479849.03</c:v>
                </c:pt>
                <c:pt idx="15">
                  <c:v>1301774.2433333334</c:v>
                </c:pt>
                <c:pt idx="16">
                  <c:v>1675060.3333333333</c:v>
                </c:pt>
                <c:pt idx="17">
                  <c:v>1279492.94</c:v>
                </c:pt>
                <c:pt idx="18">
                  <c:v>1255554.6666666665</c:v>
                </c:pt>
                <c:pt idx="19">
                  <c:v>1366872.9366666665</c:v>
                </c:pt>
                <c:pt idx="20">
                  <c:v>1403330.3333333333</c:v>
                </c:pt>
                <c:pt idx="21">
                  <c:v>1512860.3333333333</c:v>
                </c:pt>
                <c:pt idx="22">
                  <c:v>1461754.6666666665</c:v>
                </c:pt>
                <c:pt idx="23">
                  <c:v>1551072.9366666665</c:v>
                </c:pt>
                <c:pt idx="24">
                  <c:v>1674130.3333333333</c:v>
                </c:pt>
                <c:pt idx="25">
                  <c:v>1506247.73</c:v>
                </c:pt>
                <c:pt idx="26">
                  <c:v>1602399.5733333332</c:v>
                </c:pt>
                <c:pt idx="27">
                  <c:v>1203532.2133333334</c:v>
                </c:pt>
                <c:pt idx="28">
                  <c:v>1316872.9366666665</c:v>
                </c:pt>
                <c:pt idx="29">
                  <c:v>1213035.1266666667</c:v>
                </c:pt>
                <c:pt idx="30">
                  <c:v>1429860.3333333333</c:v>
                </c:pt>
                <c:pt idx="31">
                  <c:v>1664847.73</c:v>
                </c:pt>
                <c:pt idx="32">
                  <c:v>1488554.6666666665</c:v>
                </c:pt>
                <c:pt idx="33">
                  <c:v>1364154.6666666665</c:v>
                </c:pt>
                <c:pt idx="34">
                  <c:v>1471932.2133333334</c:v>
                </c:pt>
                <c:pt idx="35">
                  <c:v>1403154.6666666665</c:v>
                </c:pt>
                <c:pt idx="36">
                  <c:v>1428377.12</c:v>
                </c:pt>
                <c:pt idx="37">
                  <c:v>1677047.73</c:v>
                </c:pt>
                <c:pt idx="38">
                  <c:v>1617367.7266666666</c:v>
                </c:pt>
                <c:pt idx="39">
                  <c:v>1304811.6366666667</c:v>
                </c:pt>
                <c:pt idx="40">
                  <c:v>1473132.2133333334</c:v>
                </c:pt>
                <c:pt idx="41">
                  <c:v>1479849.03</c:v>
                </c:pt>
                <c:pt idx="42">
                  <c:v>1481847.73</c:v>
                </c:pt>
                <c:pt idx="43">
                  <c:v>1244460.3333333333</c:v>
                </c:pt>
                <c:pt idx="44">
                  <c:v>1442330.3333333333</c:v>
                </c:pt>
                <c:pt idx="45">
                  <c:v>1674130.3333333333</c:v>
                </c:pt>
                <c:pt idx="46">
                  <c:v>1341685.54</c:v>
                </c:pt>
                <c:pt idx="47">
                  <c:v>1342154.6666666665</c:v>
                </c:pt>
                <c:pt idx="48">
                  <c:v>1363332.2133333334</c:v>
                </c:pt>
                <c:pt idx="49">
                  <c:v>1465672.9366666665</c:v>
                </c:pt>
                <c:pt idx="50">
                  <c:v>1344460.3333333333</c:v>
                </c:pt>
                <c:pt idx="51">
                  <c:v>1662860.3333333333</c:v>
                </c:pt>
                <c:pt idx="52">
                  <c:v>1305730.3333333333</c:v>
                </c:pt>
                <c:pt idx="53">
                  <c:v>1560554.6666666665</c:v>
                </c:pt>
                <c:pt idx="54">
                  <c:v>1353154.6666666665</c:v>
                </c:pt>
                <c:pt idx="55">
                  <c:v>1173660.3333333333</c:v>
                </c:pt>
                <c:pt idx="56">
                  <c:v>1253154.6666666665</c:v>
                </c:pt>
                <c:pt idx="57">
                  <c:v>1317649.03</c:v>
                </c:pt>
                <c:pt idx="58">
                  <c:v>1687260.3333333333</c:v>
                </c:pt>
                <c:pt idx="59">
                  <c:v>1277092.94</c:v>
                </c:pt>
                <c:pt idx="60">
                  <c:v>1662860.3333333333</c:v>
                </c:pt>
                <c:pt idx="61">
                  <c:v>1565249.03</c:v>
                </c:pt>
                <c:pt idx="62">
                  <c:v>1661930.3333333333</c:v>
                </c:pt>
                <c:pt idx="63">
                  <c:v>1623072.9366666665</c:v>
                </c:pt>
                <c:pt idx="64">
                  <c:v>1357860.3333333333</c:v>
                </c:pt>
                <c:pt idx="65">
                  <c:v>1243672.9366666665</c:v>
                </c:pt>
                <c:pt idx="66">
                  <c:v>1671554.6666666665</c:v>
                </c:pt>
                <c:pt idx="67">
                  <c:v>1388554.6666666665</c:v>
                </c:pt>
                <c:pt idx="68">
                  <c:v>1209060.3333333333</c:v>
                </c:pt>
                <c:pt idx="69">
                  <c:v>1334367.7266666666</c:v>
                </c:pt>
                <c:pt idx="70">
                  <c:v>1637530.3333333333</c:v>
                </c:pt>
                <c:pt idx="71">
                  <c:v>1468849.03</c:v>
                </c:pt>
                <c:pt idx="72">
                  <c:v>1601849.03</c:v>
                </c:pt>
                <c:pt idx="73">
                  <c:v>1499554.6666666665</c:v>
                </c:pt>
                <c:pt idx="74">
                  <c:v>1634954.6666666665</c:v>
                </c:pt>
                <c:pt idx="75">
                  <c:v>1443260.3333333333</c:v>
                </c:pt>
                <c:pt idx="76">
                  <c:v>1351485.54</c:v>
                </c:pt>
                <c:pt idx="77">
                  <c:v>1400754.6666666665</c:v>
                </c:pt>
                <c:pt idx="78">
                  <c:v>1359049.03</c:v>
                </c:pt>
                <c:pt idx="79">
                  <c:v>1578649.03</c:v>
                </c:pt>
                <c:pt idx="80">
                  <c:v>1186130.3333333333</c:v>
                </c:pt>
                <c:pt idx="81">
                  <c:v>1683285.54</c:v>
                </c:pt>
                <c:pt idx="82">
                  <c:v>1550930.3333333333</c:v>
                </c:pt>
                <c:pt idx="83">
                  <c:v>1691235.1266666667</c:v>
                </c:pt>
                <c:pt idx="84">
                  <c:v>1538177.12</c:v>
                </c:pt>
                <c:pt idx="85">
                  <c:v>1308130.3333333333</c:v>
                </c:pt>
                <c:pt idx="86">
                  <c:v>1301132.2133333334</c:v>
                </c:pt>
                <c:pt idx="87">
                  <c:v>1304672.9366666665</c:v>
                </c:pt>
                <c:pt idx="88">
                  <c:v>1492060.3333333333</c:v>
                </c:pt>
                <c:pt idx="89">
                  <c:v>-626960.53333333344</c:v>
                </c:pt>
                <c:pt idx="90">
                  <c:v>-626960.53333333344</c:v>
                </c:pt>
                <c:pt idx="91">
                  <c:v>-604713.54666666663</c:v>
                </c:pt>
                <c:pt idx="92">
                  <c:v>-604168.58666666667</c:v>
                </c:pt>
                <c:pt idx="93">
                  <c:v>-661033.3600000001</c:v>
                </c:pt>
                <c:pt idx="94">
                  <c:v>-602181.19000000006</c:v>
                </c:pt>
                <c:pt idx="95">
                  <c:v>-604168.58666666667</c:v>
                </c:pt>
                <c:pt idx="96">
                  <c:v>-650439.87666666659</c:v>
                </c:pt>
                <c:pt idx="97">
                  <c:v>-644083.78666666674</c:v>
                </c:pt>
                <c:pt idx="98">
                  <c:v>-639846.39333333331</c:v>
                </c:pt>
                <c:pt idx="99">
                  <c:v>-646202.4833333334</c:v>
                </c:pt>
                <c:pt idx="100">
                  <c:v>-606155.9833333334</c:v>
                </c:pt>
                <c:pt idx="101">
                  <c:v>-628982.98666666669</c:v>
                </c:pt>
                <c:pt idx="102">
                  <c:v>683434.91666666663</c:v>
                </c:pt>
                <c:pt idx="103">
                  <c:v>689734.91666666663</c:v>
                </c:pt>
                <c:pt idx="104">
                  <c:v>612127.41666666663</c:v>
                </c:pt>
                <c:pt idx="105">
                  <c:v>699181.33333333337</c:v>
                </c:pt>
                <c:pt idx="106">
                  <c:v>697858.96</c:v>
                </c:pt>
                <c:pt idx="107">
                  <c:v>570034.91666666663</c:v>
                </c:pt>
                <c:pt idx="108">
                  <c:v>680281.33333333337</c:v>
                </c:pt>
                <c:pt idx="109">
                  <c:v>700327.41666666663</c:v>
                </c:pt>
                <c:pt idx="110">
                  <c:v>548703.70666666667</c:v>
                </c:pt>
                <c:pt idx="111">
                  <c:v>680281.33333333337</c:v>
                </c:pt>
                <c:pt idx="112">
                  <c:v>656227.41666666663</c:v>
                </c:pt>
                <c:pt idx="113">
                  <c:v>643649.61499999999</c:v>
                </c:pt>
                <c:pt idx="114">
                  <c:v>463120.21833333332</c:v>
                </c:pt>
                <c:pt idx="115">
                  <c:v>562349.61499999999</c:v>
                </c:pt>
                <c:pt idx="116">
                  <c:v>689734.91666666663</c:v>
                </c:pt>
                <c:pt idx="117">
                  <c:v>636727.41666666663</c:v>
                </c:pt>
                <c:pt idx="118">
                  <c:v>691120.21833333338</c:v>
                </c:pt>
                <c:pt idx="119">
                  <c:v>612303.70666666667</c:v>
                </c:pt>
                <c:pt idx="120">
                  <c:v>689734.91666666663</c:v>
                </c:pt>
                <c:pt idx="121">
                  <c:v>598381.33333333337</c:v>
                </c:pt>
                <c:pt idx="122">
                  <c:v>682049.61499999999</c:v>
                </c:pt>
                <c:pt idx="123">
                  <c:v>692881.33333333337</c:v>
                </c:pt>
                <c:pt idx="124">
                  <c:v>561934.91666666663</c:v>
                </c:pt>
                <c:pt idx="125">
                  <c:v>668827.41666666663</c:v>
                </c:pt>
                <c:pt idx="126">
                  <c:v>624727.41666666663</c:v>
                </c:pt>
                <c:pt idx="127">
                  <c:v>626026.86833333329</c:v>
                </c:pt>
                <c:pt idx="128">
                  <c:v>682726.86833333329</c:v>
                </c:pt>
                <c:pt idx="129">
                  <c:v>605827.41666666663</c:v>
                </c:pt>
                <c:pt idx="130">
                  <c:v>670834.91666666663</c:v>
                </c:pt>
                <c:pt idx="131">
                  <c:v>620434.91666666663</c:v>
                </c:pt>
                <c:pt idx="132">
                  <c:v>683434.91666666663</c:v>
                </c:pt>
                <c:pt idx="133">
                  <c:v>632326.86833333329</c:v>
                </c:pt>
                <c:pt idx="134">
                  <c:v>626134.91666666663</c:v>
                </c:pt>
                <c:pt idx="135">
                  <c:v>675749.61499999999</c:v>
                </c:pt>
                <c:pt idx="136">
                  <c:v>626026.86833333329</c:v>
                </c:pt>
                <c:pt idx="137">
                  <c:v>700327.41666666663</c:v>
                </c:pt>
                <c:pt idx="138">
                  <c:v>656403.70666666667</c:v>
                </c:pt>
                <c:pt idx="139">
                  <c:v>696034.91666666663</c:v>
                </c:pt>
                <c:pt idx="140">
                  <c:v>697420.21833333338</c:v>
                </c:pt>
                <c:pt idx="141">
                  <c:v>697420.21833333338</c:v>
                </c:pt>
                <c:pt idx="142">
                  <c:v>580649.61499999999</c:v>
                </c:pt>
                <c:pt idx="143">
                  <c:v>700327.41666666663</c:v>
                </c:pt>
                <c:pt idx="144">
                  <c:v>628558.96</c:v>
                </c:pt>
                <c:pt idx="145">
                  <c:v>593326.86833333329</c:v>
                </c:pt>
                <c:pt idx="146">
                  <c:v>675127.41666666663</c:v>
                </c:pt>
                <c:pt idx="147">
                  <c:v>692881.33333333337</c:v>
                </c:pt>
                <c:pt idx="148">
                  <c:v>648781.33333333337</c:v>
                </c:pt>
                <c:pt idx="149">
                  <c:v>696034.91666666663</c:v>
                </c:pt>
                <c:pt idx="150">
                  <c:v>699027.96499999997</c:v>
                </c:pt>
                <c:pt idx="151">
                  <c:v>700327.41666666663</c:v>
                </c:pt>
                <c:pt idx="152">
                  <c:v>578727.96499999997</c:v>
                </c:pt>
                <c:pt idx="153">
                  <c:v>700327.41666666663</c:v>
                </c:pt>
                <c:pt idx="154">
                  <c:v>680281.33333333337</c:v>
                </c:pt>
                <c:pt idx="155">
                  <c:v>681427.41666666663</c:v>
                </c:pt>
                <c:pt idx="156">
                  <c:v>464881.33333333331</c:v>
                </c:pt>
                <c:pt idx="157">
                  <c:v>697858.96</c:v>
                </c:pt>
                <c:pt idx="158">
                  <c:v>689734.91666666663</c:v>
                </c:pt>
                <c:pt idx="159">
                  <c:v>552958.96</c:v>
                </c:pt>
                <c:pt idx="160">
                  <c:v>697858.96</c:v>
                </c:pt>
                <c:pt idx="161">
                  <c:v>599549.61499999999</c:v>
                </c:pt>
                <c:pt idx="162">
                  <c:v>697858.96</c:v>
                </c:pt>
                <c:pt idx="163">
                  <c:v>567427.41666666663</c:v>
                </c:pt>
                <c:pt idx="164">
                  <c:v>508981.33333333331</c:v>
                </c:pt>
                <c:pt idx="165">
                  <c:v>633034.91666666663</c:v>
                </c:pt>
                <c:pt idx="166">
                  <c:v>699181.33333333337</c:v>
                </c:pt>
                <c:pt idx="167">
                  <c:v>624303.70666666667</c:v>
                </c:pt>
                <c:pt idx="168">
                  <c:v>630427.41666666663</c:v>
                </c:pt>
                <c:pt idx="169">
                  <c:v>668827.41666666663</c:v>
                </c:pt>
                <c:pt idx="170">
                  <c:v>696034.91666666663</c:v>
                </c:pt>
                <c:pt idx="171">
                  <c:v>696034.91666666663</c:v>
                </c:pt>
                <c:pt idx="172">
                  <c:v>700327.41666666663</c:v>
                </c:pt>
                <c:pt idx="173">
                  <c:v>692727.96499999997</c:v>
                </c:pt>
                <c:pt idx="174">
                  <c:v>699181.33333333337</c:v>
                </c:pt>
                <c:pt idx="175">
                  <c:v>656227.41666666663</c:v>
                </c:pt>
                <c:pt idx="176">
                  <c:v>527320.21833333338</c:v>
                </c:pt>
                <c:pt idx="177">
                  <c:v>559981.33333333337</c:v>
                </c:pt>
                <c:pt idx="178">
                  <c:v>697858.96</c:v>
                </c:pt>
                <c:pt idx="179">
                  <c:v>688349.61499999999</c:v>
                </c:pt>
                <c:pt idx="180">
                  <c:v>611527.41666666663</c:v>
                </c:pt>
                <c:pt idx="181">
                  <c:v>631726.86833333329</c:v>
                </c:pt>
                <c:pt idx="182">
                  <c:v>541681.33333333337</c:v>
                </c:pt>
                <c:pt idx="183">
                  <c:v>694649.61499999999</c:v>
                </c:pt>
                <c:pt idx="184">
                  <c:v>566827.41666666663</c:v>
                </c:pt>
                <c:pt idx="185">
                  <c:v>563134.91666666663</c:v>
                </c:pt>
                <c:pt idx="186">
                  <c:v>556834.91666666663</c:v>
                </c:pt>
                <c:pt idx="187">
                  <c:v>668827.41666666663</c:v>
                </c:pt>
                <c:pt idx="188">
                  <c:v>655803.70666666667</c:v>
                </c:pt>
                <c:pt idx="189">
                  <c:v>699181.33333333337</c:v>
                </c:pt>
                <c:pt idx="190">
                  <c:v>680281.33333333337</c:v>
                </c:pt>
                <c:pt idx="191">
                  <c:v>695326.86833333329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52-447C-A438-EF445A7DB63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1048624"/>
        <c:axId val="620426320"/>
      </c:lineChart>
      <c:catAx>
        <c:axId val="62104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426320"/>
        <c:crosses val="autoZero"/>
        <c:auto val="0"/>
        <c:lblAlgn val="ctr"/>
        <c:lblOffset val="1"/>
        <c:tickLblSkip val="1"/>
        <c:tickMarkSkip val="100"/>
        <c:noMultiLvlLbl val="0"/>
      </c:catAx>
      <c:valAx>
        <c:axId val="62042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10486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17812981255372E-2"/>
          <c:y val="1.64875994531519E-2"/>
          <c:w val="0.92636961894361747"/>
          <c:h val="0.85753703317812413"/>
        </c:manualLayout>
      </c:layout>
      <c:lineChart>
        <c:grouping val="standard"/>
        <c:varyColors val="0"/>
        <c:ser>
          <c:idx val="0"/>
          <c:order val="0"/>
          <c:tx>
            <c:strRef>
              <c:f>'Результат запроса (2)'!$R$1</c:f>
              <c:strCache>
                <c:ptCount val="1"/>
                <c:pt idx="0">
                  <c:v>flight_profit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'Результат запроса (2)'!$A:$A</c15:sqref>
                  </c15:fullRef>
                </c:ext>
              </c:extLst>
              <c:f>'Результат запроса (2)'!$A$2:$A$1048576</c:f>
              <c:strCache>
                <c:ptCount val="23"/>
                <c:pt idx="0">
                  <c:v>136485</c:v>
                </c:pt>
                <c:pt idx="1">
                  <c:v>136486</c:v>
                </c:pt>
                <c:pt idx="2">
                  <c:v>136491</c:v>
                </c:pt>
                <c:pt idx="3">
                  <c:v>136492</c:v>
                </c:pt>
                <c:pt idx="4">
                  <c:v>136511</c:v>
                </c:pt>
                <c:pt idx="5">
                  <c:v>136513</c:v>
                </c:pt>
                <c:pt idx="6">
                  <c:v>136514</c:v>
                </c:pt>
                <c:pt idx="7">
                  <c:v>136518</c:v>
                </c:pt>
                <c:pt idx="8">
                  <c:v>136523</c:v>
                </c:pt>
                <c:pt idx="9">
                  <c:v>136533</c:v>
                </c:pt>
                <c:pt idx="10">
                  <c:v>136534</c:v>
                </c:pt>
                <c:pt idx="11">
                  <c:v>136540</c:v>
                </c:pt>
                <c:pt idx="12">
                  <c:v>136544</c:v>
                </c:pt>
                <c:pt idx="13">
                  <c:v>136546</c:v>
                </c:pt>
                <c:pt idx="14">
                  <c:v>136560</c:v>
                </c:pt>
                <c:pt idx="15">
                  <c:v>136564</c:v>
                </c:pt>
                <c:pt idx="16">
                  <c:v>136567</c:v>
                </c:pt>
                <c:pt idx="17">
                  <c:v>136571</c:v>
                </c:pt>
                <c:pt idx="18">
                  <c:v>136586</c:v>
                </c:pt>
                <c:pt idx="19">
                  <c:v>136592</c:v>
                </c:pt>
                <c:pt idx="20">
                  <c:v>136600</c:v>
                </c:pt>
                <c:pt idx="21">
                  <c:v>136605</c:v>
                </c:pt>
                <c:pt idx="22">
                  <c:v>136609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'Результат запроса (2)'!$R$2:$R$24</c15:sqref>
                  </c15:fullRef>
                </c:ext>
              </c:extLst>
              <c:f>'Результат запроса (2)'!$R$3:$R$24</c:f>
              <c:numCache>
                <c:formatCode>General</c:formatCode>
                <c:ptCount val="22"/>
                <c:pt idx="0">
                  <c:v>1301132.2133333334</c:v>
                </c:pt>
                <c:pt idx="1">
                  <c:v>1304672.9366666665</c:v>
                </c:pt>
                <c:pt idx="2">
                  <c:v>1492060.3333333333</c:v>
                </c:pt>
                <c:pt idx="3">
                  <c:v>-626960.53333333344</c:v>
                </c:pt>
                <c:pt idx="4">
                  <c:v>-626960.53333333344</c:v>
                </c:pt>
                <c:pt idx="5">
                  <c:v>-604713.54666666663</c:v>
                </c:pt>
                <c:pt idx="6">
                  <c:v>-604168.58666666667</c:v>
                </c:pt>
                <c:pt idx="7">
                  <c:v>-661033.3600000001</c:v>
                </c:pt>
                <c:pt idx="8">
                  <c:v>-602181.19000000006</c:v>
                </c:pt>
                <c:pt idx="9">
                  <c:v>-604168.58666666667</c:v>
                </c:pt>
                <c:pt idx="10">
                  <c:v>-650439.87666666659</c:v>
                </c:pt>
                <c:pt idx="11">
                  <c:v>-644083.78666666674</c:v>
                </c:pt>
                <c:pt idx="12">
                  <c:v>-639846.39333333331</c:v>
                </c:pt>
                <c:pt idx="13">
                  <c:v>-646202.4833333334</c:v>
                </c:pt>
                <c:pt idx="14">
                  <c:v>-606155.9833333334</c:v>
                </c:pt>
                <c:pt idx="15">
                  <c:v>-628982.98666666669</c:v>
                </c:pt>
                <c:pt idx="16">
                  <c:v>683434.91666666663</c:v>
                </c:pt>
                <c:pt idx="17">
                  <c:v>689734.91666666663</c:v>
                </c:pt>
                <c:pt idx="18">
                  <c:v>612127.41666666663</c:v>
                </c:pt>
                <c:pt idx="19">
                  <c:v>699181.33333333337</c:v>
                </c:pt>
                <c:pt idx="20">
                  <c:v>697858.96</c:v>
                </c:pt>
                <c:pt idx="21">
                  <c:v>570034.91666666663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4C-497F-8CDA-A3CFC42ABD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1048624"/>
        <c:axId val="620426320"/>
      </c:lineChart>
      <c:catAx>
        <c:axId val="62104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426320"/>
        <c:crosses val="autoZero"/>
        <c:auto val="0"/>
        <c:lblAlgn val="ctr"/>
        <c:lblOffset val="1"/>
        <c:tickLblSkip val="1"/>
        <c:tickMarkSkip val="100"/>
        <c:noMultiLvlLbl val="0"/>
      </c:catAx>
      <c:valAx>
        <c:axId val="62042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10486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CB851-EB1B-477E-86CA-4FCAFFD9A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59" y="1733974"/>
            <a:ext cx="7766936" cy="1646302"/>
          </a:xfrm>
        </p:spPr>
        <p:txBody>
          <a:bodyPr/>
          <a:lstStyle/>
          <a:p>
            <a:r>
              <a:rPr lang="ru-RU" dirty="0"/>
              <a:t>Авиарейсы без потерь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184769-B66F-4AD9-8ADE-96874E29D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059" y="3392465"/>
            <a:ext cx="7766936" cy="1096899"/>
          </a:xfrm>
        </p:spPr>
        <p:txBody>
          <a:bodyPr/>
          <a:lstStyle/>
          <a:p>
            <a:r>
              <a:rPr lang="ru-RU" dirty="0"/>
              <a:t>Аналитический обзор окупаемости авиарейсов</a:t>
            </a:r>
          </a:p>
        </p:txBody>
      </p:sp>
    </p:spTree>
    <p:extLst>
      <p:ext uri="{BB962C8B-B14F-4D97-AF65-F5344CB8AC3E}">
        <p14:creationId xmlns:p14="http://schemas.microsoft.com/office/powerpoint/2010/main" val="183032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C035E-BABE-4A75-88B7-22CFC5D0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16076-04CC-48A9-A264-3A16A708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1"/>
            <a:ext cx="9210378" cy="4639282"/>
          </a:xfrm>
        </p:spPr>
        <p:txBody>
          <a:bodyPr>
            <a:normAutofit/>
          </a:bodyPr>
          <a:lstStyle/>
          <a:p>
            <a:r>
              <a:rPr lang="ru-RU" sz="2400" dirty="0"/>
              <a:t>Представлена выборка для определения рейсов с минимальным уровнем доходности при перелётах из Анапы в зимнее время.</a:t>
            </a:r>
          </a:p>
          <a:p>
            <a:r>
              <a:rPr lang="ru-RU" sz="2400" dirty="0"/>
              <a:t>Для повышения эконмической целесообразности было выбрано несколько критериев, которые позволят принять верное решение. </a:t>
            </a:r>
          </a:p>
          <a:p>
            <a:r>
              <a:rPr lang="ru-RU" sz="2400" dirty="0"/>
              <a:t>Данные по цене </a:t>
            </a:r>
            <a:r>
              <a:rPr lang="ru-RU" sz="2400" dirty="0" err="1"/>
              <a:t>авиагсм</a:t>
            </a:r>
            <a:r>
              <a:rPr lang="ru-RU" sz="2400" dirty="0"/>
              <a:t> были предоставлены </a:t>
            </a:r>
            <a:r>
              <a:rPr lang="ru-RU" sz="2400" b="1" i="1" dirty="0"/>
              <a:t>ООО «БАТО» </a:t>
            </a:r>
            <a:br>
              <a:rPr lang="ru-RU" sz="2400" b="1" i="1" dirty="0"/>
            </a:br>
            <a:r>
              <a:rPr lang="en-US" sz="2400" dirty="0"/>
              <a:t>(</a:t>
            </a:r>
            <a:r>
              <a:rPr lang="ru-RU" sz="2400" b="1" dirty="0" err="1"/>
              <a:t>БА</a:t>
            </a:r>
            <a:r>
              <a:rPr lang="ru-RU" sz="2400" dirty="0" err="1"/>
              <a:t>зовый</a:t>
            </a:r>
            <a:r>
              <a:rPr lang="ru-RU" sz="2400" dirty="0"/>
              <a:t> </a:t>
            </a:r>
            <a:r>
              <a:rPr lang="ru-RU" sz="2400" b="1" dirty="0" err="1"/>
              <a:t>А</a:t>
            </a:r>
            <a:r>
              <a:rPr lang="ru-RU" sz="2400" dirty="0" err="1"/>
              <a:t>виатопливный</a:t>
            </a:r>
            <a:r>
              <a:rPr lang="ru-RU" sz="2400" dirty="0"/>
              <a:t> </a:t>
            </a:r>
            <a:r>
              <a:rPr lang="ru-RU" sz="2400" b="1" dirty="0"/>
              <a:t>О</a:t>
            </a:r>
            <a:r>
              <a:rPr lang="ru-RU" sz="2400" dirty="0"/>
              <a:t>ператор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ru-RU" sz="2400" dirty="0"/>
              <a:t>Данный по расходу топлива были взяты из открытых источников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6767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C035E-BABE-4A75-88B7-22CFC5D0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дата сета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16076-04CC-48A9-A264-3A16A708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90" y="1267968"/>
            <a:ext cx="10709994" cy="5388864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1400" dirty="0" err="1"/>
              <a:t>gfi.flight_id</a:t>
            </a:r>
            <a:r>
              <a:rPr lang="en-US" sz="1400" dirty="0"/>
              <a:t>					 -- </a:t>
            </a:r>
            <a:r>
              <a:rPr lang="ru-RU" sz="1400" dirty="0"/>
              <a:t>Идентификатор рейса      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gfi.flight_no</a:t>
            </a:r>
            <a:r>
              <a:rPr lang="en-US" sz="1400" dirty="0"/>
              <a:t>					 -- </a:t>
            </a:r>
            <a:r>
              <a:rPr lang="ru-RU" sz="1400" dirty="0"/>
              <a:t>Номер рейса     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gfi.scheduled_departure</a:t>
            </a:r>
            <a:r>
              <a:rPr lang="en-US" sz="1400" dirty="0"/>
              <a:t> 			-- </a:t>
            </a:r>
            <a:r>
              <a:rPr lang="ru-RU" sz="1400" dirty="0"/>
              <a:t>Запланированное время отправления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gfi.scheduled_arrival</a:t>
            </a:r>
            <a:r>
              <a:rPr lang="en-US" sz="1400" dirty="0"/>
              <a:t>				-- </a:t>
            </a:r>
            <a:r>
              <a:rPr lang="ru-RU" sz="1400" dirty="0"/>
              <a:t>Запланированное время прибытия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gfi.departure_airport</a:t>
            </a:r>
            <a:r>
              <a:rPr lang="en-US" sz="1400" dirty="0"/>
              <a:t>				-- </a:t>
            </a:r>
            <a:r>
              <a:rPr lang="ru-RU" sz="1400" dirty="0"/>
              <a:t>Аэропорт отправления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departure_airprts.city</a:t>
            </a:r>
            <a:r>
              <a:rPr lang="en-US" sz="1400" dirty="0"/>
              <a:t> AS </a:t>
            </a:r>
            <a:r>
              <a:rPr lang="en-US" sz="1400" dirty="0" err="1"/>
              <a:t>departure_city</a:t>
            </a:r>
            <a:r>
              <a:rPr lang="en-US" sz="1400" dirty="0"/>
              <a:t>	-- </a:t>
            </a:r>
            <a:r>
              <a:rPr lang="ru-RU" sz="1400" dirty="0"/>
              <a:t>Город отправления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gfi.arrival_airport</a:t>
            </a:r>
            <a:r>
              <a:rPr lang="en-US" sz="1400" dirty="0"/>
              <a:t>				-- </a:t>
            </a:r>
            <a:r>
              <a:rPr lang="ru-RU" sz="1400" dirty="0"/>
              <a:t>Аэропорт прибытия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arrival_airprts.city</a:t>
            </a:r>
            <a:r>
              <a:rPr lang="en-US" sz="1400" dirty="0"/>
              <a:t> AS </a:t>
            </a:r>
            <a:r>
              <a:rPr lang="en-US" sz="1400" dirty="0" err="1"/>
              <a:t>arrival_city</a:t>
            </a:r>
            <a:r>
              <a:rPr lang="en-US" sz="1400" dirty="0"/>
              <a:t>		-- </a:t>
            </a:r>
            <a:r>
              <a:rPr lang="ru-RU" sz="1400" dirty="0"/>
              <a:t>Город прибытия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gfi.actual_departure</a:t>
            </a:r>
            <a:r>
              <a:rPr lang="en-US" sz="1400" dirty="0"/>
              <a:t>				-- </a:t>
            </a:r>
            <a:r>
              <a:rPr lang="ru-RU" sz="1400" dirty="0"/>
              <a:t>Фактическое время отправления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gfi.actual_arrival</a:t>
            </a:r>
            <a:r>
              <a:rPr lang="en-US" sz="1400" dirty="0"/>
              <a:t>				-- </a:t>
            </a:r>
            <a:r>
              <a:rPr lang="ru-RU" sz="1400" dirty="0"/>
              <a:t>Фактическое время отправления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gfi.departure_delay</a:t>
            </a:r>
            <a:r>
              <a:rPr lang="en-US" sz="1400" dirty="0"/>
              <a:t>				-- </a:t>
            </a:r>
            <a:r>
              <a:rPr lang="ru-RU" sz="1400" dirty="0"/>
              <a:t>Время задержки отправления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gfi.arrival_delay</a:t>
            </a:r>
            <a:r>
              <a:rPr lang="en-US" sz="1400" dirty="0"/>
              <a:t>					-- </a:t>
            </a:r>
            <a:r>
              <a:rPr lang="ru-RU" sz="1400" dirty="0"/>
              <a:t>Время задержки прибытия 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gfi.sum_price_tiket</a:t>
            </a:r>
            <a:r>
              <a:rPr lang="en-US" sz="1400" dirty="0"/>
              <a:t>				-- </a:t>
            </a:r>
            <a:r>
              <a:rPr lang="ru-RU" sz="1400" dirty="0"/>
              <a:t>Сумма билетов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gfi.flight_time</a:t>
            </a:r>
            <a:r>
              <a:rPr lang="en-US" sz="1400" dirty="0"/>
              <a:t>					-- </a:t>
            </a:r>
            <a:r>
              <a:rPr lang="ru-RU" sz="1400" dirty="0"/>
              <a:t>Фактическое время в пути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gfi.tons_of_fuel_per_hour</a:t>
            </a:r>
            <a:r>
              <a:rPr lang="en-US" sz="1400" dirty="0"/>
              <a:t>			-- </a:t>
            </a:r>
            <a:r>
              <a:rPr lang="ru-RU" sz="1400" dirty="0"/>
              <a:t>Расход топлива (тонн/час)  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gfi.price_per_tons_fuel_per_month</a:t>
            </a:r>
            <a:r>
              <a:rPr lang="en-US" sz="1400" dirty="0"/>
              <a:t>,		-- </a:t>
            </a:r>
            <a:r>
              <a:rPr lang="ru-RU" sz="1400" dirty="0"/>
              <a:t>Цена тонны топлива в месяц вылета	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400" dirty="0" err="1"/>
              <a:t>gfi</a:t>
            </a:r>
            <a:r>
              <a:rPr lang="en-US" sz="1400" dirty="0"/>
              <a:t>.</a:t>
            </a:r>
            <a:r>
              <a:rPr lang="ru-RU" sz="1400" dirty="0"/>
              <a:t>с</a:t>
            </a:r>
            <a:r>
              <a:rPr lang="en-US" sz="1400" dirty="0" err="1"/>
              <a:t>osts_per_hour</a:t>
            </a:r>
            <a:r>
              <a:rPr lang="en-US" sz="1400" dirty="0"/>
              <a:t> 				-- </a:t>
            </a:r>
            <a:r>
              <a:rPr lang="ru-RU" sz="1400" dirty="0"/>
              <a:t>Расход в денежном выражении в час</a:t>
            </a:r>
            <a:endParaRPr lang="en-US" sz="1400" dirty="0"/>
          </a:p>
          <a:p>
            <a:pPr>
              <a:spcBef>
                <a:spcPts val="500"/>
              </a:spcBef>
            </a:pPr>
            <a:r>
              <a:rPr lang="en-US" sz="1600" dirty="0" err="1"/>
              <a:t>gfi.flight_profit</a:t>
            </a:r>
            <a:r>
              <a:rPr lang="en-US" sz="1600" dirty="0"/>
              <a:t> 				-- </a:t>
            </a:r>
            <a:r>
              <a:rPr lang="ru-RU" sz="1600" dirty="0"/>
              <a:t>Прибыль рейса </a:t>
            </a:r>
          </a:p>
          <a:p>
            <a:pPr>
              <a:spcBef>
                <a:spcPts val="500"/>
              </a:spcBef>
            </a:pPr>
            <a:r>
              <a:rPr lang="ru-RU" sz="1600" dirty="0"/>
              <a:t>(«Сумма билетов» – «время полёта» * «расход топлива» * «цену топлива»)</a:t>
            </a:r>
          </a:p>
        </p:txBody>
      </p:sp>
    </p:spTree>
    <p:extLst>
      <p:ext uri="{BB962C8B-B14F-4D97-AF65-F5344CB8AC3E}">
        <p14:creationId xmlns:p14="http://schemas.microsoft.com/office/powerpoint/2010/main" val="89238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C035E-BABE-4A75-88B7-22CFC5D0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8318"/>
            <a:ext cx="9210378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Параметры рекомендуемые для внесения в </a:t>
            </a:r>
            <a:r>
              <a:rPr lang="ru-RU" dirty="0" err="1"/>
              <a:t>датасет</a:t>
            </a:r>
            <a:r>
              <a:rPr lang="ru-RU" dirty="0"/>
              <a:t>, для повышения точности оценки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16076-04CC-48A9-A264-3A16A708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9210378" cy="510664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1400" dirty="0"/>
              <a:t>В </a:t>
            </a:r>
            <a:r>
              <a:rPr lang="ru-RU" sz="1400" dirty="0" err="1"/>
              <a:t>датасете</a:t>
            </a:r>
            <a:r>
              <a:rPr lang="ru-RU" sz="1400" dirty="0"/>
              <a:t> представлены только первичная оценка, для повышения её точности необходимо провести более глубокий и детальный анализ расходов по каждому из рейсов. </a:t>
            </a:r>
          </a:p>
          <a:p>
            <a:pPr algn="just">
              <a:lnSpc>
                <a:spcPct val="120000"/>
              </a:lnSpc>
            </a:pPr>
            <a:r>
              <a:rPr lang="ru-RU" sz="1400" dirty="0"/>
              <a:t>Для примера, в </a:t>
            </a:r>
            <a:r>
              <a:rPr lang="ru-RU" sz="1400" dirty="0" err="1"/>
              <a:t>датасете</a:t>
            </a:r>
            <a:r>
              <a:rPr lang="ru-RU" sz="1400" dirty="0"/>
              <a:t> учтён средний расход топлива в зависимости от модели самолёта, реальный расход обуславливается множеством факторов (погода, загрузка борта и т.д.), но его учёт позволит построить более точную модель, а так-же выявить новые параметры.</a:t>
            </a:r>
          </a:p>
          <a:p>
            <a:pPr>
              <a:lnSpc>
                <a:spcPct val="120000"/>
              </a:lnSpc>
            </a:pPr>
            <a:r>
              <a:rPr lang="ru-RU" sz="1400" dirty="0"/>
              <a:t>Рекомендуемые параметры: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1400" dirty="0"/>
              <a:t>Реальный расход топлива для каждого рейса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1400" dirty="0"/>
              <a:t>Стоимость содержания самолёта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1400" dirty="0"/>
              <a:t>Стоимость содержания строений аэропорта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1400" dirty="0"/>
              <a:t>Хранение и доставка </a:t>
            </a:r>
            <a:r>
              <a:rPr lang="ru-RU" sz="1400" dirty="0" err="1"/>
              <a:t>АвиаГСМ</a:t>
            </a:r>
            <a:endParaRPr lang="ru-RU" sz="1400" dirty="0"/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1400" dirty="0"/>
              <a:t>Заработная плата экипажу борта и аэропорта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1400" dirty="0"/>
              <a:t>Стоимость питания пассажиров на борту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1400" dirty="0"/>
              <a:t>Стоимость услуг в аэропорту прибытия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1400" dirty="0"/>
              <a:t>Реальный расход топлива для каждого рейса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49389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C035E-BABE-4A75-88B7-22CFC5D0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76" y="122239"/>
            <a:ext cx="11797446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График на котором видны рейсы с отрицательной прибылью </a:t>
            </a:r>
          </a:p>
        </p:txBody>
      </p:sp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06B13889-9F4C-40AF-8FE1-03FFF3235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060473"/>
              </p:ext>
            </p:extLst>
          </p:nvPr>
        </p:nvGraphicFramePr>
        <p:xfrm>
          <a:off x="77560" y="865632"/>
          <a:ext cx="12036879" cy="279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F85D998B-8604-41A1-B363-7D915760E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895831"/>
              </p:ext>
            </p:extLst>
          </p:nvPr>
        </p:nvGraphicFramePr>
        <p:xfrm>
          <a:off x="77560" y="4011168"/>
          <a:ext cx="12036879" cy="2352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AC42C51-B1A4-45C8-B67C-BD25CD4316F5}"/>
              </a:ext>
            </a:extLst>
          </p:cNvPr>
          <p:cNvSpPr txBox="1"/>
          <p:nvPr/>
        </p:nvSpPr>
        <p:spPr>
          <a:xfrm>
            <a:off x="5583936" y="3657600"/>
            <a:ext cx="163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 рейса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12A6B4-7C5D-4401-B517-2DEB74A6D015}"/>
              </a:ext>
            </a:extLst>
          </p:cNvPr>
          <p:cNvSpPr txBox="1"/>
          <p:nvPr/>
        </p:nvSpPr>
        <p:spPr>
          <a:xfrm>
            <a:off x="5583936" y="6347930"/>
            <a:ext cx="163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 рейса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8A381-CA27-426F-932B-BC1E15A8FDE3}"/>
              </a:ext>
            </a:extLst>
          </p:cNvPr>
          <p:cNvSpPr txBox="1"/>
          <p:nvPr/>
        </p:nvSpPr>
        <p:spPr>
          <a:xfrm rot="16200000">
            <a:off x="-1753444" y="2365654"/>
            <a:ext cx="390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Прибыльность рейса</a:t>
            </a:r>
          </a:p>
        </p:txBody>
      </p:sp>
    </p:spTree>
    <p:extLst>
      <p:ext uri="{BB962C8B-B14F-4D97-AF65-F5344CB8AC3E}">
        <p14:creationId xmlns:p14="http://schemas.microsoft.com/office/powerpoint/2010/main" val="33793512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184</Words>
  <Application>Microsoft Office PowerPoint</Application>
  <PresentationFormat>Широкоэкранный</PresentationFormat>
  <Paragraphs>43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Авиарейсы без потерь</vt:lpstr>
      <vt:lpstr>Описание </vt:lpstr>
      <vt:lpstr>Структура дата сета </vt:lpstr>
      <vt:lpstr>Параметры рекомендуемые для внесения в датасет, для повышения точности оценки </vt:lpstr>
      <vt:lpstr>График на котором видны рейсы с отрицательной прибылью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Keno</dc:creator>
  <cp:lastModifiedBy>Keno</cp:lastModifiedBy>
  <cp:revision>15</cp:revision>
  <dcterms:created xsi:type="dcterms:W3CDTF">2021-05-26T16:56:52Z</dcterms:created>
  <dcterms:modified xsi:type="dcterms:W3CDTF">2021-05-26T19:56:40Z</dcterms:modified>
</cp:coreProperties>
</file>