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Montserrat"/>
      <p:regular r:id="rId18"/>
      <p:bold r:id="rId19"/>
      <p:italic r:id="rId20"/>
      <p:boldItalic r:id="rId21"/>
    </p:embeddedFont>
    <p:embeddedFont>
      <p:font typeface="Lato"/>
      <p:regular r:id="rId22"/>
      <p:bold r:id="rId23"/>
      <p:italic r:id="rId24"/>
      <p:boldItalic r:id="rId25"/>
    </p:embeddedFont>
    <p:embeddedFont>
      <p:font typeface="Spectral Medium"/>
      <p:regular r:id="rId26"/>
      <p:bold r:id="rId27"/>
      <p:italic r:id="rId28"/>
      <p:boldItalic r:id="rId29"/>
    </p:embeddedFont>
    <p:embeddedFont>
      <p:font typeface="Spectral ExtraBold"/>
      <p:bold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Natanael Santiago Morales"/>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Lato-regular.fntdata"/><Relationship Id="rId21" Type="http://schemas.openxmlformats.org/officeDocument/2006/relationships/font" Target="fonts/Montserrat-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font" Target="fonts/SpectralMedium-regular.fntdata"/><Relationship Id="rId25" Type="http://schemas.openxmlformats.org/officeDocument/2006/relationships/font" Target="fonts/Lato-boldItalic.fntdata"/><Relationship Id="rId28" Type="http://schemas.openxmlformats.org/officeDocument/2006/relationships/font" Target="fonts/SpectralMedium-italic.fntdata"/><Relationship Id="rId27" Type="http://schemas.openxmlformats.org/officeDocument/2006/relationships/font" Target="fonts/SpectralMedium-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SpectralMedium-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SpectralExtraBold-boldItalic.fntdata"/><Relationship Id="rId30" Type="http://schemas.openxmlformats.org/officeDocument/2006/relationships/font" Target="fonts/SpectralExtraBold-bold.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Montserrat-bold.fntdata"/><Relationship Id="rId18" Type="http://schemas.openxmlformats.org/officeDocument/2006/relationships/font" Target="fonts/Montserrat-regular.fntdata"/></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4-12-13T15:43:01.871">
    <p:pos x="6000" y="0"/>
    <p:text>Short Presentation: Create a concise presentation (maximum of 4 slides) summarizing your findings from the cohort analysis and key insights gained from EDA and data quality analysis. This presentation should be suitable for sharing with the IronHack Payments team.</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31e964dba0a_1_1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31e964dba0a_1_1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31e964dba0a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31e964dba0a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Paola</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1e964dba0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1e964dba0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1e964dba0a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1e964dba0a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Ginosca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1e94598af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1e94598af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Natanael</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1e964dba0a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1e964dba0a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Natanael</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1e964dba0a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1e964dba0a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Ginosca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1e94598afb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1e94598afb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1e964dba0a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31e964dba0a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Paola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31e94598afb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31e94598afb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8.png"/><Relationship Id="rId5" Type="http://schemas.openxmlformats.org/officeDocument/2006/relationships/image" Target="../media/image6.png"/><Relationship Id="rId6"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142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Spectral ExtraBold"/>
                <a:ea typeface="Spectral ExtraBold"/>
                <a:cs typeface="Spectral ExtraBold"/>
                <a:sym typeface="Spectral ExtraBold"/>
              </a:rPr>
              <a:t>Business</a:t>
            </a:r>
            <a:r>
              <a:rPr lang="en">
                <a:latin typeface="Spectral ExtraBold"/>
                <a:ea typeface="Spectral ExtraBold"/>
                <a:cs typeface="Spectral ExtraBold"/>
                <a:sym typeface="Spectral ExtraBold"/>
              </a:rPr>
              <a:t> Challenge:</a:t>
            </a:r>
            <a:endParaRPr>
              <a:latin typeface="Spectral ExtraBold"/>
              <a:ea typeface="Spectral ExtraBold"/>
              <a:cs typeface="Spectral ExtraBold"/>
              <a:sym typeface="Spectral ExtraBold"/>
            </a:endParaRPr>
          </a:p>
          <a:p>
            <a:pPr indent="0" lvl="0" marL="0" rtl="0" algn="l">
              <a:spcBef>
                <a:spcPts val="0"/>
              </a:spcBef>
              <a:spcAft>
                <a:spcPts val="0"/>
              </a:spcAft>
              <a:buNone/>
            </a:pPr>
            <a:r>
              <a:rPr lang="en">
                <a:latin typeface="Spectral ExtraBold"/>
                <a:ea typeface="Spectral ExtraBold"/>
                <a:cs typeface="Spectral ExtraBold"/>
                <a:sym typeface="Spectral ExtraBold"/>
              </a:rPr>
              <a:t>Ironhack Payments</a:t>
            </a:r>
            <a:endParaRPr>
              <a:latin typeface="Spectral ExtraBold"/>
              <a:ea typeface="Spectral ExtraBold"/>
              <a:cs typeface="Spectral ExtraBold"/>
              <a:sym typeface="Spectral ExtraBold"/>
            </a:endParaRPr>
          </a:p>
        </p:txBody>
      </p:sp>
      <p:sp>
        <p:nvSpPr>
          <p:cNvPr id="135" name="Google Shape;135;p13"/>
          <p:cNvSpPr txBox="1"/>
          <p:nvPr>
            <p:ph idx="1" type="subTitle"/>
          </p:nvPr>
        </p:nvSpPr>
        <p:spPr>
          <a:xfrm>
            <a:off x="5809525" y="3157300"/>
            <a:ext cx="3034500" cy="1551900"/>
          </a:xfrm>
          <a:prstGeom prst="rect">
            <a:avLst/>
          </a:prstGeom>
        </p:spPr>
        <p:txBody>
          <a:bodyPr anchorCtr="0" anchor="t" bIns="91425" lIns="91425" spcFirstLastPara="1" rIns="91425" wrap="square" tIns="91425">
            <a:noAutofit/>
          </a:bodyPr>
          <a:lstStyle/>
          <a:p>
            <a:pPr indent="0" lvl="0" marL="0" rtl="0" algn="r">
              <a:lnSpc>
                <a:spcPct val="90000"/>
              </a:lnSpc>
              <a:spcBef>
                <a:spcPts val="0"/>
              </a:spcBef>
              <a:spcAft>
                <a:spcPts val="0"/>
              </a:spcAft>
              <a:buSzPts val="275"/>
              <a:buNone/>
            </a:pPr>
            <a:r>
              <a:rPr lang="en">
                <a:latin typeface="Spectral Medium"/>
                <a:ea typeface="Spectral Medium"/>
                <a:cs typeface="Spectral Medium"/>
                <a:sym typeface="Spectral Medium"/>
              </a:rPr>
              <a:t>Project 1 Collaborators:</a:t>
            </a:r>
            <a:endParaRPr>
              <a:latin typeface="Spectral Medium"/>
              <a:ea typeface="Spectral Medium"/>
              <a:cs typeface="Spectral Medium"/>
              <a:sym typeface="Spectral Medium"/>
            </a:endParaRPr>
          </a:p>
          <a:p>
            <a:pPr indent="0" lvl="0" marL="0" rtl="0" algn="r">
              <a:lnSpc>
                <a:spcPct val="90000"/>
              </a:lnSpc>
              <a:spcBef>
                <a:spcPts val="0"/>
              </a:spcBef>
              <a:spcAft>
                <a:spcPts val="0"/>
              </a:spcAft>
              <a:buSzPts val="275"/>
              <a:buNone/>
            </a:pPr>
            <a:r>
              <a:rPr lang="en">
                <a:latin typeface="Spectral Medium"/>
                <a:ea typeface="Spectral Medium"/>
                <a:cs typeface="Spectral Medium"/>
                <a:sym typeface="Spectral Medium"/>
              </a:rPr>
              <a:t>Ginosca Alejandro</a:t>
            </a:r>
            <a:endParaRPr>
              <a:latin typeface="Spectral Medium"/>
              <a:ea typeface="Spectral Medium"/>
              <a:cs typeface="Spectral Medium"/>
              <a:sym typeface="Spectral Medium"/>
            </a:endParaRPr>
          </a:p>
          <a:p>
            <a:pPr indent="0" lvl="0" marL="0" rtl="0" algn="r">
              <a:lnSpc>
                <a:spcPct val="90000"/>
              </a:lnSpc>
              <a:spcBef>
                <a:spcPts val="0"/>
              </a:spcBef>
              <a:spcAft>
                <a:spcPts val="0"/>
              </a:spcAft>
              <a:buSzPts val="275"/>
              <a:buNone/>
            </a:pPr>
            <a:r>
              <a:rPr lang="en">
                <a:latin typeface="Spectral Medium"/>
                <a:ea typeface="Spectral Medium"/>
                <a:cs typeface="Spectral Medium"/>
                <a:sym typeface="Spectral Medium"/>
              </a:rPr>
              <a:t>Natanael Santiago</a:t>
            </a:r>
            <a:endParaRPr>
              <a:latin typeface="Spectral Medium"/>
              <a:ea typeface="Spectral Medium"/>
              <a:cs typeface="Spectral Medium"/>
              <a:sym typeface="Spectral Medium"/>
            </a:endParaRPr>
          </a:p>
          <a:p>
            <a:pPr indent="0" lvl="0" marL="0" rtl="0" algn="r">
              <a:lnSpc>
                <a:spcPct val="90000"/>
              </a:lnSpc>
              <a:spcBef>
                <a:spcPts val="0"/>
              </a:spcBef>
              <a:spcAft>
                <a:spcPts val="0"/>
              </a:spcAft>
              <a:buSzPts val="275"/>
              <a:buNone/>
            </a:pPr>
            <a:r>
              <a:rPr lang="en">
                <a:latin typeface="Spectral Medium"/>
                <a:ea typeface="Spectral Medium"/>
                <a:cs typeface="Spectral Medium"/>
                <a:sym typeface="Spectral Medium"/>
              </a:rPr>
              <a:t>Paola Rivera</a:t>
            </a:r>
            <a:endParaRPr>
              <a:latin typeface="Spectral Medium"/>
              <a:ea typeface="Spectral Medium"/>
              <a:cs typeface="Spectral Medium"/>
              <a:sym typeface="Spectral Medium"/>
            </a:endParaRPr>
          </a:p>
          <a:p>
            <a:pPr indent="0" lvl="0" marL="0" rtl="0" algn="r">
              <a:lnSpc>
                <a:spcPct val="90000"/>
              </a:lnSpc>
              <a:spcBef>
                <a:spcPts val="0"/>
              </a:spcBef>
              <a:spcAft>
                <a:spcPts val="0"/>
              </a:spcAft>
              <a:buSzPts val="275"/>
              <a:buNone/>
            </a:pPr>
            <a:r>
              <a:rPr lang="en">
                <a:latin typeface="Spectral Medium"/>
                <a:ea typeface="Spectral Medium"/>
                <a:cs typeface="Spectral Medium"/>
                <a:sym typeface="Spectral Medium"/>
              </a:rPr>
              <a:t>Dan Bigman</a:t>
            </a:r>
            <a:endParaRPr>
              <a:latin typeface="Spectral Medium"/>
              <a:ea typeface="Spectral Medium"/>
              <a:cs typeface="Spectral Medium"/>
              <a:sym typeface="Spectral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Actionable Steps:</a:t>
            </a:r>
            <a:endParaRPr b="1"/>
          </a:p>
        </p:txBody>
      </p:sp>
      <p:sp>
        <p:nvSpPr>
          <p:cNvPr id="204" name="Google Shape;204;p22"/>
          <p:cNvSpPr txBox="1"/>
          <p:nvPr>
            <p:ph idx="1" type="body"/>
          </p:nvPr>
        </p:nvSpPr>
        <p:spPr>
          <a:xfrm>
            <a:off x="1297500" y="881750"/>
            <a:ext cx="7038900" cy="35973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AutoNum type="arabicPeriod"/>
            </a:pPr>
            <a:r>
              <a:rPr lang="en" sz="1200"/>
              <a:t>Improve User Retention Strategies:</a:t>
            </a:r>
            <a:endParaRPr sz="1200"/>
          </a:p>
          <a:p>
            <a:pPr indent="-304800" lvl="0" marL="914400" rtl="0" algn="l">
              <a:spcBef>
                <a:spcPts val="0"/>
              </a:spcBef>
              <a:spcAft>
                <a:spcPts val="0"/>
              </a:spcAft>
              <a:buSzPts val="1200"/>
              <a:buFont typeface="Arial"/>
              <a:buChar char="●"/>
            </a:pPr>
            <a:r>
              <a:rPr lang="en" sz="1200">
                <a:latin typeface="Arial"/>
                <a:ea typeface="Arial"/>
                <a:cs typeface="Arial"/>
                <a:sym typeface="Arial"/>
              </a:rPr>
              <a:t>I</a:t>
            </a:r>
            <a:r>
              <a:rPr lang="en" sz="1200">
                <a:latin typeface="Arial"/>
                <a:ea typeface="Arial"/>
                <a:cs typeface="Arial"/>
                <a:sym typeface="Arial"/>
              </a:rPr>
              <a:t>mplement targeted email campaigns, in-app messaging, or personalized offers to keep users engaged.</a:t>
            </a:r>
            <a:endParaRPr sz="1200">
              <a:latin typeface="Arial"/>
              <a:ea typeface="Arial"/>
              <a:cs typeface="Arial"/>
              <a:sym typeface="Arial"/>
            </a:endParaRPr>
          </a:p>
          <a:p>
            <a:pPr indent="-304800" lvl="0" marL="914400" rtl="0" algn="l">
              <a:spcBef>
                <a:spcPts val="0"/>
              </a:spcBef>
              <a:spcAft>
                <a:spcPts val="0"/>
              </a:spcAft>
              <a:buSzPts val="1200"/>
              <a:buFont typeface="Arial"/>
              <a:buChar char="●"/>
            </a:pPr>
            <a:r>
              <a:rPr lang="en" sz="1200">
                <a:latin typeface="Arial"/>
                <a:ea typeface="Arial"/>
                <a:cs typeface="Arial"/>
                <a:sym typeface="Arial"/>
              </a:rPr>
              <a:t>Identify specific touchpoints where users tend to drop off and optimize the user experience around these points (e.g., onboarding process, first payment).</a:t>
            </a:r>
            <a:endParaRPr sz="1200">
              <a:latin typeface="Arial"/>
              <a:ea typeface="Arial"/>
              <a:cs typeface="Arial"/>
              <a:sym typeface="Arial"/>
            </a:endParaRPr>
          </a:p>
          <a:p>
            <a:pPr indent="-304800" lvl="0" marL="914400" rtl="0" algn="l">
              <a:spcBef>
                <a:spcPts val="0"/>
              </a:spcBef>
              <a:spcAft>
                <a:spcPts val="0"/>
              </a:spcAft>
              <a:buSzPts val="1200"/>
              <a:buFont typeface="Arial"/>
              <a:buChar char="●"/>
            </a:pPr>
            <a:r>
              <a:rPr lang="en" sz="1200">
                <a:latin typeface="Arial"/>
                <a:ea typeface="Arial"/>
                <a:cs typeface="Arial"/>
                <a:sym typeface="Arial"/>
              </a:rPr>
              <a:t>Consider loyalty programs, discounts, or exclusive content for long-term users.</a:t>
            </a:r>
            <a:endParaRPr sz="1200">
              <a:latin typeface="Arial"/>
              <a:ea typeface="Arial"/>
              <a:cs typeface="Arial"/>
              <a:sym typeface="Arial"/>
            </a:endParaRPr>
          </a:p>
          <a:p>
            <a:pPr indent="-304800" lvl="0" marL="457200" rtl="0" algn="l">
              <a:spcBef>
                <a:spcPts val="0"/>
              </a:spcBef>
              <a:spcAft>
                <a:spcPts val="0"/>
              </a:spcAft>
              <a:buSzPts val="1200"/>
              <a:buFont typeface="Arial"/>
              <a:buAutoNum type="arabicPeriod"/>
            </a:pPr>
            <a:r>
              <a:rPr lang="en" sz="1200">
                <a:latin typeface="Arial"/>
                <a:ea typeface="Arial"/>
                <a:cs typeface="Arial"/>
                <a:sym typeface="Arial"/>
              </a:rPr>
              <a:t>Targeted Marketing for High-Value Cohorts</a:t>
            </a:r>
            <a:endParaRPr sz="1200">
              <a:latin typeface="Arial"/>
              <a:ea typeface="Arial"/>
              <a:cs typeface="Arial"/>
              <a:sym typeface="Arial"/>
            </a:endParaRPr>
          </a:p>
          <a:p>
            <a:pPr indent="-304800" lvl="0" marL="914400" rtl="0" algn="l">
              <a:spcBef>
                <a:spcPts val="0"/>
              </a:spcBef>
              <a:spcAft>
                <a:spcPts val="0"/>
              </a:spcAft>
              <a:buSzPts val="1200"/>
              <a:buFont typeface="Arial"/>
              <a:buChar char="●"/>
            </a:pPr>
            <a:r>
              <a:rPr lang="en" sz="1200">
                <a:latin typeface="Arial"/>
                <a:ea typeface="Arial"/>
                <a:cs typeface="Arial"/>
                <a:sym typeface="Arial"/>
              </a:rPr>
              <a:t>Leverage user acquisition strategies focusing on characteristics of high-value cohorts (e.g., high-paying customers, frequent users).</a:t>
            </a:r>
            <a:endParaRPr sz="1200">
              <a:latin typeface="Arial"/>
              <a:ea typeface="Arial"/>
              <a:cs typeface="Arial"/>
              <a:sym typeface="Arial"/>
            </a:endParaRPr>
          </a:p>
          <a:p>
            <a:pPr indent="-304800" lvl="0" marL="914400" rtl="0" algn="l">
              <a:spcBef>
                <a:spcPts val="0"/>
              </a:spcBef>
              <a:spcAft>
                <a:spcPts val="0"/>
              </a:spcAft>
              <a:buSzPts val="1200"/>
              <a:buFont typeface="Arial"/>
              <a:buChar char="●"/>
            </a:pPr>
            <a:r>
              <a:rPr lang="en" sz="1200">
                <a:latin typeface="Arial"/>
                <a:ea typeface="Arial"/>
                <a:cs typeface="Arial"/>
                <a:sym typeface="Arial"/>
              </a:rPr>
              <a:t>Expand marketing budgets for channels that perform well with higher-value cohorts.</a:t>
            </a:r>
            <a:endParaRPr sz="1200">
              <a:latin typeface="Arial"/>
              <a:ea typeface="Arial"/>
              <a:cs typeface="Arial"/>
              <a:sym typeface="Arial"/>
            </a:endParaRPr>
          </a:p>
          <a:p>
            <a:pPr indent="-304800" lvl="0" marL="914400" rtl="0" algn="l">
              <a:spcBef>
                <a:spcPts val="0"/>
              </a:spcBef>
              <a:spcAft>
                <a:spcPts val="0"/>
              </a:spcAft>
              <a:buSzPts val="1200"/>
              <a:buFont typeface="Arial"/>
              <a:buChar char="●"/>
            </a:pPr>
            <a:r>
              <a:rPr lang="en" sz="1200">
                <a:latin typeface="Arial"/>
                <a:ea typeface="Arial"/>
                <a:cs typeface="Arial"/>
                <a:sym typeface="Arial"/>
              </a:rPr>
              <a:t>Use advanced segmentation and personalization to create tailored campaigns for these high-performing groups.</a:t>
            </a:r>
            <a:endParaRPr sz="1200">
              <a:latin typeface="Arial"/>
              <a:ea typeface="Arial"/>
              <a:cs typeface="Arial"/>
              <a:sym typeface="Arial"/>
            </a:endParaRPr>
          </a:p>
          <a:p>
            <a:pPr indent="-304800" lvl="0" marL="457200" rtl="0" algn="l">
              <a:lnSpc>
                <a:spcPct val="100000"/>
              </a:lnSpc>
              <a:spcBef>
                <a:spcPts val="0"/>
              </a:spcBef>
              <a:spcAft>
                <a:spcPts val="0"/>
              </a:spcAft>
              <a:buSzPts val="1200"/>
              <a:buFont typeface="Arial"/>
              <a:buAutoNum type="arabicPeriod"/>
            </a:pPr>
            <a:r>
              <a:rPr lang="en" sz="1200">
                <a:latin typeface="Arial"/>
                <a:ea typeface="Arial"/>
                <a:cs typeface="Arial"/>
                <a:sym typeface="Arial"/>
              </a:rPr>
              <a:t>Address Payment Issues (Incidents)</a:t>
            </a:r>
            <a:endParaRPr sz="1200">
              <a:latin typeface="Arial"/>
              <a:ea typeface="Arial"/>
              <a:cs typeface="Arial"/>
              <a:sym typeface="Arial"/>
            </a:endParaRPr>
          </a:p>
          <a:p>
            <a:pPr indent="-304800" lvl="0" marL="914400" rtl="0" algn="l">
              <a:spcBef>
                <a:spcPts val="0"/>
              </a:spcBef>
              <a:spcAft>
                <a:spcPts val="0"/>
              </a:spcAft>
              <a:buSzPts val="1200"/>
              <a:buFont typeface="Arial"/>
              <a:buChar char="●"/>
            </a:pPr>
            <a:r>
              <a:rPr lang="en" sz="1200">
                <a:latin typeface="Arial"/>
                <a:ea typeface="Arial"/>
                <a:cs typeface="Arial"/>
                <a:sym typeface="Arial"/>
              </a:rPr>
              <a:t>Investigate the root causes of payment incidents and streamline the payment process to reduce friction.</a:t>
            </a:r>
            <a:endParaRPr sz="1200">
              <a:latin typeface="Arial"/>
              <a:ea typeface="Arial"/>
              <a:cs typeface="Arial"/>
              <a:sym typeface="Arial"/>
            </a:endParaRPr>
          </a:p>
          <a:p>
            <a:pPr indent="-304800" lvl="0" marL="914400" rtl="0" algn="l">
              <a:spcBef>
                <a:spcPts val="0"/>
              </a:spcBef>
              <a:spcAft>
                <a:spcPts val="0"/>
              </a:spcAft>
              <a:buSzPts val="1200"/>
              <a:buFont typeface="Arial"/>
              <a:buChar char="●"/>
            </a:pPr>
            <a:r>
              <a:rPr lang="en" sz="1200">
                <a:latin typeface="Arial"/>
                <a:ea typeface="Arial"/>
                <a:cs typeface="Arial"/>
                <a:sym typeface="Arial"/>
              </a:rPr>
              <a:t>Work with payment processors to ensure smoother transactions, such as better handling of failed payments and offering users alternative payment methods.</a:t>
            </a:r>
            <a:endParaRPr sz="1200">
              <a:latin typeface="Arial"/>
              <a:ea typeface="Arial"/>
              <a:cs typeface="Arial"/>
              <a:sym typeface="Arial"/>
            </a:endParaRPr>
          </a:p>
          <a:p>
            <a:pPr indent="-304800" lvl="0" marL="914400" rtl="0" algn="l">
              <a:spcBef>
                <a:spcPts val="0"/>
              </a:spcBef>
              <a:spcAft>
                <a:spcPts val="0"/>
              </a:spcAft>
              <a:buSzPts val="1200"/>
              <a:buFont typeface="Arial"/>
              <a:buChar char="●"/>
            </a:pPr>
            <a:r>
              <a:rPr lang="en" sz="1200">
                <a:latin typeface="Arial"/>
                <a:ea typeface="Arial"/>
                <a:cs typeface="Arial"/>
                <a:sym typeface="Arial"/>
              </a:rPr>
              <a:t>Provide better communication and support to users facing payment issues, offering assistance to resolve payment problems quickly.</a:t>
            </a:r>
            <a:endParaRPr sz="1200">
              <a:latin typeface="Arial"/>
              <a:ea typeface="Arial"/>
              <a:cs typeface="Arial"/>
              <a:sym typeface="Arial"/>
            </a:endParaRPr>
          </a:p>
          <a:p>
            <a:pPr indent="0" lvl="0" marL="457200" rtl="0" algn="l">
              <a:spcBef>
                <a:spcPts val="1400"/>
              </a:spcBef>
              <a:spcAft>
                <a:spcPts val="1200"/>
              </a:spcAft>
              <a:buNone/>
            </a:pPr>
            <a:r>
              <a:t/>
            </a:r>
            <a:endParaRPr sz="1200">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3"/>
          <p:cNvSpPr txBox="1"/>
          <p:nvPr>
            <p:ph type="title"/>
          </p:nvPr>
        </p:nvSpPr>
        <p:spPr>
          <a:xfrm>
            <a:off x="3163938" y="2114700"/>
            <a:ext cx="28161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THANK YOU! </a:t>
            </a:r>
            <a:endParaRPr sz="3000"/>
          </a:p>
        </p:txBody>
      </p:sp>
      <p:pic>
        <p:nvPicPr>
          <p:cNvPr id="210" name="Google Shape;210;p23"/>
          <p:cNvPicPr preferRelativeResize="0"/>
          <p:nvPr/>
        </p:nvPicPr>
        <p:blipFill>
          <a:blip r:embed="rId3">
            <a:alphaModFix/>
          </a:blip>
          <a:stretch>
            <a:fillRect/>
          </a:stretch>
        </p:blipFill>
        <p:spPr>
          <a:xfrm>
            <a:off x="3965187" y="3028800"/>
            <a:ext cx="1213627" cy="12945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Key insights</a:t>
            </a:r>
            <a:endParaRPr b="1"/>
          </a:p>
        </p:txBody>
      </p:sp>
      <p:sp>
        <p:nvSpPr>
          <p:cNvPr id="141" name="Google Shape;141;p14"/>
          <p:cNvSpPr txBox="1"/>
          <p:nvPr>
            <p:ph idx="1" type="body"/>
          </p:nvPr>
        </p:nvSpPr>
        <p:spPr>
          <a:xfrm>
            <a:off x="638350" y="1827287"/>
            <a:ext cx="3801000" cy="126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Data Analysis:</a:t>
            </a:r>
            <a:endParaRPr/>
          </a:p>
          <a:p>
            <a:pPr indent="-311150" lvl="0" marL="457200" rtl="0" algn="l">
              <a:spcBef>
                <a:spcPts val="1200"/>
              </a:spcBef>
              <a:spcAft>
                <a:spcPts val="0"/>
              </a:spcAft>
              <a:buSzPts val="1300"/>
              <a:buChar char="●"/>
            </a:pPr>
            <a:r>
              <a:rPr lang="en"/>
              <a:t>Table numbers of rows, columns, and data types</a:t>
            </a:r>
            <a:endParaRPr/>
          </a:p>
          <a:p>
            <a:pPr indent="-311150" lvl="0" marL="457200" rtl="0" algn="l">
              <a:spcBef>
                <a:spcPts val="0"/>
              </a:spcBef>
              <a:spcAft>
                <a:spcPts val="0"/>
              </a:spcAft>
              <a:buSzPts val="1300"/>
              <a:buChar char="●"/>
            </a:pPr>
            <a:r>
              <a:rPr lang="en"/>
              <a:t>Number of missing values per column</a:t>
            </a:r>
            <a:endParaRPr/>
          </a:p>
        </p:txBody>
      </p:sp>
      <p:sp>
        <p:nvSpPr>
          <p:cNvPr id="142" name="Google Shape;142;p14"/>
          <p:cNvSpPr txBox="1"/>
          <p:nvPr/>
        </p:nvSpPr>
        <p:spPr>
          <a:xfrm>
            <a:off x="638350" y="3277837"/>
            <a:ext cx="3457200" cy="1398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chemeClr val="lt1"/>
                </a:solidFill>
                <a:latin typeface="Lato"/>
                <a:ea typeface="Lato"/>
                <a:cs typeface="Lato"/>
                <a:sym typeface="Lato"/>
              </a:rPr>
              <a:t>Data Cleaning:</a:t>
            </a:r>
            <a:endParaRPr sz="1300">
              <a:solidFill>
                <a:schemeClr val="lt1"/>
              </a:solidFill>
              <a:latin typeface="Lato"/>
              <a:ea typeface="Lato"/>
              <a:cs typeface="Lato"/>
              <a:sym typeface="Lato"/>
            </a:endParaRPr>
          </a:p>
          <a:p>
            <a:pPr indent="-311150" lvl="0" marL="457200" rtl="0" algn="l">
              <a:lnSpc>
                <a:spcPct val="115000"/>
              </a:lnSpc>
              <a:spcBef>
                <a:spcPts val="1200"/>
              </a:spcBef>
              <a:spcAft>
                <a:spcPts val="0"/>
              </a:spcAft>
              <a:buClr>
                <a:schemeClr val="lt1"/>
              </a:buClr>
              <a:buSzPts val="1300"/>
              <a:buFont typeface="Lato"/>
              <a:buChar char="●"/>
            </a:pPr>
            <a:r>
              <a:rPr lang="en" sz="1300">
                <a:solidFill>
                  <a:schemeClr val="lt1"/>
                </a:solidFill>
                <a:latin typeface="Lato"/>
                <a:ea typeface="Lato"/>
                <a:cs typeface="Lato"/>
                <a:sym typeface="Lato"/>
              </a:rPr>
              <a:t>Dropped rows without id, add missing categories</a:t>
            </a:r>
            <a:endParaRPr sz="1300">
              <a:solidFill>
                <a:schemeClr val="lt1"/>
              </a:solidFill>
              <a:latin typeface="Lato"/>
              <a:ea typeface="Lato"/>
              <a:cs typeface="Lato"/>
              <a:sym typeface="Lato"/>
            </a:endParaRPr>
          </a:p>
          <a:p>
            <a:pPr indent="0" lvl="0" marL="0" rtl="0" algn="l">
              <a:lnSpc>
                <a:spcPct val="115000"/>
              </a:lnSpc>
              <a:spcBef>
                <a:spcPts val="1200"/>
              </a:spcBef>
              <a:spcAft>
                <a:spcPts val="1200"/>
              </a:spcAft>
              <a:buNone/>
            </a:pPr>
            <a:r>
              <a:t/>
            </a:r>
            <a:endParaRPr/>
          </a:p>
        </p:txBody>
      </p:sp>
      <p:sp>
        <p:nvSpPr>
          <p:cNvPr id="143" name="Google Shape;143;p14"/>
          <p:cNvSpPr txBox="1"/>
          <p:nvPr/>
        </p:nvSpPr>
        <p:spPr>
          <a:xfrm>
            <a:off x="4910375" y="1827300"/>
            <a:ext cx="3690300" cy="1229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chemeClr val="lt1"/>
                </a:solidFill>
                <a:latin typeface="Lato"/>
                <a:ea typeface="Lato"/>
                <a:cs typeface="Lato"/>
                <a:sym typeface="Lato"/>
              </a:rPr>
              <a:t>Data Processing:</a:t>
            </a:r>
            <a:endParaRPr sz="1300">
              <a:solidFill>
                <a:schemeClr val="lt1"/>
              </a:solidFill>
              <a:latin typeface="Lato"/>
              <a:ea typeface="Lato"/>
              <a:cs typeface="Lato"/>
              <a:sym typeface="Lato"/>
            </a:endParaRPr>
          </a:p>
          <a:p>
            <a:pPr indent="-311150" lvl="0" marL="457200" rtl="0" algn="l">
              <a:lnSpc>
                <a:spcPct val="115000"/>
              </a:lnSpc>
              <a:spcBef>
                <a:spcPts val="1200"/>
              </a:spcBef>
              <a:spcAft>
                <a:spcPts val="0"/>
              </a:spcAft>
              <a:buClr>
                <a:schemeClr val="lt1"/>
              </a:buClr>
              <a:buSzPts val="1300"/>
              <a:buFont typeface="Lato"/>
              <a:buChar char="●"/>
            </a:pPr>
            <a:r>
              <a:rPr lang="en" sz="1300">
                <a:solidFill>
                  <a:schemeClr val="lt1"/>
                </a:solidFill>
                <a:latin typeface="Lato"/>
                <a:ea typeface="Lato"/>
                <a:cs typeface="Lato"/>
                <a:sym typeface="Lato"/>
              </a:rPr>
              <a:t>Replace unknown dates with ‘NaT’</a:t>
            </a:r>
            <a:endParaRPr sz="1300">
              <a:solidFill>
                <a:schemeClr val="lt1"/>
              </a:solidFill>
              <a:latin typeface="Lato"/>
              <a:ea typeface="Lato"/>
              <a:cs typeface="Lato"/>
              <a:sym typeface="Lato"/>
            </a:endParaRPr>
          </a:p>
          <a:p>
            <a:pPr indent="-311150" lvl="0" marL="457200" rtl="0" algn="l">
              <a:lnSpc>
                <a:spcPct val="115000"/>
              </a:lnSpc>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Change date strings to pandas date format</a:t>
            </a:r>
            <a:endParaRPr sz="1300">
              <a:solidFill>
                <a:schemeClr val="lt1"/>
              </a:solidFill>
              <a:latin typeface="Lato"/>
              <a:ea typeface="Lato"/>
              <a:cs typeface="Lato"/>
              <a:sym typeface="Lato"/>
            </a:endParaRPr>
          </a:p>
          <a:p>
            <a:pPr indent="-311150" lvl="0" marL="457200" rtl="0" algn="l">
              <a:lnSpc>
                <a:spcPct val="115000"/>
              </a:lnSpc>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Add column and assign cohorts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Exploratory Data Analysis: Cash Requests and Fees Datasets</a:t>
            </a:r>
            <a:endParaRPr b="1"/>
          </a:p>
        </p:txBody>
      </p:sp>
      <p:pic>
        <p:nvPicPr>
          <p:cNvPr id="149" name="Google Shape;149;p15"/>
          <p:cNvPicPr preferRelativeResize="0"/>
          <p:nvPr/>
        </p:nvPicPr>
        <p:blipFill>
          <a:blip r:embed="rId3">
            <a:alphaModFix/>
          </a:blip>
          <a:stretch>
            <a:fillRect/>
          </a:stretch>
        </p:blipFill>
        <p:spPr>
          <a:xfrm>
            <a:off x="114850" y="1389725"/>
            <a:ext cx="2525774" cy="2413526"/>
          </a:xfrm>
          <a:prstGeom prst="rect">
            <a:avLst/>
          </a:prstGeom>
          <a:noFill/>
          <a:ln>
            <a:noFill/>
          </a:ln>
        </p:spPr>
      </p:pic>
      <p:pic>
        <p:nvPicPr>
          <p:cNvPr id="150" name="Google Shape;150;p15"/>
          <p:cNvPicPr preferRelativeResize="0"/>
          <p:nvPr/>
        </p:nvPicPr>
        <p:blipFill>
          <a:blip r:embed="rId4">
            <a:alphaModFix/>
          </a:blip>
          <a:stretch>
            <a:fillRect/>
          </a:stretch>
        </p:blipFill>
        <p:spPr>
          <a:xfrm>
            <a:off x="114844" y="3885119"/>
            <a:ext cx="1540825" cy="872250"/>
          </a:xfrm>
          <a:prstGeom prst="rect">
            <a:avLst/>
          </a:prstGeom>
          <a:noFill/>
          <a:ln>
            <a:noFill/>
          </a:ln>
        </p:spPr>
      </p:pic>
      <p:sp>
        <p:nvSpPr>
          <p:cNvPr id="151" name="Google Shape;151;p15"/>
          <p:cNvSpPr txBox="1"/>
          <p:nvPr/>
        </p:nvSpPr>
        <p:spPr>
          <a:xfrm>
            <a:off x="79650" y="4790025"/>
            <a:ext cx="2250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lt1"/>
                </a:solidFill>
              </a:rPr>
              <a:t>extract - cash request - data analyst.csv</a:t>
            </a:r>
            <a:endParaRPr sz="900">
              <a:solidFill>
                <a:schemeClr val="lt1"/>
              </a:solidFill>
            </a:endParaRPr>
          </a:p>
        </p:txBody>
      </p:sp>
      <p:pic>
        <p:nvPicPr>
          <p:cNvPr id="152" name="Google Shape;152;p15"/>
          <p:cNvPicPr preferRelativeResize="0"/>
          <p:nvPr/>
        </p:nvPicPr>
        <p:blipFill>
          <a:blip r:embed="rId5">
            <a:alphaModFix/>
          </a:blip>
          <a:stretch>
            <a:fillRect/>
          </a:stretch>
        </p:blipFill>
        <p:spPr>
          <a:xfrm>
            <a:off x="3083273" y="1397850"/>
            <a:ext cx="4017463" cy="2413525"/>
          </a:xfrm>
          <a:prstGeom prst="rect">
            <a:avLst/>
          </a:prstGeom>
          <a:noFill/>
          <a:ln>
            <a:noFill/>
          </a:ln>
        </p:spPr>
      </p:pic>
      <p:sp>
        <p:nvSpPr>
          <p:cNvPr id="153" name="Google Shape;153;p15"/>
          <p:cNvSpPr txBox="1"/>
          <p:nvPr/>
        </p:nvSpPr>
        <p:spPr>
          <a:xfrm>
            <a:off x="3072000" y="4782225"/>
            <a:ext cx="300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rPr>
              <a:t>extract - fees - data analyst - .csv</a:t>
            </a:r>
            <a:endParaRPr sz="1000">
              <a:solidFill>
                <a:schemeClr val="lt1"/>
              </a:solidFill>
            </a:endParaRPr>
          </a:p>
        </p:txBody>
      </p:sp>
      <p:pic>
        <p:nvPicPr>
          <p:cNvPr id="154" name="Google Shape;154;p15"/>
          <p:cNvPicPr preferRelativeResize="0"/>
          <p:nvPr/>
        </p:nvPicPr>
        <p:blipFill>
          <a:blip r:embed="rId6">
            <a:alphaModFix/>
          </a:blip>
          <a:stretch>
            <a:fillRect/>
          </a:stretch>
        </p:blipFill>
        <p:spPr>
          <a:xfrm>
            <a:off x="3071993" y="3901375"/>
            <a:ext cx="1305144" cy="872250"/>
          </a:xfrm>
          <a:prstGeom prst="rect">
            <a:avLst/>
          </a:prstGeom>
          <a:noFill/>
          <a:ln>
            <a:noFill/>
          </a:ln>
        </p:spPr>
      </p:pic>
      <p:sp>
        <p:nvSpPr>
          <p:cNvPr id="155" name="Google Shape;155;p15"/>
          <p:cNvSpPr txBox="1"/>
          <p:nvPr/>
        </p:nvSpPr>
        <p:spPr>
          <a:xfrm>
            <a:off x="7363175" y="1940700"/>
            <a:ext cx="17145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rPr>
              <a:t>This examines the structure, completeness, and key distributions in the 'cash requests' and 'fees' datasets to prepare for downstream analysis.</a:t>
            </a:r>
            <a:endParaRPr sz="1000">
              <a:solidFill>
                <a:schemeClr val="lt1"/>
              </a:solidFill>
            </a:endParaRPr>
          </a:p>
          <a:p>
            <a:pPr indent="0" lvl="0" marL="457200" rtl="0" algn="l">
              <a:spcBef>
                <a:spcPts val="0"/>
              </a:spcBef>
              <a:spcAft>
                <a:spcPts val="0"/>
              </a:spcAft>
              <a:buNone/>
            </a:pPr>
            <a:r>
              <a:t/>
            </a:r>
            <a:endParaRPr sz="1000">
              <a:solidFill>
                <a:schemeClr val="lt1"/>
              </a:solidFill>
            </a:endParaRPr>
          </a:p>
          <a:p>
            <a:pPr indent="-292100" lvl="0" marL="457200" rtl="0" algn="l">
              <a:spcBef>
                <a:spcPts val="0"/>
              </a:spcBef>
              <a:spcAft>
                <a:spcPts val="0"/>
              </a:spcAft>
              <a:buClr>
                <a:schemeClr val="lt1"/>
              </a:buClr>
              <a:buSzPts val="1000"/>
              <a:buChar char="●"/>
            </a:pPr>
            <a:r>
              <a:rPr lang="en" sz="1000">
                <a:solidFill>
                  <a:schemeClr val="lt1"/>
                </a:solidFill>
              </a:rPr>
              <a:t>No duplicate rows in either dataset. </a:t>
            </a:r>
            <a:endParaRPr sz="1000">
              <a:solidFill>
                <a:schemeClr val="lt1"/>
              </a:solidFill>
            </a:endParaRPr>
          </a:p>
        </p:txBody>
      </p:sp>
      <p:sp>
        <p:nvSpPr>
          <p:cNvPr id="156" name="Google Shape;156;p15"/>
          <p:cNvSpPr txBox="1"/>
          <p:nvPr/>
        </p:nvSpPr>
        <p:spPr>
          <a:xfrm>
            <a:off x="10398125" y="3637250"/>
            <a:ext cx="3000000" cy="34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50">
                <a:solidFill>
                  <a:schemeClr val="dk1"/>
                </a:solidFill>
                <a:latin typeface="Courier New"/>
                <a:ea typeface="Courier New"/>
                <a:cs typeface="Courier New"/>
                <a:sym typeface="Courier New"/>
              </a:rPr>
              <a:t>1141 deleted unique users</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Frequency of Service Usage</a:t>
            </a:r>
            <a:endParaRPr b="1"/>
          </a:p>
        </p:txBody>
      </p:sp>
      <p:pic>
        <p:nvPicPr>
          <p:cNvPr id="162" name="Google Shape;162;p16"/>
          <p:cNvPicPr preferRelativeResize="0"/>
          <p:nvPr/>
        </p:nvPicPr>
        <p:blipFill>
          <a:blip r:embed="rId3">
            <a:alphaModFix/>
          </a:blip>
          <a:stretch>
            <a:fillRect/>
          </a:stretch>
        </p:blipFill>
        <p:spPr>
          <a:xfrm>
            <a:off x="1628417" y="1336288"/>
            <a:ext cx="5887171" cy="3373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Incident Rate</a:t>
            </a:r>
            <a:endParaRPr b="1"/>
          </a:p>
        </p:txBody>
      </p:sp>
      <p:sp>
        <p:nvSpPr>
          <p:cNvPr id="168" name="Google Shape;168;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9" name="Google Shape;169;p17"/>
          <p:cNvPicPr preferRelativeResize="0"/>
          <p:nvPr/>
        </p:nvPicPr>
        <p:blipFill>
          <a:blip r:embed="rId3">
            <a:alphaModFix/>
          </a:blip>
          <a:stretch>
            <a:fillRect/>
          </a:stretch>
        </p:blipFill>
        <p:spPr>
          <a:xfrm>
            <a:off x="1297503" y="1270581"/>
            <a:ext cx="6195774" cy="35293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Revenue Generated by Cohort</a:t>
            </a:r>
            <a:endParaRPr b="1"/>
          </a:p>
        </p:txBody>
      </p:sp>
      <p:sp>
        <p:nvSpPr>
          <p:cNvPr id="175" name="Google Shape;175;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6" name="Google Shape;176;p18"/>
          <p:cNvPicPr preferRelativeResize="0"/>
          <p:nvPr/>
        </p:nvPicPr>
        <p:blipFill>
          <a:blip r:embed="rId3">
            <a:alphaModFix/>
          </a:blip>
          <a:stretch>
            <a:fillRect/>
          </a:stretch>
        </p:blipFill>
        <p:spPr>
          <a:xfrm>
            <a:off x="-5330949" y="1567550"/>
            <a:ext cx="5117112" cy="2911200"/>
          </a:xfrm>
          <a:prstGeom prst="rect">
            <a:avLst/>
          </a:prstGeom>
          <a:noFill/>
          <a:ln>
            <a:noFill/>
          </a:ln>
        </p:spPr>
      </p:pic>
      <p:pic>
        <p:nvPicPr>
          <p:cNvPr id="177" name="Google Shape;177;p18"/>
          <p:cNvPicPr preferRelativeResize="0"/>
          <p:nvPr/>
        </p:nvPicPr>
        <p:blipFill>
          <a:blip r:embed="rId4">
            <a:alphaModFix/>
          </a:blip>
          <a:stretch>
            <a:fillRect/>
          </a:stretch>
        </p:blipFill>
        <p:spPr>
          <a:xfrm>
            <a:off x="1428150" y="1178002"/>
            <a:ext cx="6777607" cy="3170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9"/>
          <p:cNvSpPr txBox="1"/>
          <p:nvPr>
            <p:ph type="title"/>
          </p:nvPr>
        </p:nvSpPr>
        <p:spPr>
          <a:xfrm>
            <a:off x="1297500" y="393750"/>
            <a:ext cx="7779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New Relevant Metric: Revenue per User by Cohort</a:t>
            </a:r>
            <a:endParaRPr b="1"/>
          </a:p>
        </p:txBody>
      </p:sp>
      <p:pic>
        <p:nvPicPr>
          <p:cNvPr id="183" name="Google Shape;183;p19"/>
          <p:cNvPicPr preferRelativeResize="0"/>
          <p:nvPr/>
        </p:nvPicPr>
        <p:blipFill>
          <a:blip r:embed="rId3">
            <a:alphaModFix/>
          </a:blip>
          <a:stretch>
            <a:fillRect/>
          </a:stretch>
        </p:blipFill>
        <p:spPr>
          <a:xfrm>
            <a:off x="1452100" y="895527"/>
            <a:ext cx="6061700" cy="3616150"/>
          </a:xfrm>
          <a:prstGeom prst="rect">
            <a:avLst/>
          </a:prstGeom>
          <a:noFill/>
          <a:ln>
            <a:noFill/>
          </a:ln>
        </p:spPr>
      </p:pic>
      <p:sp>
        <p:nvSpPr>
          <p:cNvPr id="184" name="Google Shape;184;p19"/>
          <p:cNvSpPr txBox="1"/>
          <p:nvPr/>
        </p:nvSpPr>
        <p:spPr>
          <a:xfrm>
            <a:off x="1389000" y="4478750"/>
            <a:ext cx="6366000" cy="5970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1300">
                <a:solidFill>
                  <a:schemeClr val="lt1"/>
                </a:solidFill>
                <a:latin typeface="Lato"/>
                <a:ea typeface="Lato"/>
                <a:cs typeface="Lato"/>
                <a:sym typeface="Lato"/>
              </a:rPr>
              <a:t> # Group by cohort and count the number of requests</a:t>
            </a:r>
            <a:endParaRPr sz="1300">
              <a:solidFill>
                <a:schemeClr val="lt1"/>
              </a:solidFill>
              <a:latin typeface="Lato"/>
              <a:ea typeface="Lato"/>
              <a:cs typeface="Lato"/>
              <a:sym typeface="Lato"/>
            </a:endParaRPr>
          </a:p>
          <a:p>
            <a:pPr indent="0" lvl="0" marL="0" rtl="0" algn="l">
              <a:spcBef>
                <a:spcPts val="0"/>
              </a:spcBef>
              <a:spcAft>
                <a:spcPts val="0"/>
              </a:spcAft>
              <a:buNone/>
            </a:pPr>
            <a:r>
              <a:rPr lang="en" sz="1300">
                <a:solidFill>
                  <a:schemeClr val="lt1"/>
                </a:solidFill>
                <a:latin typeface="Lato"/>
                <a:ea typeface="Lato"/>
                <a:cs typeface="Lato"/>
                <a:sym typeface="Lato"/>
              </a:rPr>
              <a:t>    cohort_counts = df.groupby('cohort').size().reset_index(name='cash_request_count')</a:t>
            </a:r>
            <a:endParaRPr sz="1300">
              <a:solidFill>
                <a:schemeClr val="l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New Relevant Metric: Retention Rate</a:t>
            </a:r>
            <a:endParaRPr b="1"/>
          </a:p>
        </p:txBody>
      </p:sp>
      <p:sp>
        <p:nvSpPr>
          <p:cNvPr id="190" name="Google Shape;190;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1" name="Google Shape;191;p20"/>
          <p:cNvPicPr preferRelativeResize="0"/>
          <p:nvPr/>
        </p:nvPicPr>
        <p:blipFill>
          <a:blip r:embed="rId3">
            <a:alphaModFix/>
          </a:blip>
          <a:stretch>
            <a:fillRect/>
          </a:stretch>
        </p:blipFill>
        <p:spPr>
          <a:xfrm>
            <a:off x="914275" y="937424"/>
            <a:ext cx="7805350" cy="3904726"/>
          </a:xfrm>
          <a:prstGeom prst="rect">
            <a:avLst/>
          </a:prstGeom>
          <a:noFill/>
          <a:ln>
            <a:noFill/>
          </a:ln>
        </p:spPr>
      </p:pic>
      <p:sp>
        <p:nvSpPr>
          <p:cNvPr id="192" name="Google Shape;192;p20"/>
          <p:cNvSpPr txBox="1"/>
          <p:nvPr/>
        </p:nvSpPr>
        <p:spPr>
          <a:xfrm>
            <a:off x="1392900" y="1729575"/>
            <a:ext cx="3179100" cy="129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000">
                <a:solidFill>
                  <a:schemeClr val="dk1"/>
                </a:solidFill>
                <a:latin typeface="Lato"/>
                <a:ea typeface="Lato"/>
                <a:cs typeface="Lato"/>
                <a:sym typeface="Lato"/>
              </a:rPr>
              <a:t>Main Takeaways:</a:t>
            </a:r>
            <a:endParaRPr i="1" sz="1000">
              <a:solidFill>
                <a:schemeClr val="dk1"/>
              </a:solidFill>
              <a:latin typeface="Lato"/>
              <a:ea typeface="Lato"/>
              <a:cs typeface="Lato"/>
              <a:sym typeface="Lato"/>
            </a:endParaRPr>
          </a:p>
          <a:p>
            <a:pPr indent="-292100" lvl="0" marL="457200" rtl="0" algn="l">
              <a:spcBef>
                <a:spcPts val="0"/>
              </a:spcBef>
              <a:spcAft>
                <a:spcPts val="0"/>
              </a:spcAft>
              <a:buClr>
                <a:schemeClr val="dk1"/>
              </a:buClr>
              <a:buSzPts val="1000"/>
              <a:buFont typeface="Lato"/>
              <a:buChar char="-"/>
            </a:pPr>
            <a:r>
              <a:rPr i="1" lang="en" sz="1000">
                <a:solidFill>
                  <a:schemeClr val="dk1"/>
                </a:solidFill>
                <a:latin typeface="Lato"/>
                <a:ea typeface="Lato"/>
                <a:cs typeface="Lato"/>
                <a:sym typeface="Lato"/>
              </a:rPr>
              <a:t>Tracks how many users from each cohort continue making payments</a:t>
            </a:r>
            <a:endParaRPr i="1" sz="1000">
              <a:solidFill>
                <a:schemeClr val="dk1"/>
              </a:solidFill>
              <a:latin typeface="Lato"/>
              <a:ea typeface="Lato"/>
              <a:cs typeface="Lato"/>
              <a:sym typeface="Lato"/>
            </a:endParaRPr>
          </a:p>
          <a:p>
            <a:pPr indent="-292100" lvl="0" marL="457200" rtl="0" algn="l">
              <a:spcBef>
                <a:spcPts val="0"/>
              </a:spcBef>
              <a:spcAft>
                <a:spcPts val="0"/>
              </a:spcAft>
              <a:buClr>
                <a:schemeClr val="dk1"/>
              </a:buClr>
              <a:buSzPts val="1000"/>
              <a:buFont typeface="Lato"/>
              <a:buChar char="-"/>
            </a:pPr>
            <a:r>
              <a:rPr i="1" lang="en" sz="1000">
                <a:solidFill>
                  <a:schemeClr val="dk1"/>
                </a:solidFill>
                <a:latin typeface="Lato"/>
                <a:ea typeface="Lato"/>
                <a:cs typeface="Lato"/>
                <a:sym typeface="Lato"/>
              </a:rPr>
              <a:t>Retention Rate = # of users who made 2nd payment / total # of users in a cohort</a:t>
            </a:r>
            <a:endParaRPr i="1" sz="1000">
              <a:solidFill>
                <a:schemeClr val="dk1"/>
              </a:solidFill>
              <a:latin typeface="Lato"/>
              <a:ea typeface="Lato"/>
              <a:cs typeface="Lato"/>
              <a:sym typeface="Lato"/>
            </a:endParaRPr>
          </a:p>
          <a:p>
            <a:pPr indent="-292100" lvl="0" marL="457200" rtl="0" algn="l">
              <a:spcBef>
                <a:spcPts val="0"/>
              </a:spcBef>
              <a:spcAft>
                <a:spcPts val="0"/>
              </a:spcAft>
              <a:buClr>
                <a:schemeClr val="dk1"/>
              </a:buClr>
              <a:buSzPts val="1000"/>
              <a:buFont typeface="Lato"/>
              <a:buChar char="-"/>
            </a:pPr>
            <a:r>
              <a:rPr i="1" lang="en" sz="1000">
                <a:solidFill>
                  <a:schemeClr val="dk1"/>
                </a:solidFill>
                <a:latin typeface="Lato"/>
                <a:ea typeface="Lato"/>
                <a:cs typeface="Lato"/>
                <a:sym typeface="Lato"/>
              </a:rPr>
              <a:t>Users who used the service in 2020-10 for the first time were the most retained users</a:t>
            </a:r>
            <a:endParaRPr i="1" sz="1000">
              <a:solidFill>
                <a:schemeClr val="dk1"/>
              </a:solidFill>
              <a:latin typeface="Lato"/>
              <a:ea typeface="Lato"/>
              <a:cs typeface="Lato"/>
              <a:sym typeface="Lato"/>
            </a:endParaRPr>
          </a:p>
          <a:p>
            <a:pPr indent="0" lvl="0" marL="457200" rtl="0" algn="l">
              <a:spcBef>
                <a:spcPts val="0"/>
              </a:spcBef>
              <a:spcAft>
                <a:spcPts val="0"/>
              </a:spcAft>
              <a:buNone/>
            </a:pPr>
            <a:r>
              <a:t/>
            </a:r>
            <a:endParaRPr sz="1000">
              <a:solidFill>
                <a:schemeClr val="dk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Recommendations:</a:t>
            </a:r>
            <a:endParaRPr b="1"/>
          </a:p>
        </p:txBody>
      </p:sp>
      <p:sp>
        <p:nvSpPr>
          <p:cNvPr id="198" name="Google Shape;198;p21"/>
          <p:cNvSpPr txBox="1"/>
          <p:nvPr>
            <p:ph idx="1" type="body"/>
          </p:nvPr>
        </p:nvSpPr>
        <p:spPr>
          <a:xfrm>
            <a:off x="1297500" y="1085225"/>
            <a:ext cx="7038900" cy="3393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200">
                <a:latin typeface="Arial"/>
                <a:ea typeface="Arial"/>
                <a:cs typeface="Arial"/>
                <a:sym typeface="Arial"/>
              </a:rPr>
              <a:t>As a data analyst, after performing the cohort analysis, retention rate analysis, and examining the revenue generated from cohorts, we can provide the company with several key recommendations to optimize business performance. Based on our findings, here are some possible recommendations:</a:t>
            </a:r>
            <a:endParaRPr sz="1200">
              <a:latin typeface="Arial"/>
              <a:ea typeface="Arial"/>
              <a:cs typeface="Arial"/>
              <a:sym typeface="Arial"/>
            </a:endParaRPr>
          </a:p>
          <a:p>
            <a:pPr indent="0" lvl="0" marL="0" rtl="0" algn="l">
              <a:lnSpc>
                <a:spcPct val="100000"/>
              </a:lnSpc>
              <a:spcBef>
                <a:spcPts val="0"/>
              </a:spcBef>
              <a:spcAft>
                <a:spcPts val="0"/>
              </a:spcAft>
              <a:buNone/>
            </a:pPr>
            <a:r>
              <a:t/>
            </a:r>
            <a:endParaRPr sz="1200">
              <a:latin typeface="Arial"/>
              <a:ea typeface="Arial"/>
              <a:cs typeface="Arial"/>
              <a:sym typeface="Arial"/>
            </a:endParaRPr>
          </a:p>
          <a:p>
            <a:pPr indent="-304800" lvl="0" marL="457200" rtl="0" algn="l">
              <a:lnSpc>
                <a:spcPct val="100000"/>
              </a:lnSpc>
              <a:spcBef>
                <a:spcPts val="0"/>
              </a:spcBef>
              <a:spcAft>
                <a:spcPts val="0"/>
              </a:spcAft>
              <a:buSzPts val="1200"/>
              <a:buFont typeface="Arial"/>
              <a:buAutoNum type="arabicPeriod"/>
            </a:pPr>
            <a:r>
              <a:rPr lang="en" sz="1200">
                <a:latin typeface="Arial"/>
                <a:ea typeface="Arial"/>
                <a:cs typeface="Arial"/>
                <a:sym typeface="Arial"/>
              </a:rPr>
              <a:t>Improve User Retention Strategies</a:t>
            </a:r>
            <a:endParaRPr sz="1200">
              <a:latin typeface="Arial"/>
              <a:ea typeface="Arial"/>
              <a:cs typeface="Arial"/>
              <a:sym typeface="Arial"/>
            </a:endParaRPr>
          </a:p>
          <a:p>
            <a:pPr indent="-304800" lvl="1" marL="914400" rtl="0" algn="l">
              <a:lnSpc>
                <a:spcPct val="100000"/>
              </a:lnSpc>
              <a:spcBef>
                <a:spcPts val="0"/>
              </a:spcBef>
              <a:spcAft>
                <a:spcPts val="0"/>
              </a:spcAft>
              <a:buSzPts val="1200"/>
              <a:buFont typeface="Arial"/>
              <a:buAutoNum type="alphaLcPeriod"/>
            </a:pPr>
            <a:r>
              <a:rPr lang="en" sz="1200">
                <a:latin typeface="Arial"/>
                <a:ea typeface="Arial"/>
                <a:cs typeface="Arial"/>
                <a:sym typeface="Arial"/>
              </a:rPr>
              <a:t>Recommendation: If you observe significant drop-offs in retention over time (e.g., after the first month or after certain cohorts), you could recommend that the company invest in improving user engagement and retention strategies.</a:t>
            </a:r>
            <a:endParaRPr sz="1200">
              <a:latin typeface="Arial"/>
              <a:ea typeface="Arial"/>
              <a:cs typeface="Arial"/>
              <a:sym typeface="Arial"/>
            </a:endParaRPr>
          </a:p>
          <a:p>
            <a:pPr indent="-304800" lvl="0" marL="457200" rtl="0" algn="l">
              <a:lnSpc>
                <a:spcPct val="100000"/>
              </a:lnSpc>
              <a:spcBef>
                <a:spcPts val="0"/>
              </a:spcBef>
              <a:spcAft>
                <a:spcPts val="0"/>
              </a:spcAft>
              <a:buSzPts val="1200"/>
              <a:buFont typeface="Arial"/>
              <a:buAutoNum type="arabicPeriod"/>
            </a:pPr>
            <a:r>
              <a:rPr lang="en" sz="1200">
                <a:latin typeface="Arial"/>
                <a:ea typeface="Arial"/>
                <a:cs typeface="Arial"/>
                <a:sym typeface="Arial"/>
              </a:rPr>
              <a:t>Targeted Marketing for High-Value Cohorts</a:t>
            </a:r>
            <a:endParaRPr sz="1200">
              <a:latin typeface="Arial"/>
              <a:ea typeface="Arial"/>
              <a:cs typeface="Arial"/>
              <a:sym typeface="Arial"/>
            </a:endParaRPr>
          </a:p>
          <a:p>
            <a:pPr indent="-304800" lvl="1" marL="914400" rtl="0" algn="l">
              <a:lnSpc>
                <a:spcPct val="100000"/>
              </a:lnSpc>
              <a:spcBef>
                <a:spcPts val="0"/>
              </a:spcBef>
              <a:spcAft>
                <a:spcPts val="0"/>
              </a:spcAft>
              <a:buSzPts val="1200"/>
              <a:buFont typeface="Arial"/>
              <a:buAutoNum type="alphaLcPeriod"/>
            </a:pPr>
            <a:r>
              <a:rPr lang="en" sz="1200">
                <a:latin typeface="Arial"/>
                <a:ea typeface="Arial"/>
                <a:cs typeface="Arial"/>
                <a:sym typeface="Arial"/>
              </a:rPr>
              <a:t>Recommendation: Based on cohort revenue analysis, if certain cohorts generate more revenue over time, the company can increase marketing efforts targeting similar cohorts.</a:t>
            </a:r>
            <a:endParaRPr sz="1200">
              <a:latin typeface="Arial"/>
              <a:ea typeface="Arial"/>
              <a:cs typeface="Arial"/>
              <a:sym typeface="Arial"/>
            </a:endParaRPr>
          </a:p>
          <a:p>
            <a:pPr indent="-304800" lvl="0" marL="457200" rtl="0" algn="l">
              <a:lnSpc>
                <a:spcPct val="100000"/>
              </a:lnSpc>
              <a:spcBef>
                <a:spcPts val="0"/>
              </a:spcBef>
              <a:spcAft>
                <a:spcPts val="0"/>
              </a:spcAft>
              <a:buSzPts val="1200"/>
              <a:buFont typeface="Arial"/>
              <a:buAutoNum type="arabicPeriod"/>
            </a:pPr>
            <a:r>
              <a:rPr lang="en" sz="1200">
                <a:latin typeface="Arial"/>
                <a:ea typeface="Arial"/>
                <a:cs typeface="Arial"/>
                <a:sym typeface="Arial"/>
              </a:rPr>
              <a:t>Address Payment Issues (Incidents)</a:t>
            </a:r>
            <a:endParaRPr sz="1200">
              <a:latin typeface="Arial"/>
              <a:ea typeface="Arial"/>
              <a:cs typeface="Arial"/>
              <a:sym typeface="Arial"/>
            </a:endParaRPr>
          </a:p>
          <a:p>
            <a:pPr indent="-304800" lvl="1" marL="914400" rtl="0" algn="l">
              <a:lnSpc>
                <a:spcPct val="100000"/>
              </a:lnSpc>
              <a:spcBef>
                <a:spcPts val="0"/>
              </a:spcBef>
              <a:spcAft>
                <a:spcPts val="0"/>
              </a:spcAft>
              <a:buSzPts val="1200"/>
              <a:buFont typeface="Arial"/>
              <a:buAutoNum type="alphaLcPeriod"/>
            </a:pPr>
            <a:r>
              <a:rPr lang="en" sz="1200">
                <a:latin typeface="Arial"/>
                <a:ea typeface="Arial"/>
                <a:cs typeface="Arial"/>
                <a:sym typeface="Arial"/>
              </a:rPr>
              <a:t>Recommendation: If a significant number of users experience payment issues (failed or pending transactions), it’s crucial to address the payment process to reduce churn and improve revenue.</a:t>
            </a:r>
            <a:endParaRPr sz="12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