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  <p:embeddedFont>
      <p:font typeface="Barlow Medium"/>
      <p:regular r:id="rId37"/>
      <p:bold r:id="rId38"/>
      <p:italic r:id="rId39"/>
      <p:boldItalic r:id="rId40"/>
    </p:embeddedFont>
    <p:embeddedFont>
      <p:font typeface="Roboto Mono"/>
      <p:regular r:id="rId41"/>
      <p:bold r:id="rId42"/>
      <p:italic r:id="rId43"/>
      <p:boldItalic r:id="rId44"/>
    </p:embeddedFont>
    <p:embeddedFont>
      <p:font typeface="Barlow Ligh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8C88E3-60D1-490D-871E-86339059CA75}">
  <a:tblStyle styleId="{458C88E3-60D1-490D-871E-86339059CA7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12B003E-C1B0-4A0E-9E22-7F8A757A96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Medium-boldItalic.fntdata"/><Relationship Id="rId20" Type="http://schemas.openxmlformats.org/officeDocument/2006/relationships/slide" Target="slides/slide14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6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5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8.xml"/><Relationship Id="rId46" Type="http://schemas.openxmlformats.org/officeDocument/2006/relationships/font" Target="fonts/BarlowLight-bold.fntdata"/><Relationship Id="rId23" Type="http://schemas.openxmlformats.org/officeDocument/2006/relationships/slide" Target="slides/slide17.xml"/><Relationship Id="rId45" Type="http://schemas.openxmlformats.org/officeDocument/2006/relationships/font" Target="fonts/Barlow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BarlowLight-boldItalic.fntdata"/><Relationship Id="rId25" Type="http://schemas.openxmlformats.org/officeDocument/2006/relationships/slide" Target="slides/slide19.xml"/><Relationship Id="rId47" Type="http://schemas.openxmlformats.org/officeDocument/2006/relationships/font" Target="fonts/BarlowLight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italic.fntdata"/><Relationship Id="rId10" Type="http://schemas.openxmlformats.org/officeDocument/2006/relationships/slide" Target="slides/slide4.xml"/><Relationship Id="rId32" Type="http://schemas.openxmlformats.org/officeDocument/2006/relationships/font" Target="fonts/Nunito-bold.fntdata"/><Relationship Id="rId13" Type="http://schemas.openxmlformats.org/officeDocument/2006/relationships/slide" Target="slides/slide7.xml"/><Relationship Id="rId35" Type="http://schemas.openxmlformats.org/officeDocument/2006/relationships/font" Target="fonts/MavenPro-regular.fntdata"/><Relationship Id="rId12" Type="http://schemas.openxmlformats.org/officeDocument/2006/relationships/slide" Target="slides/slide6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9.xml"/><Relationship Id="rId37" Type="http://schemas.openxmlformats.org/officeDocument/2006/relationships/font" Target="fonts/BarlowMedium-regular.fntdata"/><Relationship Id="rId14" Type="http://schemas.openxmlformats.org/officeDocument/2006/relationships/slide" Target="slides/slide8.xml"/><Relationship Id="rId36" Type="http://schemas.openxmlformats.org/officeDocument/2006/relationships/font" Target="fonts/MavenPro-bold.fntdata"/><Relationship Id="rId17" Type="http://schemas.openxmlformats.org/officeDocument/2006/relationships/slide" Target="slides/slide11.xml"/><Relationship Id="rId39" Type="http://schemas.openxmlformats.org/officeDocument/2006/relationships/font" Target="fonts/BarlowMedium-italic.fntdata"/><Relationship Id="rId16" Type="http://schemas.openxmlformats.org/officeDocument/2006/relationships/slide" Target="slides/slide10.xml"/><Relationship Id="rId38" Type="http://schemas.openxmlformats.org/officeDocument/2006/relationships/font" Target="fonts/BarlowMedium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2b7f420039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2b7f420039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2b7f420039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2b7f420039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2b7f420039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2b7f420039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2b7f420039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2b7f420039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2b7f420039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2b7f420039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2b7f420039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2b7f420039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2b7f420039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2b7f420039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2b7f420039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2b7f420039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2b7f420039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2b7f420039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2b7f420039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2b7f420039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2b7f420039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2b7f420039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2b7f420039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2b7f420039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2b7f420039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2b7f420039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2b7f420039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2b7f420039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2b7f420039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2b7f420039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2b7f420039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2b7f420039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2b7f420039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2b7f420039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2b7f420039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2b7f420039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2b7f420039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2b7f420039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2b7f420039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2b7f420039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2b7f420039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2b7f420039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2b7f420039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2b7f420039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2b7f420039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2b7f420039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SECTION_HEADER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NLP | Automated Customers Reviews</a:t>
            </a:r>
            <a:endParaRPr/>
          </a:p>
        </p:txBody>
      </p:sp>
      <p:sp>
        <p:nvSpPr>
          <p:cNvPr id="283" name="Google Shape;283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Collaborators:</a:t>
            </a:r>
            <a:br>
              <a:rPr lang="en"/>
            </a:br>
            <a:r>
              <a:rPr lang="en"/>
              <a:t>Dan Bigman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Paola Rivera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type="title"/>
          </p:nvPr>
        </p:nvSpPr>
        <p:spPr>
          <a:xfrm>
            <a:off x="1303800" y="598575"/>
            <a:ext cx="70305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graphicFrame>
        <p:nvGraphicFramePr>
          <p:cNvPr id="336" name="Google Shape;336;p23"/>
          <p:cNvGraphicFramePr/>
          <p:nvPr/>
        </p:nvGraphicFramePr>
        <p:xfrm>
          <a:off x="2309813" y="105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{458C88E3-60D1-490D-871E-86339059CA75}</a:tableStyleId>
              </a:tblPr>
              <a:tblGrid>
                <a:gridCol w="1152525"/>
                <a:gridCol w="933450"/>
                <a:gridCol w="742950"/>
                <a:gridCol w="876300"/>
                <a:gridCol w="819150"/>
              </a:tblGrid>
              <a:tr h="2000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68575" marL="68575"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68575" marL="68575"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68575" marL="68575"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68575" marL="68575"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Class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Precision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Recall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F1-Score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Support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A72E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 (Negative)</a:t>
                      </a:r>
                      <a:endParaRPr b="1" sz="1100"/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462</a:t>
                      </a:r>
                      <a:endParaRPr/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 (Neutral)</a:t>
                      </a:r>
                      <a:endParaRPr b="1" sz="1100"/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0.15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1709</a:t>
                      </a:r>
                      <a:endParaRPr/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 (Positive)</a:t>
                      </a:r>
                      <a:endParaRPr b="1" sz="1100"/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4755</a:t>
                      </a:r>
                      <a:endParaRPr/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Accuracy</a:t>
                      </a:r>
                      <a:endParaRPr b="1" sz="1100"/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0.72</a:t>
                      </a:r>
                      <a:endParaRPr b="1" sz="1100"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6926</a:t>
                      </a:r>
                      <a:endParaRPr/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Macro Avg</a:t>
                      </a:r>
                      <a:endParaRPr b="1" sz="1100"/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0.46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6926</a:t>
                      </a:r>
                      <a:endParaRPr/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Weighted Avg</a:t>
                      </a:r>
                      <a:endParaRPr b="1" sz="1100"/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6926</a:t>
                      </a:r>
                      <a:endParaRPr/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/>
          <p:nvPr>
            <p:ph type="title"/>
          </p:nvPr>
        </p:nvSpPr>
        <p:spPr>
          <a:xfrm>
            <a:off x="1303800" y="598575"/>
            <a:ext cx="70305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graphicFrame>
        <p:nvGraphicFramePr>
          <p:cNvPr id="342" name="Google Shape;342;p24"/>
          <p:cNvGraphicFramePr/>
          <p:nvPr/>
        </p:nvGraphicFramePr>
        <p:xfrm>
          <a:off x="2238375" y="10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{458C88E3-60D1-490D-871E-86339059CA75}</a:tableStyleId>
              </a:tblPr>
              <a:tblGrid>
                <a:gridCol w="1257300"/>
                <a:gridCol w="971550"/>
                <a:gridCol w="742950"/>
                <a:gridCol w="876300"/>
                <a:gridCol w="8191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68575" marL="68575"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68575" marL="68575"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68575" marL="68575"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68575" marL="68575"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68575" marL="68575"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Class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Precision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Recall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F1-Score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Support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A72E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 (Negative)</a:t>
                      </a:r>
                      <a:endParaRPr b="1" sz="1100"/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0.17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462</a:t>
                      </a:r>
                      <a:endParaRPr/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 (Neutral)</a:t>
                      </a:r>
                      <a:endParaRPr b="1" sz="1100"/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1709</a:t>
                      </a:r>
                      <a:endParaRPr/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 (Positive)</a:t>
                      </a:r>
                      <a:endParaRPr b="1" sz="1100"/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4755</a:t>
                      </a:r>
                      <a:endParaRPr/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Accuracy</a:t>
                      </a:r>
                      <a:endParaRPr b="1" sz="1100"/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0.71</a:t>
                      </a:r>
                      <a:endParaRPr b="1" sz="1100"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6926</a:t>
                      </a:r>
                      <a:endParaRPr/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Macro Avg</a:t>
                      </a:r>
                      <a:endParaRPr b="1" sz="1100"/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6926</a:t>
                      </a:r>
                      <a:endParaRPr/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Weighted Avg</a:t>
                      </a:r>
                      <a:endParaRPr b="1" sz="1100"/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6926</a:t>
                      </a:r>
                      <a:endParaRPr/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Summary</a:t>
            </a:r>
            <a:endParaRPr/>
          </a:p>
        </p:txBody>
      </p:sp>
      <p:graphicFrame>
        <p:nvGraphicFramePr>
          <p:cNvPr id="348" name="Google Shape;348;p25"/>
          <p:cNvGraphicFramePr/>
          <p:nvPr/>
        </p:nvGraphicFramePr>
        <p:xfrm>
          <a:off x="2229575" y="89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{458C88E3-60D1-490D-871E-86339059CA75}</a:tableStyleId>
              </a:tblPr>
              <a:tblGrid>
                <a:gridCol w="2625125"/>
                <a:gridCol w="2059725"/>
              </a:tblGrid>
              <a:tr h="4519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91425" marB="91425" marR="68575" marL="68575"/>
                </a:tc>
                <a:tc hMerge="1"/>
              </a:tr>
              <a:tr h="4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68575" marL="68575"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68575" marL="68575"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Model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Accuracy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A72E"/>
                    </a:solidFill>
                  </a:tcPr>
                </a:tc>
              </a:tr>
              <a:tr h="500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Naive Bayes</a:t>
                      </a:r>
                      <a:endParaRPr b="1" sz="1100"/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0.7001</a:t>
                      </a:r>
                      <a:endParaRPr/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Logistic Regression</a:t>
                      </a:r>
                      <a:endParaRPr b="1" sz="1100"/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0.7274</a:t>
                      </a:r>
                      <a:endParaRPr/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Support Vector Machine</a:t>
                      </a:r>
                      <a:endParaRPr b="1" sz="1100"/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0.7216</a:t>
                      </a:r>
                      <a:endParaRPr/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Random Forest</a:t>
                      </a:r>
                      <a:endParaRPr b="1" sz="1100"/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0.7109</a:t>
                      </a:r>
                      <a:endParaRPr/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/>
          <p:nvPr>
            <p:ph type="title"/>
          </p:nvPr>
        </p:nvSpPr>
        <p:spPr>
          <a:xfrm>
            <a:off x="1303800" y="598575"/>
            <a:ext cx="70305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&amp; Training </a:t>
            </a:r>
            <a:endParaRPr/>
          </a:p>
        </p:txBody>
      </p:sp>
      <p:sp>
        <p:nvSpPr>
          <p:cNvPr id="354" name="Google Shape;354;p26"/>
          <p:cNvSpPr txBox="1"/>
          <p:nvPr>
            <p:ph idx="1" type="body"/>
          </p:nvPr>
        </p:nvSpPr>
        <p:spPr>
          <a:xfrm>
            <a:off x="1303800" y="1214475"/>
            <a:ext cx="70305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Class Imbalance Issue: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000000"/>
                </a:solidFill>
              </a:rPr>
              <a:t>The dataset had significantly more positive reviews (ratings 4 &amp; 5) than negative reviews (ratings 1 &amp; 2).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000000"/>
                </a:solidFill>
              </a:rPr>
              <a:t>Training models on this imbalanced dataset would make them biased towards predicting positive reviews.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Steps Taken: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Applied SMOTE on the training set to balance the distribution of positive and negative reviews.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Ensured the dataset had an approximately equal number of positive and negative samples before training.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Used stratified sampling to maintain distribution in the test set.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Results of SMOTE Application: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000000"/>
                </a:solidFill>
              </a:rPr>
              <a:t>Models trained on balanced data showed higher recall for negative reviews, meaning they could better detect dissatisfied customers.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 txBox="1"/>
          <p:nvPr>
            <p:ph type="title"/>
          </p:nvPr>
        </p:nvSpPr>
        <p:spPr>
          <a:xfrm>
            <a:off x="1303800" y="598575"/>
            <a:ext cx="70305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&amp; Training </a:t>
            </a:r>
            <a:endParaRPr/>
          </a:p>
        </p:txBody>
      </p:sp>
      <p:graphicFrame>
        <p:nvGraphicFramePr>
          <p:cNvPr id="360" name="Google Shape;360;p27"/>
          <p:cNvGraphicFramePr/>
          <p:nvPr/>
        </p:nvGraphicFramePr>
        <p:xfrm>
          <a:off x="2120863" y="121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{458C88E3-60D1-490D-871E-86339059CA75}</a:tableStyleId>
              </a:tblPr>
              <a:tblGrid>
                <a:gridCol w="1114475"/>
                <a:gridCol w="1029675"/>
                <a:gridCol w="696475"/>
                <a:gridCol w="738050"/>
                <a:gridCol w="810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Class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Precision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Recall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F1-Score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Support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A72E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 (Negative)</a:t>
                      </a:r>
                      <a:endParaRPr b="1" sz="1100"/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462</a:t>
                      </a:r>
                      <a:endParaRPr/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 (Neutral)</a:t>
                      </a:r>
                      <a:endParaRPr b="1" sz="1100"/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1709</a:t>
                      </a:r>
                      <a:endParaRPr/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 (Positive)</a:t>
                      </a:r>
                      <a:endParaRPr b="1" sz="1100"/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4755</a:t>
                      </a:r>
                      <a:endParaRPr/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Accuracy</a:t>
                      </a:r>
                      <a:endParaRPr b="1" sz="1100"/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0.61</a:t>
                      </a:r>
                      <a:endParaRPr b="1" sz="1100"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6926</a:t>
                      </a:r>
                      <a:endParaRPr/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Macro Avg</a:t>
                      </a:r>
                      <a:endParaRPr b="1" sz="1100"/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6926</a:t>
                      </a:r>
                      <a:endParaRPr/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Weighted Avg</a:t>
                      </a:r>
                      <a:endParaRPr b="1" sz="1100"/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6926</a:t>
                      </a:r>
                      <a:endParaRPr/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"/>
          <p:cNvSpPr txBox="1"/>
          <p:nvPr>
            <p:ph type="title"/>
          </p:nvPr>
        </p:nvSpPr>
        <p:spPr>
          <a:xfrm>
            <a:off x="1303800" y="598575"/>
            <a:ext cx="70305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&amp; Training </a:t>
            </a:r>
            <a:endParaRPr/>
          </a:p>
        </p:txBody>
      </p:sp>
      <p:pic>
        <p:nvPicPr>
          <p:cNvPr id="366" name="Google Shape;3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800" y="1275225"/>
            <a:ext cx="4054399" cy="362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Transformer-Based Sentiment Analysis Model</a:t>
            </a:r>
            <a:endParaRPr/>
          </a:p>
        </p:txBody>
      </p:sp>
      <p:sp>
        <p:nvSpPr>
          <p:cNvPr id="377" name="Google Shape;377;p30"/>
          <p:cNvSpPr txBox="1"/>
          <p:nvPr>
            <p:ph idx="1" type="body"/>
          </p:nvPr>
        </p:nvSpPr>
        <p:spPr>
          <a:xfrm>
            <a:off x="459250" y="1817425"/>
            <a:ext cx="35463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Name: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bert-base-multilingual-uncased-sentiment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Finetuning: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Specifically finetuned for sentiment analysis on product reviews</a:t>
            </a:r>
            <a:endParaRPr/>
          </a:p>
        </p:txBody>
      </p:sp>
      <p:graphicFrame>
        <p:nvGraphicFramePr>
          <p:cNvPr id="378" name="Google Shape;378;p30"/>
          <p:cNvGraphicFramePr/>
          <p:nvPr/>
        </p:nvGraphicFramePr>
        <p:xfrm>
          <a:off x="4863700" y="181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{A12B003E-C1B0-4A0E-9E22-7F8A757A962A}</a:tableStyleId>
              </a:tblPr>
              <a:tblGrid>
                <a:gridCol w="843125"/>
                <a:gridCol w="843125"/>
                <a:gridCol w="843125"/>
                <a:gridCol w="843125"/>
                <a:gridCol w="843125"/>
              </a:tblGrid>
              <a:tr h="23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Category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Precision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Recall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F1-Score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Support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NEGATIVE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2.311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NEUTRAL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8,541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POSITIVE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23,775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9" name="Google Shape;379;p30"/>
          <p:cNvSpPr txBox="1"/>
          <p:nvPr>
            <p:ph idx="1" type="body"/>
          </p:nvPr>
        </p:nvSpPr>
        <p:spPr>
          <a:xfrm>
            <a:off x="1339450" y="3311500"/>
            <a:ext cx="5174100" cy="15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11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Strengths:</a:t>
            </a:r>
            <a:endParaRPr b="1" sz="111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59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●"/>
            </a:pPr>
            <a:r>
              <a:rPr lang="en" sz="11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accuracy (67.48%) and strong </a:t>
            </a:r>
            <a:r>
              <a:rPr b="1" lang="en" sz="11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 sentiment detection</a:t>
            </a:r>
            <a:r>
              <a:rPr lang="en" sz="11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1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11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Weaknesses:</a:t>
            </a:r>
            <a:endParaRPr b="1" sz="111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59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●"/>
            </a:pPr>
            <a:r>
              <a:rPr b="1" lang="en" sz="11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Poor performance on neutral (F1 = 0.12) and negative (F1 = 0.31) sentiment.</a:t>
            </a:r>
            <a:endParaRPr b="1" sz="111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59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●"/>
            </a:pPr>
            <a:r>
              <a:rPr b="1" lang="en" sz="11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Over-classification of reviews as positive.</a:t>
            </a:r>
            <a:endParaRPr b="1" sz="111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600"/>
              </a:spcAft>
              <a:buSzPts val="440"/>
              <a:buNone/>
            </a:pPr>
            <a:r>
              <a:t/>
            </a:r>
            <a:endParaRPr b="1" sz="6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0"/>
          <p:cNvSpPr txBox="1"/>
          <p:nvPr/>
        </p:nvSpPr>
        <p:spPr>
          <a:xfrm>
            <a:off x="5288925" y="3474925"/>
            <a:ext cx="45900" cy="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- Do</a:t>
            </a:r>
            <a:endParaRPr/>
          </a:p>
        </p:txBody>
      </p:sp>
      <p:sp>
        <p:nvSpPr>
          <p:cNvPr id="386" name="Google Shape;386;p31"/>
          <p:cNvSpPr txBox="1"/>
          <p:nvPr>
            <p:ph idx="1" type="body"/>
          </p:nvPr>
        </p:nvSpPr>
        <p:spPr>
          <a:xfrm>
            <a:off x="1303800" y="2724825"/>
            <a:ext cx="4865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Finetuning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Address data imbalance (resampling or weight loss function)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775" y="1176225"/>
            <a:ext cx="410527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idx="1" type="body"/>
          </p:nvPr>
        </p:nvSpPr>
        <p:spPr>
          <a:xfrm>
            <a:off x="1445900" y="951075"/>
            <a:ext cx="6366900" cy="21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Purpose:</a:t>
            </a:r>
            <a:endParaRPr b="1" sz="1400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The goal of this project is to classify customer reviews from Amazon into three categories: Positive, Neutral, and Negative.</a:t>
            </a:r>
            <a:endParaRPr sz="1400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Importance:</a:t>
            </a:r>
            <a:endParaRPr b="1" sz="1400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Accurate review classification helps businesses optimize customer service and marketing strategies by identifying customer sentiment more efficiently.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/>
          <p:nvPr>
            <p:ph type="title"/>
          </p:nvPr>
        </p:nvSpPr>
        <p:spPr>
          <a:xfrm>
            <a:off x="1303800" y="598575"/>
            <a:ext cx="70305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AI for Review Summarization</a:t>
            </a:r>
            <a:endParaRPr/>
          </a:p>
        </p:txBody>
      </p:sp>
      <p:sp>
        <p:nvSpPr>
          <p:cNvPr id="398" name="Google Shape;398;p33"/>
          <p:cNvSpPr txBox="1"/>
          <p:nvPr>
            <p:ph idx="1" type="body"/>
          </p:nvPr>
        </p:nvSpPr>
        <p:spPr>
          <a:xfrm>
            <a:off x="1303800" y="1214475"/>
            <a:ext cx="70305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Objective: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000000"/>
                </a:solidFill>
              </a:rPr>
              <a:t>To summarize customer reviews for better insight and quicker decision-making.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Why Generative AI?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000000"/>
                </a:solidFill>
              </a:rPr>
              <a:t>Summarization helps in giving quick insights without reading all reviews.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000000"/>
                </a:solidFill>
              </a:rPr>
              <a:t>Especially useful for categories with thousands of reviews.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Example Summaries: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Example 1: "Great battery life and fast performance, but the screen is fragile."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Example 2: "The tablet works fine, but the price is too high for the specs."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"/>
          <p:cNvSpPr txBox="1"/>
          <p:nvPr>
            <p:ph type="title"/>
          </p:nvPr>
        </p:nvSpPr>
        <p:spPr>
          <a:xfrm>
            <a:off x="1303800" y="598575"/>
            <a:ext cx="70305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Visualization</a:t>
            </a:r>
            <a:endParaRPr/>
          </a:p>
        </p:txBody>
      </p:sp>
      <p:sp>
        <p:nvSpPr>
          <p:cNvPr id="404" name="Google Shape;404;p34"/>
          <p:cNvSpPr txBox="1"/>
          <p:nvPr>
            <p:ph idx="1" type="body"/>
          </p:nvPr>
        </p:nvSpPr>
        <p:spPr>
          <a:xfrm>
            <a:off x="1303800" y="1214475"/>
            <a:ext cx="70305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b="1" lang="en" sz="1200">
                <a:solidFill>
                  <a:srgbClr val="000000"/>
                </a:solidFill>
              </a:rPr>
              <a:t>Objective:</a:t>
            </a:r>
            <a:endParaRPr b="1"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○"/>
            </a:pPr>
            <a:r>
              <a:rPr lang="en" sz="1200">
                <a:solidFill>
                  <a:srgbClr val="000000"/>
                </a:solidFill>
              </a:rPr>
              <a:t>To allow users to interactively explore review summaries by category and rating.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b="1" lang="en" sz="1200">
                <a:solidFill>
                  <a:srgbClr val="000000"/>
                </a:solidFill>
              </a:rPr>
              <a:t>Steps Taken:</a:t>
            </a:r>
            <a:endParaRPr b="1"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</a:rPr>
              <a:t>Built an interactive dashboard using Plotly Dash.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○"/>
            </a:pPr>
            <a:r>
              <a:rPr lang="en" sz="1200">
                <a:solidFill>
                  <a:srgbClr val="000000"/>
                </a:solidFill>
              </a:rPr>
              <a:t>Users can select a category and rating, and view a summary of the reviews for that combination.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</a:rPr>
              <a:t>Generated a word cloud for positive and negative reviews to find common words.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b="1" lang="en" sz="1200">
                <a:solidFill>
                  <a:srgbClr val="000000"/>
                </a:solidFill>
              </a:rPr>
              <a:t>Features:</a:t>
            </a:r>
            <a:endParaRPr b="1"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</a:rPr>
              <a:t>Dropdown to select category.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</a:rPr>
              <a:t>Tables or Charts to display the summarized reviews.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b="1" lang="en" sz="1200">
                <a:solidFill>
                  <a:srgbClr val="000000"/>
                </a:solidFill>
              </a:rPr>
              <a:t>Result:</a:t>
            </a:r>
            <a:endParaRPr b="1"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can quickly gain insights into reviews for each product category.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"/>
          <p:cNvSpPr txBox="1"/>
          <p:nvPr>
            <p:ph type="title"/>
          </p:nvPr>
        </p:nvSpPr>
        <p:spPr>
          <a:xfrm>
            <a:off x="1303800" y="598575"/>
            <a:ext cx="70305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Visualization</a:t>
            </a:r>
            <a:endParaRPr/>
          </a:p>
        </p:txBody>
      </p:sp>
      <p:pic>
        <p:nvPicPr>
          <p:cNvPr id="410" name="Google Shape;4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8575"/>
            <a:ext cx="8839200" cy="2288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 txBox="1"/>
          <p:nvPr>
            <p:ph type="title"/>
          </p:nvPr>
        </p:nvSpPr>
        <p:spPr>
          <a:xfrm>
            <a:off x="1303800" y="598575"/>
            <a:ext cx="70305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Visualization</a:t>
            </a:r>
            <a:endParaRPr/>
          </a:p>
        </p:txBody>
      </p:sp>
      <p:pic>
        <p:nvPicPr>
          <p:cNvPr id="416" name="Google Shape;4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063" y="1432200"/>
            <a:ext cx="5977974" cy="33566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type="title"/>
          </p:nvPr>
        </p:nvSpPr>
        <p:spPr>
          <a:xfrm>
            <a:off x="1303800" y="598575"/>
            <a:ext cx="70305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Data</a:t>
            </a:r>
            <a:endParaRPr/>
          </a:p>
        </p:txBody>
      </p:sp>
      <p:sp>
        <p:nvSpPr>
          <p:cNvPr id="299" name="Google Shape;299;p17"/>
          <p:cNvSpPr txBox="1"/>
          <p:nvPr>
            <p:ph idx="1" type="body"/>
          </p:nvPr>
        </p:nvSpPr>
        <p:spPr>
          <a:xfrm>
            <a:off x="1303800" y="1214475"/>
            <a:ext cx="70305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235">
                <a:solidFill>
                  <a:srgbClr val="000000"/>
                </a:solidFill>
              </a:rPr>
              <a:t>Data Description</a:t>
            </a:r>
            <a:endParaRPr b="1" sz="1235">
              <a:solidFill>
                <a:srgbClr val="000000"/>
              </a:solidFill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Nunito"/>
              <a:buChar char="●"/>
            </a:pPr>
            <a:r>
              <a:rPr lang="en" sz="1235">
                <a:solidFill>
                  <a:srgbClr val="000000"/>
                </a:solidFill>
              </a:rPr>
              <a:t>Columns:</a:t>
            </a:r>
            <a:endParaRPr sz="1235">
              <a:solidFill>
                <a:srgbClr val="000000"/>
              </a:solidFill>
            </a:endParaRPr>
          </a:p>
          <a:p>
            <a:pPr indent="-3070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○"/>
            </a:pPr>
            <a:r>
              <a:rPr lang="en" sz="1235">
                <a:solidFill>
                  <a:srgbClr val="000000"/>
                </a:solidFill>
              </a:rPr>
              <a:t>categories: Product categories (e.g., 'Electronics', 'Tablets', etc.)</a:t>
            </a:r>
            <a:endParaRPr sz="1235">
              <a:solidFill>
                <a:srgbClr val="000000"/>
              </a:solidFill>
            </a:endParaRPr>
          </a:p>
          <a:p>
            <a:pPr indent="-3070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○"/>
            </a:pPr>
            <a:r>
              <a:rPr lang="en" sz="1235">
                <a:solidFill>
                  <a:srgbClr val="000000"/>
                </a:solidFill>
              </a:rPr>
              <a:t>reviews.rating: Ratings from 1 to 5.</a:t>
            </a:r>
            <a:endParaRPr sz="1235">
              <a:solidFill>
                <a:srgbClr val="000000"/>
              </a:solidFill>
            </a:endParaRPr>
          </a:p>
          <a:p>
            <a:pPr indent="-3070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○"/>
            </a:pPr>
            <a:r>
              <a:rPr lang="en" sz="1235">
                <a:solidFill>
                  <a:srgbClr val="000000"/>
                </a:solidFill>
              </a:rPr>
              <a:t>reviews.text: Textual reviews.</a:t>
            </a:r>
            <a:endParaRPr sz="1235">
              <a:solidFill>
                <a:srgbClr val="000000"/>
              </a:solidFill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Nunito"/>
              <a:buChar char="●"/>
            </a:pPr>
            <a:r>
              <a:rPr lang="en" sz="1235">
                <a:solidFill>
                  <a:srgbClr val="000000"/>
                </a:solidFill>
              </a:rPr>
              <a:t>Dataset Size:</a:t>
            </a:r>
            <a:endParaRPr sz="1235">
              <a:solidFill>
                <a:srgbClr val="000000"/>
              </a:solidFill>
            </a:endParaRPr>
          </a:p>
          <a:p>
            <a:pPr indent="-3070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Nunito"/>
              <a:buChar char="○"/>
            </a:pPr>
            <a:r>
              <a:rPr lang="en" sz="1235">
                <a:solidFill>
                  <a:srgbClr val="000000"/>
                </a:solidFill>
              </a:rPr>
              <a:t>50,000+ customer reviews collected from Amazon.</a:t>
            </a:r>
            <a:endParaRPr sz="123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235">
                <a:solidFill>
                  <a:srgbClr val="000000"/>
                </a:solidFill>
              </a:rPr>
              <a:t>Data Issues:</a:t>
            </a:r>
            <a:endParaRPr b="1" sz="1235">
              <a:solidFill>
                <a:srgbClr val="000000"/>
              </a:solidFill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lang="en" sz="1235">
                <a:solidFill>
                  <a:srgbClr val="000000"/>
                </a:solidFill>
              </a:rPr>
              <a:t>Imbalanced Classes: Some reviews had fewer negative ones than positive.</a:t>
            </a:r>
            <a:endParaRPr sz="1235">
              <a:solidFill>
                <a:srgbClr val="000000"/>
              </a:solidFill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Char char="●"/>
            </a:pPr>
            <a:r>
              <a:rPr lang="en" sz="1235">
                <a:solidFill>
                  <a:srgbClr val="000000"/>
                </a:solidFill>
              </a:rPr>
              <a:t>Missing Data: Some rows contained missing or incomplete review text.</a:t>
            </a:r>
            <a:endParaRPr sz="123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235">
                <a:solidFill>
                  <a:srgbClr val="000000"/>
                </a:solidFill>
              </a:rPr>
              <a:t>Preprocessing:</a:t>
            </a:r>
            <a:endParaRPr b="1" sz="1235">
              <a:solidFill>
                <a:srgbClr val="000000"/>
              </a:solidFill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Nunito"/>
              <a:buChar char="●"/>
            </a:pPr>
            <a:r>
              <a:rPr lang="en" sz="1235">
                <a:solidFill>
                  <a:srgbClr val="000000"/>
                </a:solidFill>
              </a:rPr>
              <a:t>Focused on necessary columns.</a:t>
            </a:r>
            <a:endParaRPr sz="1235">
              <a:solidFill>
                <a:srgbClr val="000000"/>
              </a:solidFill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Nunito"/>
              <a:buChar char="●"/>
            </a:pPr>
            <a:r>
              <a:rPr lang="en" sz="1235">
                <a:solidFill>
                  <a:srgbClr val="000000"/>
                </a:solidFill>
              </a:rPr>
              <a:t>Removed duplicates.</a:t>
            </a:r>
            <a:endParaRPr sz="1235">
              <a:solidFill>
                <a:srgbClr val="000000"/>
              </a:solidFill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Nunito"/>
              <a:buChar char="●"/>
            </a:pPr>
            <a:r>
              <a:rPr lang="en" sz="1235">
                <a:solidFill>
                  <a:srgbClr val="000000"/>
                </a:solidFill>
              </a:rPr>
              <a:t>Handled missing values by filling them with default text.</a:t>
            </a:r>
            <a:endParaRPr sz="1235">
              <a:solidFill>
                <a:srgbClr val="000000"/>
              </a:solidFill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Nunito"/>
              <a:buChar char="●"/>
            </a:pPr>
            <a:r>
              <a:rPr lang="en" sz="1235">
                <a:solidFill>
                  <a:srgbClr val="000000"/>
                </a:solidFill>
              </a:rPr>
              <a:t>Standardized text (converted to lowercase, removed special characters).</a:t>
            </a:r>
            <a:endParaRPr sz="123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10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>
            <p:ph type="title"/>
          </p:nvPr>
        </p:nvSpPr>
        <p:spPr>
          <a:xfrm>
            <a:off x="1303800" y="598575"/>
            <a:ext cx="70305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Labeling &amp; Cleaning</a:t>
            </a:r>
            <a:endParaRPr/>
          </a:p>
        </p:txBody>
      </p:sp>
      <p:sp>
        <p:nvSpPr>
          <p:cNvPr id="305" name="Google Shape;305;p18"/>
          <p:cNvSpPr txBox="1"/>
          <p:nvPr>
            <p:ph idx="1" type="body"/>
          </p:nvPr>
        </p:nvSpPr>
        <p:spPr>
          <a:xfrm>
            <a:off x="1303800" y="1214475"/>
            <a:ext cx="70305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Sentiment Labeling: Assigning Scores: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Amazon reviews have ratings from 1 to 5, but for sentiment analysis, we grouped them as: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</a:rPr>
              <a:t>Negative (0): Ratings 1 &amp; 2 → Represents dissatisfaction.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</a:rPr>
              <a:t>Neutral (1): Rating 3 → Mixed or neutral reviews.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</a:rPr>
              <a:t>Positive (2): Ratings 4 &amp; 5 → Represents satisfaction.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000000"/>
                </a:solidFill>
              </a:rPr>
              <a:t>This numeric encoding (0,1,2) allows machine learning models to treat sentiment as a classification task.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3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105"/>
          </a:p>
        </p:txBody>
      </p:sp>
      <p:pic>
        <p:nvPicPr>
          <p:cNvPr id="306" name="Google Shape;3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3031602"/>
            <a:ext cx="6717449" cy="19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title"/>
          </p:nvPr>
        </p:nvSpPr>
        <p:spPr>
          <a:xfrm>
            <a:off x="1303800" y="598575"/>
            <a:ext cx="70305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312" name="Google Shape;312;p19"/>
          <p:cNvSpPr txBox="1"/>
          <p:nvPr>
            <p:ph idx="1" type="body"/>
          </p:nvPr>
        </p:nvSpPr>
        <p:spPr>
          <a:xfrm>
            <a:off x="1303800" y="1214475"/>
            <a:ext cx="70305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Text Preprocessing Steps: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Tokenization: Split the reviews into individual words.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Removing Stopwords: Removed common but unimportant words (e.g., “the”, “and”).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Lemmatization: Reduced words to their base form (e.g., “better” becomes “good”).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Text Vectorization: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TF-IDF Vectorizer: Used to transform the text into numerical features based on term frequency and inverse document frequency.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Feature Creation: Added features like review length and sentiment scores to help improve model performance.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1303800" y="598575"/>
            <a:ext cx="70305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&amp; Training </a:t>
            </a:r>
            <a:endParaRPr/>
          </a:p>
        </p:txBody>
      </p:sp>
      <p:sp>
        <p:nvSpPr>
          <p:cNvPr id="318" name="Google Shape;318;p20"/>
          <p:cNvSpPr txBox="1"/>
          <p:nvPr>
            <p:ph idx="1" type="body"/>
          </p:nvPr>
        </p:nvSpPr>
        <p:spPr>
          <a:xfrm>
            <a:off x="1303800" y="1214475"/>
            <a:ext cx="70305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Models Used: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Logistic Regression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Random Forest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SVM (Support Vector Machine)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Naive Bayes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Steps Taken: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000000"/>
                </a:solidFill>
              </a:rPr>
              <a:t>Trained each model using 80% of the data and tested on the remaining 20%.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Tuned models using GridSearchCV to find the best hyperparameters.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Evaluation Metrics: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Focused on accuracy, precision, recall, and F1-score due to imbalanced classes.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title"/>
          </p:nvPr>
        </p:nvSpPr>
        <p:spPr>
          <a:xfrm>
            <a:off x="1303800" y="598575"/>
            <a:ext cx="70305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</a:t>
            </a:r>
            <a:endParaRPr/>
          </a:p>
        </p:txBody>
      </p:sp>
      <p:graphicFrame>
        <p:nvGraphicFramePr>
          <p:cNvPr id="324" name="Google Shape;324;p21"/>
          <p:cNvGraphicFramePr/>
          <p:nvPr/>
        </p:nvGraphicFramePr>
        <p:xfrm>
          <a:off x="2572788" y="94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{458C88E3-60D1-490D-871E-86339059CA75}</a:tableStyleId>
              </a:tblPr>
              <a:tblGrid>
                <a:gridCol w="1104950"/>
                <a:gridCol w="842750"/>
                <a:gridCol w="618025"/>
                <a:gridCol w="739750"/>
                <a:gridCol w="692925"/>
              </a:tblGrid>
              <a:tr h="40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525" marB="91425" marR="9525" marL="9525"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Class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525" marB="91425" marR="9525" marL="952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Precision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525" marB="91425" marR="9525" marL="952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Recall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525" marB="91425" marR="9525" marL="952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F1-Score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525" marB="91425" marR="9525" marL="952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Support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525" marB="91425" marR="9525" marL="952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A72E"/>
                    </a:solidFill>
                  </a:tcPr>
                </a:tc>
              </a:tr>
              <a:tr h="539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100"/>
                        <a:t>0 (Negative)</a:t>
                      </a:r>
                      <a:endParaRPr b="1" sz="1100"/>
                    </a:p>
                  </a:txBody>
                  <a:tcPr marT="9525" marB="91425" marR="9525" marL="952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/>
                        <a:t>0.8</a:t>
                      </a:r>
                      <a:endParaRPr/>
                    </a:p>
                  </a:txBody>
                  <a:tcPr marT="9525" marB="91425" marR="9525" marL="952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/>
                        <a:t>0.01</a:t>
                      </a:r>
                      <a:endParaRPr/>
                    </a:p>
                  </a:txBody>
                  <a:tcPr marT="9525" marB="91425" marR="9525" marL="952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/>
                        <a:t>0.02</a:t>
                      </a:r>
                      <a:endParaRPr/>
                    </a:p>
                  </a:txBody>
                  <a:tcPr marT="9525" marB="91425" marR="9525" marL="952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/>
                        <a:t>462</a:t>
                      </a:r>
                      <a:endParaRPr/>
                    </a:p>
                  </a:txBody>
                  <a:tcPr marT="9525" marB="91425" marR="9525" marL="952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5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100"/>
                        <a:t>1 (Neutral)</a:t>
                      </a:r>
                      <a:endParaRPr b="1" sz="1100"/>
                    </a:p>
                  </a:txBody>
                  <a:tcPr marT="9525" marB="91425" marR="9525" marL="952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/>
                        <a:t>0.48</a:t>
                      </a:r>
                      <a:endParaRPr/>
                    </a:p>
                  </a:txBody>
                  <a:tcPr marT="9525" marB="91425" marR="9525" marL="952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/>
                        <a:t>0.08</a:t>
                      </a:r>
                      <a:endParaRPr/>
                    </a:p>
                  </a:txBody>
                  <a:tcPr marT="9525" marB="91425" marR="9525" marL="952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/>
                        <a:t>0.13</a:t>
                      </a:r>
                      <a:endParaRPr/>
                    </a:p>
                  </a:txBody>
                  <a:tcPr marT="9525" marB="91425" marR="9525" marL="952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/>
                        <a:t>1709</a:t>
                      </a:r>
                      <a:endParaRPr/>
                    </a:p>
                  </a:txBody>
                  <a:tcPr marT="9525" marB="91425" marR="9525" marL="952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100"/>
                        <a:t>2 (Positive)</a:t>
                      </a:r>
                      <a:endParaRPr b="1" sz="1100"/>
                    </a:p>
                  </a:txBody>
                  <a:tcPr marT="9525" marB="91425" marR="9525" marL="952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525" marB="91425" marR="9525" marL="952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525" marB="91425" marR="9525" marL="952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/>
                        <a:t>0.83</a:t>
                      </a:r>
                      <a:endParaRPr/>
                    </a:p>
                  </a:txBody>
                  <a:tcPr marT="9525" marB="91425" marR="9525" marL="952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/>
                        <a:t>4755</a:t>
                      </a:r>
                      <a:endParaRPr/>
                    </a:p>
                  </a:txBody>
                  <a:tcPr marT="9525" marB="91425" marR="9525" marL="952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5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100"/>
                        <a:t>Accuracy</a:t>
                      </a:r>
                      <a:endParaRPr b="1" sz="1100"/>
                    </a:p>
                  </a:txBody>
                  <a:tcPr marT="9525" marB="91425" marR="9525" marL="952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525" marB="91425" marR="9525" marL="952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525" marB="91425" marR="9525" marL="952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100"/>
                        <a:t>0.7</a:t>
                      </a:r>
                      <a:endParaRPr b="1" sz="1100"/>
                    </a:p>
                  </a:txBody>
                  <a:tcPr marT="9525" marB="91425" marR="9525" marL="952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/>
                        <a:t>6926</a:t>
                      </a:r>
                      <a:endParaRPr/>
                    </a:p>
                  </a:txBody>
                  <a:tcPr marT="9525" marB="91425" marR="9525" marL="952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5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100"/>
                        <a:t>Macro Avg</a:t>
                      </a:r>
                      <a:endParaRPr b="1" sz="1100"/>
                    </a:p>
                  </a:txBody>
                  <a:tcPr marT="9525" marB="91425" marR="9525" marL="952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T="9525" marB="91425" marR="9525" marL="952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9525" marB="91425" marR="9525" marL="952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/>
                        <a:t>0.33</a:t>
                      </a:r>
                      <a:endParaRPr/>
                    </a:p>
                  </a:txBody>
                  <a:tcPr marT="9525" marB="91425" marR="9525" marL="952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/>
                        <a:t>6926</a:t>
                      </a:r>
                      <a:endParaRPr/>
                    </a:p>
                  </a:txBody>
                  <a:tcPr marT="9525" marB="91425" marR="9525" marL="952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5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100"/>
                        <a:t>Weighted Avg</a:t>
                      </a:r>
                      <a:endParaRPr b="1" sz="1100"/>
                    </a:p>
                  </a:txBody>
                  <a:tcPr marT="9525" marB="91425" marR="9525" marL="952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T="9525" marB="91425" marR="9525" marL="952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/>
                        <a:t>0.7</a:t>
                      </a:r>
                      <a:endParaRPr/>
                    </a:p>
                  </a:txBody>
                  <a:tcPr marT="9525" marB="91425" marR="9525" marL="952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/>
                        <a:t>0.6</a:t>
                      </a:r>
                      <a:endParaRPr/>
                    </a:p>
                  </a:txBody>
                  <a:tcPr marT="9525" marB="91425" marR="9525" marL="952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/>
                        <a:t>6926</a:t>
                      </a:r>
                      <a:endParaRPr/>
                    </a:p>
                  </a:txBody>
                  <a:tcPr marT="9525" marB="91425" marR="9525" marL="952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title"/>
          </p:nvPr>
        </p:nvSpPr>
        <p:spPr>
          <a:xfrm>
            <a:off x="1303800" y="598575"/>
            <a:ext cx="70305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graphicFrame>
        <p:nvGraphicFramePr>
          <p:cNvPr id="330" name="Google Shape;330;p22"/>
          <p:cNvGraphicFramePr/>
          <p:nvPr/>
        </p:nvGraphicFramePr>
        <p:xfrm>
          <a:off x="2309800" y="103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{458C88E3-60D1-490D-871E-86339059CA75}</a:tableStyleId>
              </a:tblPr>
              <a:tblGrid>
                <a:gridCol w="1152525"/>
                <a:gridCol w="933450"/>
                <a:gridCol w="742950"/>
                <a:gridCol w="876300"/>
                <a:gridCol w="819150"/>
              </a:tblGrid>
              <a:tr h="2000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68575" marL="68575"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68575" marL="68575"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68575" marL="68575"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68575" marL="68575"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Class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Precision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Recall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F1-Score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Support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A72E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 (Negative)</a:t>
                      </a:r>
                      <a:endParaRPr b="1" sz="1100"/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462</a:t>
                      </a:r>
                      <a:endParaRPr/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 (Neutral)</a:t>
                      </a:r>
                      <a:endParaRPr b="1" sz="1100"/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0.24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1709</a:t>
                      </a:r>
                      <a:endParaRPr/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 (Positive)</a:t>
                      </a:r>
                      <a:endParaRPr b="1" sz="1100"/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4755</a:t>
                      </a:r>
                      <a:endParaRPr/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Accuracy</a:t>
                      </a:r>
                      <a:endParaRPr b="1" sz="1100"/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0.73</a:t>
                      </a:r>
                      <a:endParaRPr b="1" sz="1100"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6926</a:t>
                      </a:r>
                      <a:endParaRPr/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Macro Avg</a:t>
                      </a:r>
                      <a:endParaRPr b="1" sz="1100"/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6926</a:t>
                      </a:r>
                      <a:endParaRPr/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Weighted Avg</a:t>
                      </a:r>
                      <a:endParaRPr b="1" sz="1100"/>
                    </a:p>
                  </a:txBody>
                  <a:tcPr marT="91425" marB="91425" marR="68575" marL="68575">
                    <a:lnL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T="91425" marB="91425" marR="68575" marL="68575"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6926</a:t>
                      </a:r>
                      <a:endParaRPr/>
                    </a:p>
                  </a:txBody>
                  <a:tcPr marT="91425" marB="91425" marR="68575" marL="68575">
                    <a:lnR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EA7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