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yourusername.github.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html/html_attribute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cstanley7.github.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adam-p/markdown-here/wiki/Markdown-Cheatsheet#imag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 TargetMode="External"/><Relationship Id="rId4" Type="http://schemas.openxmlformats.org/officeDocument/2006/relationships/hyperlink" Target="https://desktop.github.com/" TargetMode="External"/><Relationship Id="rId5" Type="http://schemas.openxmlformats.org/officeDocument/2006/relationships/hyperlink" Target="https://atom.i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Markdown, HTML, and GitHub Pages</a:t>
            </a:r>
          </a:p>
        </p:txBody>
      </p:sp>
      <p:sp>
        <p:nvSpPr>
          <p:cNvPr id="87" name="Shape 87"/>
          <p:cNvSpPr txBox="1"/>
          <p:nvPr>
            <p:ph idx="1" type="subTitle"/>
          </p:nvPr>
        </p:nvSpPr>
        <p:spPr>
          <a:xfrm>
            <a:off x="729625" y="3172900"/>
            <a:ext cx="7688100" cy="981000"/>
          </a:xfrm>
          <a:prstGeom prst="rect">
            <a:avLst/>
          </a:prstGeom>
        </p:spPr>
        <p:txBody>
          <a:bodyPr anchorCtr="0" anchor="t" bIns="91425" lIns="91425" rIns="91425" wrap="square" tIns="91425">
            <a:noAutofit/>
          </a:bodyPr>
          <a:lstStyle/>
          <a:p>
            <a:pPr lvl="0">
              <a:spcBef>
                <a:spcPts val="0"/>
              </a:spcBef>
              <a:buNone/>
            </a:pPr>
            <a:r>
              <a:rPr lang="en"/>
              <a:t>sarah stanley</a:t>
            </a:r>
          </a:p>
          <a:p>
            <a:pPr lvl="0">
              <a:spcBef>
                <a:spcPts val="0"/>
              </a:spcBef>
              <a:buNone/>
            </a:pPr>
            <a:r>
              <a:rPr lang="en"/>
              <a:t>digital humanities librarian</a:t>
            </a:r>
          </a:p>
          <a:p>
            <a:pPr lvl="0">
              <a:spcBef>
                <a:spcPts val="0"/>
              </a:spcBef>
              <a:buNone/>
            </a:pPr>
            <a:r>
              <a:rPr lang="en"/>
              <a:t>scstanley@fsu.edu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
              <a:t>GitHub</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a:t>
            </a:r>
            <a:r>
              <a:rPr lang="en"/>
              <a:t>hat is github?</a:t>
            </a:r>
          </a:p>
        </p:txBody>
      </p:sp>
      <p:sp>
        <p:nvSpPr>
          <p:cNvPr id="144" name="Shape 1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GitHub is an open source platform and social media site for sharing code and files (built on top of git). You (as a researcher) may want to use it for:</a:t>
            </a:r>
          </a:p>
          <a:p>
            <a:pPr indent="-342900" lvl="0" marL="457200" rtl="0">
              <a:spcBef>
                <a:spcPts val="0"/>
              </a:spcBef>
              <a:buSzPct val="100000"/>
              <a:buChar char="●"/>
            </a:pPr>
            <a:r>
              <a:rPr lang="en" sz="1800"/>
              <a:t>Sharing documentation and “grey literature”</a:t>
            </a:r>
          </a:p>
          <a:p>
            <a:pPr indent="-342900" lvl="0" marL="457200" rtl="0">
              <a:spcBef>
                <a:spcPts val="0"/>
              </a:spcBef>
              <a:buSzPct val="100000"/>
              <a:buChar char="●"/>
            </a:pPr>
            <a:r>
              <a:rPr lang="en" sz="1800"/>
              <a:t>Sharing data and scripts/code for analyzing data</a:t>
            </a:r>
          </a:p>
          <a:p>
            <a:pPr indent="-342900" lvl="0" marL="457200">
              <a:spcBef>
                <a:spcPts val="0"/>
              </a:spcBef>
              <a:buSzPct val="100000"/>
              <a:buChar char="●"/>
            </a:pPr>
            <a:r>
              <a:rPr lang="en" sz="1800"/>
              <a:t>Building a personal website or blog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a:t>
            </a:r>
            <a:r>
              <a:rPr lang="en"/>
              <a:t>reate a repository</a:t>
            </a:r>
          </a:p>
        </p:txBody>
      </p:sp>
      <p:sp>
        <p:nvSpPr>
          <p:cNvPr id="150" name="Shape 15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Name the repository</a:t>
            </a:r>
          </a:p>
          <a:p>
            <a:pPr lvl="0">
              <a:spcBef>
                <a:spcPts val="0"/>
              </a:spcBef>
              <a:buNone/>
            </a:pPr>
            <a:r>
              <a:rPr lang="en" sz="1800"/>
              <a:t>	</a:t>
            </a:r>
            <a:r>
              <a:rPr i="1" lang="en" sz="2400"/>
              <a:t>[yourusername]</a:t>
            </a:r>
            <a:r>
              <a:rPr lang="en" sz="2400"/>
              <a:t>.github.io</a:t>
            </a:r>
          </a:p>
          <a:p>
            <a:pPr lvl="0">
              <a:spcBef>
                <a:spcPts val="0"/>
              </a:spcBef>
              <a:buNone/>
            </a:pPr>
            <a:r>
              <a:rPr lang="en" sz="1800"/>
              <a:t>And make sure that you click “initialize with README”*</a:t>
            </a:r>
          </a:p>
          <a:p>
            <a:pPr lvl="0">
              <a:spcBef>
                <a:spcPts val="0"/>
              </a:spcBef>
              <a:buNone/>
            </a:pPr>
            <a:r>
              <a:rPr lang="en" sz="1400"/>
              <a:t>* If you don’t do this, you won’t be able to add/edit files without doing some serious command line stuff, so </a:t>
            </a:r>
            <a:r>
              <a:rPr i="1" lang="en" sz="1400"/>
              <a:t>don’t</a:t>
            </a:r>
            <a:r>
              <a:rPr lang="en" sz="1400"/>
              <a:t> forget this step!!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rtl="0">
              <a:spcBef>
                <a:spcPts val="0"/>
              </a:spcBef>
              <a:buNone/>
            </a:pPr>
            <a:r>
              <a:rPr lang="en"/>
              <a:t>GitHub Pages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a:t>
            </a:r>
            <a:r>
              <a:rPr lang="en"/>
              <a:t>ake a github pages site</a:t>
            </a:r>
          </a:p>
        </p:txBody>
      </p:sp>
      <p:sp>
        <p:nvSpPr>
          <p:cNvPr id="161" name="Shape 16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Navigate to your repository (yourusername.github.io in your repositories list)</a:t>
            </a:r>
          </a:p>
          <a:p>
            <a:pPr indent="-342900" lvl="0" marL="457200" rtl="0">
              <a:spcBef>
                <a:spcPts val="0"/>
              </a:spcBef>
              <a:buSzPct val="100000"/>
              <a:buChar char="●"/>
            </a:pPr>
            <a:r>
              <a:rPr lang="en" sz="1800"/>
              <a:t>Go to “settings”</a:t>
            </a:r>
          </a:p>
          <a:p>
            <a:pPr indent="-342900" lvl="0" marL="457200">
              <a:spcBef>
                <a:spcPts val="0"/>
              </a:spcBef>
              <a:buSzPct val="100000"/>
              <a:buChar char="●"/>
            </a:pPr>
            <a:r>
              <a:rPr lang="en" sz="1800"/>
              <a:t>Scroll down to the section called “GitHub Pages” and ensure that it it says “your site is published at </a:t>
            </a:r>
            <a:r>
              <a:rPr lang="en" sz="1800" u="sng">
                <a:solidFill>
                  <a:schemeClr val="hlink"/>
                </a:solidFill>
                <a:hlinkClick r:id="rId3"/>
              </a:rPr>
              <a:t>https://yourusername.github.io</a:t>
            </a:r>
            <a:r>
              <a:rPr lang="en" sz="1800"/>
              <a:t>” in a big green box at the top of that section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index.md</a:t>
            </a:r>
          </a:p>
        </p:txBody>
      </p:sp>
      <p:sp>
        <p:nvSpPr>
          <p:cNvPr id="167" name="Shape 16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The next step is to create an index.html file in your repository. This will be the file that displays as your homepage when you navigate to yourusername.github.io</a:t>
            </a:r>
          </a:p>
          <a:p>
            <a:pPr lvl="0">
              <a:spcBef>
                <a:spcPts val="0"/>
              </a:spcBef>
              <a:buNone/>
            </a:pPr>
            <a:r>
              <a:rPr lang="en" sz="1800"/>
              <a:t>Copy the template HTML from my GitHub repository</a:t>
            </a:r>
          </a:p>
          <a:p>
            <a:pPr lvl="0">
              <a:spcBef>
                <a:spcPts val="0"/>
              </a:spcBef>
              <a:buNone/>
            </a:pPr>
            <a:r>
              <a:rPr lang="en" sz="1800"/>
              <a:t>Now type “Hello World!” and commit the change.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a:t>
            </a:r>
            <a:r>
              <a:rPr lang="en"/>
              <a:t>t’s alive!!!</a:t>
            </a:r>
          </a:p>
        </p:txBody>
      </p:sp>
      <p:sp>
        <p:nvSpPr>
          <p:cNvPr id="173" name="Shape 17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Navigate to your site home and see what’s there!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
              <a:t>HTML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a:t>
            </a:r>
            <a:r>
              <a:rPr lang="en"/>
              <a:t>ypertext markup language</a:t>
            </a:r>
          </a:p>
        </p:txBody>
      </p:sp>
      <p:sp>
        <p:nvSpPr>
          <p:cNvPr id="184" name="Shape 18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Used for formatting (and lightly styling) webpages</a:t>
            </a:r>
          </a:p>
          <a:p>
            <a:pPr indent="-342900" lvl="0" marL="457200" rtl="0">
              <a:spcBef>
                <a:spcPts val="0"/>
              </a:spcBef>
              <a:buSzPct val="100000"/>
              <a:buChar char="●"/>
            </a:pPr>
            <a:r>
              <a:rPr lang="en" sz="1800"/>
              <a:t>Close relative of XML (eXtensible Markup Language)</a:t>
            </a:r>
          </a:p>
          <a:p>
            <a:pPr indent="-342900" lvl="0" marL="457200" rtl="0">
              <a:spcBef>
                <a:spcPts val="0"/>
              </a:spcBef>
              <a:buSzPct val="100000"/>
              <a:buChar char="●"/>
            </a:pPr>
            <a:r>
              <a:rPr lang="en" sz="1800"/>
              <a:t>Generally considered “procedural” rather than “descriptive”</a:t>
            </a:r>
          </a:p>
          <a:p>
            <a:pPr indent="-342900" lvl="1" marL="914400" rtl="0">
              <a:spcBef>
                <a:spcPts val="0"/>
              </a:spcBef>
              <a:buSzPct val="100000"/>
              <a:buChar char="○"/>
            </a:pPr>
            <a:r>
              <a:rPr lang="en" sz="1800"/>
              <a:t>(instead of saying “this is a third-level heading,” you’re saying “</a:t>
            </a:r>
            <a:r>
              <a:rPr i="1" lang="en" sz="1800"/>
              <a:t>render</a:t>
            </a:r>
            <a:r>
              <a:rPr lang="en" sz="1800"/>
              <a:t> this as a third-level heading”)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a:t>
            </a:r>
            <a:r>
              <a:rPr lang="en"/>
              <a:t>natomy of an html element</a:t>
            </a:r>
          </a:p>
        </p:txBody>
      </p:sp>
      <p:sp>
        <p:nvSpPr>
          <p:cNvPr id="190" name="Shape 19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800"/>
              <a:t>&lt;div class="content"&gt;</a:t>
            </a:r>
          </a:p>
          <a:p>
            <a:pPr indent="0" lvl="0" marL="457200" rtl="0">
              <a:spcBef>
                <a:spcPts val="0"/>
              </a:spcBef>
              <a:spcAft>
                <a:spcPts val="0"/>
              </a:spcAft>
              <a:buNone/>
            </a:pPr>
            <a:r>
              <a:rPr lang="en" sz="1800"/>
              <a:t>&lt;p&gt;HTML elements are nested. They have &lt;strong&gt;start&lt;/strong&gt; and &lt;strong&gt;end&lt;/strong&gt; tags. The element content goes &lt;em&gt;between&lt;/em&gt; the start and end tags. Some elements have &lt;a href="</a:t>
            </a:r>
            <a:r>
              <a:rPr lang="en" sz="1800" u="sng">
                <a:solidFill>
                  <a:schemeClr val="hlink"/>
                </a:solidFill>
                <a:hlinkClick r:id="rId3"/>
              </a:rPr>
              <a:t>https://www.w3schools.com/html/html_attributes.asp</a:t>
            </a:r>
            <a:r>
              <a:rPr lang="en" sz="1800"/>
              <a:t>"&gt; attributes&lt;/a&gt;</a:t>
            </a:r>
          </a:p>
          <a:p>
            <a:pPr indent="457200" lvl="0" rtl="0">
              <a:spcBef>
                <a:spcPts val="0"/>
              </a:spcBef>
              <a:spcAft>
                <a:spcPts val="0"/>
              </a:spcAft>
              <a:buNone/>
            </a:pPr>
            <a:r>
              <a:rPr lang="en" sz="1800"/>
              <a:t>&lt;/p&gt;</a:t>
            </a:r>
          </a:p>
          <a:p>
            <a:pPr lvl="0" rtl="0">
              <a:spcBef>
                <a:spcPts val="0"/>
              </a:spcBef>
              <a:spcAft>
                <a:spcPts val="0"/>
              </a:spcAft>
              <a:buNone/>
            </a:pPr>
            <a:r>
              <a:rPr lang="en" sz="1800"/>
              <a:t>&lt;/div&gt;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
              <a:t>What you need for today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a:spcBef>
                <a:spcPts val="0"/>
              </a:spcBef>
              <a:buNone/>
            </a:pPr>
            <a:r>
              <a:rPr lang="en"/>
              <a:t>Some useful elements to know:</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structural elements</a:t>
            </a:r>
          </a:p>
        </p:txBody>
      </p:sp>
      <p:sp>
        <p:nvSpPr>
          <p:cNvPr id="201" name="Shape 20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Headings</a:t>
            </a:r>
          </a:p>
          <a:p>
            <a:pPr indent="-342900" lvl="1" marL="914400" rtl="0">
              <a:spcBef>
                <a:spcPts val="0"/>
              </a:spcBef>
              <a:buSzPct val="100000"/>
              <a:buChar char="○"/>
            </a:pPr>
            <a:r>
              <a:rPr lang="en" sz="1800"/>
              <a:t>&lt;h1&gt;, &lt;h2&gt;, &lt;h3&gt;, &lt;h4&gt;</a:t>
            </a:r>
          </a:p>
          <a:p>
            <a:pPr indent="-342900" lvl="0" marL="457200" rtl="0">
              <a:spcBef>
                <a:spcPts val="0"/>
              </a:spcBef>
              <a:buSzPct val="100000"/>
              <a:buChar char="●"/>
            </a:pPr>
            <a:r>
              <a:rPr lang="en" sz="1800"/>
              <a:t>Divisions</a:t>
            </a:r>
          </a:p>
          <a:p>
            <a:pPr indent="-342900" lvl="1" marL="914400" rtl="0">
              <a:spcBef>
                <a:spcPts val="0"/>
              </a:spcBef>
              <a:buSzPct val="100000"/>
              <a:buChar char="○"/>
            </a:pPr>
            <a:r>
              <a:rPr lang="en" sz="1800"/>
              <a:t>&lt;div&gt;</a:t>
            </a:r>
          </a:p>
          <a:p>
            <a:pPr indent="-342900" lvl="0" marL="457200" rtl="0">
              <a:spcBef>
                <a:spcPts val="0"/>
              </a:spcBef>
              <a:buSzPct val="100000"/>
              <a:buChar char="●"/>
            </a:pPr>
            <a:r>
              <a:rPr lang="en" sz="1800"/>
              <a:t>Paragraphs</a:t>
            </a:r>
          </a:p>
          <a:p>
            <a:pPr indent="-342900" lvl="1" marL="914400">
              <a:spcBef>
                <a:spcPts val="0"/>
              </a:spcBef>
              <a:buSzPct val="100000"/>
              <a:buChar char="○"/>
            </a:pPr>
            <a:r>
              <a:rPr lang="en" sz="1800"/>
              <a:t>&lt;p&gt;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styling and phrase-level elements</a:t>
            </a:r>
          </a:p>
        </p:txBody>
      </p:sp>
      <p:sp>
        <p:nvSpPr>
          <p:cNvPr id="207" name="Shape 20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Styling and text formatting</a:t>
            </a:r>
          </a:p>
          <a:p>
            <a:pPr indent="-342900" lvl="1" marL="914400" rtl="0">
              <a:spcBef>
                <a:spcPts val="0"/>
              </a:spcBef>
              <a:buSzPct val="100000"/>
              <a:buChar char="○"/>
            </a:pPr>
            <a:r>
              <a:rPr lang="en" sz="1800"/>
              <a:t>&lt;i&gt; or &lt;em&gt; (for italics)</a:t>
            </a:r>
          </a:p>
          <a:p>
            <a:pPr indent="-342900" lvl="1" marL="914400" rtl="0">
              <a:spcBef>
                <a:spcPts val="0"/>
              </a:spcBef>
              <a:buSzPct val="100000"/>
              <a:buChar char="○"/>
            </a:pPr>
            <a:r>
              <a:rPr lang="en" sz="1800"/>
              <a:t>&lt;b&gt; or &lt;strong&gt; (for bold)</a:t>
            </a:r>
          </a:p>
          <a:p>
            <a:pPr indent="-342900" lvl="1" marL="914400" rtl="0">
              <a:spcBef>
                <a:spcPts val="0"/>
              </a:spcBef>
              <a:buSzPct val="100000"/>
              <a:buChar char="○"/>
            </a:pPr>
            <a:r>
              <a:rPr lang="en" sz="1800"/>
              <a:t>&lt;sub&gt; and &lt;sup&gt; (for sub- and superscripts)</a:t>
            </a:r>
          </a:p>
          <a:p>
            <a:pPr indent="-342900" lvl="1" marL="914400" rtl="0">
              <a:spcBef>
                <a:spcPts val="0"/>
              </a:spcBef>
              <a:buSzPct val="100000"/>
              <a:buChar char="○"/>
            </a:pPr>
            <a:r>
              <a:rPr lang="en" sz="1800"/>
              <a:t>&lt;del&gt; (for strikethrough)</a:t>
            </a:r>
          </a:p>
          <a:p>
            <a:pPr indent="-342900" lvl="0" marL="457200" rtl="0">
              <a:spcBef>
                <a:spcPts val="0"/>
              </a:spcBef>
              <a:buSzPct val="100000"/>
              <a:buChar char="●"/>
            </a:pPr>
            <a:r>
              <a:rPr lang="en" sz="1800"/>
              <a:t>Linked text</a:t>
            </a:r>
          </a:p>
          <a:p>
            <a:pPr indent="-342900" lvl="1" marL="914400">
              <a:spcBef>
                <a:spcPts val="0"/>
              </a:spcBef>
              <a:buSzPct val="100000"/>
              <a:buChar char="○"/>
            </a:pPr>
            <a:r>
              <a:rPr lang="en" sz="1800"/>
              <a:t>&lt;a href="</a:t>
            </a:r>
            <a:r>
              <a:rPr lang="en" sz="1800" u="sng">
                <a:solidFill>
                  <a:schemeClr val="hlink"/>
                </a:solidFill>
                <a:hlinkClick r:id="rId3"/>
              </a:rPr>
              <a:t>https://scstanley7.github.io</a:t>
            </a:r>
            <a:r>
              <a:rPr lang="en" sz="1800"/>
              <a:t>"&gt;Text that will display as a link&lt;/a&gt;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elements</a:t>
            </a:r>
          </a:p>
        </p:txBody>
      </p:sp>
      <p:sp>
        <p:nvSpPr>
          <p:cNvPr id="213" name="Shape 21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&lt;quote&gt; - displays the text contained within as a blockquote</a:t>
            </a:r>
          </a:p>
          <a:p>
            <a:pPr indent="-342900" lvl="0" marL="457200" rtl="0">
              <a:spcBef>
                <a:spcPts val="0"/>
              </a:spcBef>
              <a:buSzPct val="100000"/>
              <a:buChar char="●"/>
            </a:pPr>
            <a:r>
              <a:rPr lang="en" sz="1800"/>
              <a:t>&lt;ul&gt; or &lt;ol&gt; (with &lt;li&gt;) - display unordered (i.e. bulleted) or ordered (i.e. numbered) lists, with individual items</a:t>
            </a:r>
          </a:p>
          <a:p>
            <a:pPr indent="-342900" lvl="0" marL="457200" rtl="0">
              <a:spcBef>
                <a:spcPts val="0"/>
              </a:spcBef>
              <a:buSzPct val="100000"/>
              <a:buChar char="●"/>
            </a:pPr>
            <a:r>
              <a:rPr lang="en" sz="1800"/>
              <a:t>&lt;img&gt; (with @src) - Displays an image</a:t>
            </a:r>
          </a:p>
          <a:p>
            <a:pPr indent="-342900" lvl="0" marL="457200" rtl="0">
              <a:spcBef>
                <a:spcPts val="0"/>
              </a:spcBef>
              <a:buSzPct val="100000"/>
              <a:buChar char="●"/>
            </a:pPr>
            <a:r>
              <a:rPr lang="en" sz="1800"/>
              <a:t>&lt;table&gt; (with &lt;th&gt;, &lt;tr&gt;, and &lt;td&gt;) - display tables with table headings, rows and data (cells)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
              <a:t>Markdown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markdown</a:t>
            </a:r>
          </a:p>
        </p:txBody>
      </p:sp>
      <p:sp>
        <p:nvSpPr>
          <p:cNvPr id="224" name="Shape 2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Used for formatting (and lightly styling) webpages</a:t>
            </a:r>
          </a:p>
          <a:p>
            <a:pPr indent="-342900" lvl="0" marL="457200" rtl="0">
              <a:spcBef>
                <a:spcPts val="0"/>
              </a:spcBef>
              <a:buSzPct val="100000"/>
              <a:buChar char="●"/>
            </a:pPr>
            <a:r>
              <a:rPr lang="en" sz="1800"/>
              <a:t>Replicates most of the functionality of HTML </a:t>
            </a:r>
          </a:p>
          <a:p>
            <a:pPr indent="-342900" lvl="0" marL="457200" rtl="0">
              <a:spcBef>
                <a:spcPts val="0"/>
              </a:spcBef>
              <a:buSzPct val="100000"/>
              <a:buChar char="●"/>
            </a:pPr>
            <a:r>
              <a:rPr lang="en" sz="1800"/>
              <a:t>Uses individual characters to indicate what style should be used (rather than bulky tags)</a:t>
            </a:r>
          </a:p>
          <a:p>
            <a:pPr indent="-342900" lvl="0" marL="457200" rtl="0">
              <a:spcBef>
                <a:spcPts val="0"/>
              </a:spcBef>
              <a:buSzPct val="100000"/>
              <a:buChar char="●"/>
            </a:pPr>
            <a:r>
              <a:rPr lang="en" sz="1800"/>
              <a:t>Allows for embedded HTML tags within larger Markdown Documents</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a:t>Some useful elements to know:</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Structural Elements</a:t>
            </a:r>
          </a:p>
        </p:txBody>
      </p:sp>
      <p:sp>
        <p:nvSpPr>
          <p:cNvPr id="235" name="Shape 235"/>
          <p:cNvSpPr txBox="1"/>
          <p:nvPr>
            <p:ph idx="1" type="body"/>
          </p:nvPr>
        </p:nvSpPr>
        <p:spPr>
          <a:xfrm>
            <a:off x="729450" y="2078875"/>
            <a:ext cx="7688700" cy="2735700"/>
          </a:xfrm>
          <a:prstGeom prst="rect">
            <a:avLst/>
          </a:prstGeom>
        </p:spPr>
        <p:txBody>
          <a:bodyPr anchorCtr="0" anchor="t" bIns="91425" lIns="91425" rIns="91425" wrap="square" tIns="91425">
            <a:noAutofit/>
          </a:bodyPr>
          <a:lstStyle/>
          <a:p>
            <a:pPr lvl="0" rtl="0">
              <a:spcBef>
                <a:spcPts val="0"/>
              </a:spcBef>
              <a:spcAft>
                <a:spcPts val="0"/>
              </a:spcAft>
              <a:buNone/>
            </a:pPr>
            <a:r>
              <a:rPr lang="en" sz="3600"/>
              <a:t># Heading 1</a:t>
            </a:r>
          </a:p>
          <a:p>
            <a:pPr lvl="0" rtl="0">
              <a:spcBef>
                <a:spcPts val="0"/>
              </a:spcBef>
              <a:spcAft>
                <a:spcPts val="0"/>
              </a:spcAft>
              <a:buNone/>
            </a:pPr>
            <a:r>
              <a:rPr lang="en" sz="3000"/>
              <a:t>## Heading 2</a:t>
            </a:r>
          </a:p>
          <a:p>
            <a:pPr lvl="0" rtl="0">
              <a:spcBef>
                <a:spcPts val="0"/>
              </a:spcBef>
              <a:spcAft>
                <a:spcPts val="0"/>
              </a:spcAft>
              <a:buNone/>
            </a:pPr>
            <a:r>
              <a:rPr lang="en" sz="2400"/>
              <a:t>### Heading 3</a:t>
            </a:r>
          </a:p>
          <a:p>
            <a:pPr lvl="0" rtl="0">
              <a:spcBef>
                <a:spcPts val="0"/>
              </a:spcBef>
              <a:spcAft>
                <a:spcPts val="0"/>
              </a:spcAft>
              <a:buNone/>
            </a:pPr>
            <a:r>
              <a:rPr lang="en" sz="1800"/>
              <a:t>#### Heading 4</a:t>
            </a:r>
          </a:p>
          <a:p>
            <a:pPr lvl="0" rtl="0">
              <a:spcBef>
                <a:spcPts val="0"/>
              </a:spcBef>
              <a:spcAft>
                <a:spcPts val="0"/>
              </a:spcAft>
              <a:buNone/>
            </a:pPr>
            <a:r>
              <a:t/>
            </a:r>
            <a:endParaRPr sz="1400"/>
          </a:p>
          <a:p>
            <a:pPr lvl="0">
              <a:spcBef>
                <a:spcPts val="0"/>
              </a:spcBef>
              <a:spcAft>
                <a:spcPts val="0"/>
              </a:spcAft>
              <a:buNone/>
            </a:pPr>
            <a:r>
              <a:rPr lang="en" sz="1400"/>
              <a:t>Paragraphs are separated by two carriage returns (or one line of whitespace)</a:t>
            </a:r>
          </a:p>
          <a:p>
            <a:pPr lvl="0">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a:t>
            </a:r>
            <a:r>
              <a:rPr lang="en"/>
              <a:t>tyling and other phrase-level features</a:t>
            </a:r>
          </a:p>
        </p:txBody>
      </p:sp>
      <p:sp>
        <p:nvSpPr>
          <p:cNvPr id="241" name="Shape 24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Styling and formatting</a:t>
            </a:r>
          </a:p>
          <a:p>
            <a:pPr indent="-342900" lvl="1" marL="914400" rtl="0">
              <a:spcBef>
                <a:spcPts val="0"/>
              </a:spcBef>
              <a:buSzPct val="100000"/>
              <a:buChar char="○"/>
            </a:pPr>
            <a:r>
              <a:rPr i="1" lang="en" sz="1800"/>
              <a:t>*italics are placed inside asterisks*</a:t>
            </a:r>
          </a:p>
          <a:p>
            <a:pPr indent="-342900" lvl="1" marL="914400" rtl="0">
              <a:spcBef>
                <a:spcPts val="0"/>
              </a:spcBef>
              <a:buSzPct val="100000"/>
              <a:buChar char="○"/>
            </a:pPr>
            <a:r>
              <a:rPr b="1" lang="en" sz="1800"/>
              <a:t>**bold text is placed within two sets of asterisks**</a:t>
            </a:r>
          </a:p>
          <a:p>
            <a:pPr indent="-342900" lvl="1" marL="914400" rtl="0">
              <a:spcBef>
                <a:spcPts val="0"/>
              </a:spcBef>
              <a:buSzPct val="100000"/>
              <a:buChar char="○"/>
            </a:pPr>
            <a:r>
              <a:rPr lang="en" sz="1800"/>
              <a:t>[^1] would render as a superscripted 1</a:t>
            </a:r>
          </a:p>
          <a:p>
            <a:pPr indent="-342900" lvl="1" marL="914400" rtl="0">
              <a:spcBef>
                <a:spcPts val="0"/>
              </a:spcBef>
              <a:buSzPct val="100000"/>
              <a:buChar char="○"/>
            </a:pPr>
            <a:r>
              <a:rPr lang="en" sz="1800"/>
              <a:t>~</a:t>
            </a:r>
            <a:r>
              <a:rPr lang="en" sz="1800" strike="sngStrike"/>
              <a:t>text within two tildes is struck through</a:t>
            </a:r>
            <a:r>
              <a:rPr lang="en" sz="1800"/>
              <a:t>~ </a:t>
            </a:r>
          </a:p>
          <a:p>
            <a:pPr indent="-342900" lvl="0" marL="457200" rtl="0">
              <a:spcBef>
                <a:spcPts val="0"/>
              </a:spcBef>
              <a:buSzPct val="100000"/>
              <a:buChar char="●"/>
            </a:pPr>
            <a:r>
              <a:rPr lang="en" sz="1800"/>
              <a:t>Other phrase-level features</a:t>
            </a:r>
          </a:p>
          <a:p>
            <a:pPr indent="-342900" lvl="1" marL="914400">
              <a:spcBef>
                <a:spcPts val="0"/>
              </a:spcBef>
              <a:buSzPct val="100000"/>
              <a:buChar char="○"/>
            </a:pPr>
            <a:r>
              <a:rPr lang="en" sz="1800"/>
              <a:t>[text to be displayed for a hyperlink is put in square brackets and the link is placed in parentheses](https://scstanley7.github.io)</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features</a:t>
            </a:r>
          </a:p>
        </p:txBody>
      </p:sp>
      <p:sp>
        <p:nvSpPr>
          <p:cNvPr id="247" name="Shape 2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&gt; Place block-quoted text on a new line with a greater than (&gt;) sign</a:t>
            </a:r>
          </a:p>
          <a:p>
            <a:pPr indent="-330200" lvl="0" marL="457200" rtl="0">
              <a:spcBef>
                <a:spcPts val="0"/>
              </a:spcBef>
              <a:buSzPct val="100000"/>
              <a:buChar char="●"/>
            </a:pPr>
            <a:r>
              <a:rPr lang="en" sz="1600"/>
              <a:t>* asterisks followed by a space render as unordered (bulleted) lists</a:t>
            </a:r>
          </a:p>
          <a:p>
            <a:pPr indent="-330200" lvl="0" marL="457200" rtl="0">
              <a:spcBef>
                <a:spcPts val="0"/>
              </a:spcBef>
              <a:buSzPct val="100000"/>
              <a:buChar char="●"/>
            </a:pPr>
            <a:r>
              <a:rPr lang="en" sz="1600"/>
              <a:t>1. Numbers followed by a period and a space rendered as ordered (numbered) lists</a:t>
            </a:r>
          </a:p>
          <a:p>
            <a:pPr indent="-330200" lvl="0" marL="457200" rtl="0">
              <a:spcBef>
                <a:spcPts val="0"/>
              </a:spcBef>
              <a:buSzPct val="100000"/>
              <a:buChar char="●"/>
            </a:pPr>
            <a:r>
              <a:rPr lang="en" sz="1600"/>
              <a:t>![Alt text for an image goes in square brackets after a bang (!)](image.jpg)</a:t>
            </a:r>
          </a:p>
          <a:p>
            <a:pPr indent="-330200" lvl="0" marL="457200">
              <a:spcBef>
                <a:spcPts val="0"/>
              </a:spcBef>
              <a:buSzPct val="100000"/>
              <a:buChar char="●"/>
            </a:pPr>
            <a:r>
              <a:rPr lang="en" sz="1600"/>
              <a:t>You can make tables, but you should probably check out the [markdown cheatsheet](</a:t>
            </a:r>
            <a:r>
              <a:rPr lang="en" sz="1600" u="sng">
                <a:solidFill>
                  <a:schemeClr val="hlink"/>
                </a:solidFill>
                <a:hlinkClick r:id="rId3"/>
              </a:rPr>
              <a:t>https://github.com/adam-p/markdown-here/wiki/Markdown-Cheatsheet#images</a:t>
            </a:r>
            <a:r>
              <a:rPr lang="en" sz="160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 do</a:t>
            </a:r>
          </a:p>
        </p:txBody>
      </p:sp>
      <p:sp>
        <p:nvSpPr>
          <p:cNvPr id="98" name="Shape 9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Sign up for an account on GitHub (</a:t>
            </a:r>
            <a:r>
              <a:rPr lang="en" sz="1800" u="sng">
                <a:solidFill>
                  <a:schemeClr val="hlink"/>
                </a:solidFill>
                <a:hlinkClick r:id="rId3"/>
              </a:rPr>
              <a:t>https://github.com</a:t>
            </a:r>
            <a:r>
              <a:rPr lang="en" sz="1800"/>
              <a:t>) </a:t>
            </a:r>
          </a:p>
          <a:p>
            <a:pPr indent="-342900" lvl="0" marL="457200" rtl="0">
              <a:spcBef>
                <a:spcPts val="0"/>
              </a:spcBef>
              <a:buSzPct val="100000"/>
              <a:buChar char="●"/>
            </a:pPr>
            <a:r>
              <a:rPr lang="en" sz="1800"/>
              <a:t>Download a version of GitHub Desktop (</a:t>
            </a:r>
            <a:r>
              <a:rPr lang="en" sz="1800" u="sng">
                <a:solidFill>
                  <a:schemeClr val="hlink"/>
                </a:solidFill>
                <a:hlinkClick r:id="rId4"/>
              </a:rPr>
              <a:t>https://desktop.github.com/</a:t>
            </a:r>
            <a:r>
              <a:rPr lang="en" sz="1800"/>
              <a:t>) </a:t>
            </a:r>
          </a:p>
          <a:p>
            <a:pPr indent="-342900" lvl="1" marL="914400" rtl="0">
              <a:spcBef>
                <a:spcPts val="0"/>
              </a:spcBef>
              <a:buSzPct val="100000"/>
              <a:buChar char="○"/>
            </a:pPr>
            <a:r>
              <a:rPr lang="en" sz="1800"/>
              <a:t>This step is optional if you already feel </a:t>
            </a:r>
            <a:r>
              <a:rPr i="1" lang="en" sz="1800"/>
              <a:t>very</a:t>
            </a:r>
            <a:r>
              <a:rPr lang="en" sz="1800"/>
              <a:t> confident with git on the command line on your machine</a:t>
            </a:r>
          </a:p>
          <a:p>
            <a:pPr indent="-342900" lvl="0" marL="457200" rtl="0">
              <a:spcBef>
                <a:spcPts val="0"/>
              </a:spcBef>
              <a:buSzPct val="100000"/>
              <a:buChar char="●"/>
            </a:pPr>
            <a:r>
              <a:rPr lang="en" sz="1800"/>
              <a:t>Make sure you have </a:t>
            </a:r>
            <a:r>
              <a:rPr i="1" lang="en" sz="1800"/>
              <a:t>some </a:t>
            </a:r>
            <a:r>
              <a:rPr lang="en" sz="1800"/>
              <a:t>kind of plaintext editor</a:t>
            </a:r>
          </a:p>
          <a:p>
            <a:pPr indent="-342900" lvl="1" marL="914400" rtl="0">
              <a:spcBef>
                <a:spcPts val="0"/>
              </a:spcBef>
              <a:buSzPct val="100000"/>
              <a:buChar char="○"/>
            </a:pPr>
            <a:r>
              <a:rPr lang="en" sz="1800"/>
              <a:t>TextEdit or Notepad</a:t>
            </a:r>
          </a:p>
          <a:p>
            <a:pPr indent="-342900" lvl="1" marL="914400">
              <a:spcBef>
                <a:spcPts val="0"/>
              </a:spcBef>
              <a:buSzPct val="100000"/>
              <a:buChar char="○"/>
            </a:pPr>
            <a:r>
              <a:rPr lang="en" sz="1800"/>
              <a:t>I like </a:t>
            </a:r>
            <a:r>
              <a:rPr lang="en" sz="1800" u="sng">
                <a:solidFill>
                  <a:schemeClr val="hlink"/>
                </a:solidFill>
                <a:hlinkClick r:id="rId5"/>
              </a:rPr>
              <a:t>Atom</a:t>
            </a:r>
            <a:r>
              <a:rPr lang="en" sz="18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29450" y="1322450"/>
            <a:ext cx="7688400" cy="2808000"/>
          </a:xfrm>
          <a:prstGeom prst="rect">
            <a:avLst/>
          </a:prstGeom>
        </p:spPr>
        <p:txBody>
          <a:bodyPr anchorCtr="0" anchor="t" bIns="91425" lIns="91425" rIns="91425" wrap="square" tIns="91425">
            <a:noAutofit/>
          </a:bodyPr>
          <a:lstStyle/>
          <a:p>
            <a:pPr lvl="0">
              <a:spcBef>
                <a:spcPts val="0"/>
              </a:spcBef>
              <a:buNone/>
            </a:pPr>
            <a:r>
              <a:rPr lang="en"/>
              <a:t>Let’s try it out!</a:t>
            </a:r>
          </a:p>
          <a:p>
            <a:pPr lvl="0">
              <a:spcBef>
                <a:spcPts val="0"/>
              </a:spcBef>
              <a:buNone/>
            </a:pPr>
            <a:r>
              <a:t/>
            </a:r>
            <a:endParaRPr/>
          </a:p>
          <a:p>
            <a:pPr lvl="0">
              <a:spcBef>
                <a:spcPts val="0"/>
              </a:spcBef>
              <a:buNone/>
            </a:pPr>
            <a:r>
              <a:rPr lang="en" sz="3000"/>
              <a:t>Use the HTML and Markdown we learned to fill out your homepage.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
              <a:t>Maintaining a research presence online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a:t>
            </a:r>
            <a:r>
              <a:rPr lang="en"/>
              <a:t>xisting options</a:t>
            </a:r>
          </a:p>
        </p:txBody>
      </p:sp>
      <p:sp>
        <p:nvSpPr>
          <p:cNvPr id="109" name="Shape 10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We won’t be talking about academic social media platforms (like ResearchGate and Academia.edu today</a:t>
            </a:r>
          </a:p>
          <a:p>
            <a:pPr indent="-342900" lvl="0" marL="457200" rtl="0">
              <a:spcBef>
                <a:spcPts val="0"/>
              </a:spcBef>
              <a:buSzPct val="100000"/>
              <a:buChar char="●"/>
            </a:pPr>
            <a:r>
              <a:rPr lang="en" sz="1800"/>
              <a:t>You should attend one of Devin Soper’s workshops on Humanities Commons, Open Access Publishing, Repositories, and other topics</a:t>
            </a:r>
          </a:p>
          <a:p>
            <a:pPr indent="-342900" lvl="1" marL="914400" rtl="0">
              <a:spcBef>
                <a:spcPts val="0"/>
              </a:spcBef>
              <a:buSzPct val="100000"/>
              <a:buChar char="○"/>
            </a:pPr>
            <a:r>
              <a:rPr lang="en" sz="1800"/>
              <a:t>This is Open Access Week, after all!!</a:t>
            </a:r>
          </a:p>
          <a:p>
            <a:pPr indent="-342900" lvl="0" marL="457200">
              <a:spcBef>
                <a:spcPts val="0"/>
              </a:spcBef>
              <a:buSzPct val="100000"/>
              <a:buChar char="●"/>
            </a:pPr>
            <a:r>
              <a:rPr lang="en" sz="1800"/>
              <a:t>Today we’re talking about building a web presence with your bio, curriculum vitae, research interests, teaching philosophy etc.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a:t>
            </a:r>
            <a:r>
              <a:rPr lang="en"/>
              <a:t>xisting options</a:t>
            </a:r>
          </a:p>
        </p:txBody>
      </p:sp>
      <p:sp>
        <p:nvSpPr>
          <p:cNvPr id="115" name="Shape 115"/>
          <p:cNvSpPr txBox="1"/>
          <p:nvPr>
            <p:ph idx="1" type="body"/>
          </p:nvPr>
        </p:nvSpPr>
        <p:spPr>
          <a:xfrm>
            <a:off x="729450" y="2078875"/>
            <a:ext cx="7688700" cy="2722500"/>
          </a:xfrm>
          <a:prstGeom prst="rect">
            <a:avLst/>
          </a:prstGeom>
        </p:spPr>
        <p:txBody>
          <a:bodyPr anchorCtr="0" anchor="t" bIns="91425" lIns="91425" rIns="91425" wrap="square" tIns="91425">
            <a:noAutofit/>
          </a:bodyPr>
          <a:lstStyle/>
          <a:p>
            <a:pPr indent="-336550" lvl="0" marL="457200" rtl="0">
              <a:spcBef>
                <a:spcPts val="0"/>
              </a:spcBef>
              <a:buSzPct val="100000"/>
              <a:buChar char="●"/>
            </a:pPr>
            <a:r>
              <a:rPr lang="en" sz="1700"/>
              <a:t>Rely on resources provided by your institution</a:t>
            </a:r>
          </a:p>
          <a:p>
            <a:pPr indent="-336550" lvl="1" marL="914400" rtl="0">
              <a:spcBef>
                <a:spcPts val="0"/>
              </a:spcBef>
              <a:buSzPct val="100000"/>
              <a:buChar char="○"/>
            </a:pPr>
            <a:r>
              <a:rPr lang="en" sz="1700"/>
              <a:t>Pros: free!, associates you with your institution explicitly</a:t>
            </a:r>
          </a:p>
          <a:p>
            <a:pPr indent="-336550" lvl="1" marL="914400" rtl="0">
              <a:spcBef>
                <a:spcPts val="0"/>
              </a:spcBef>
              <a:buSzPct val="100000"/>
              <a:buChar char="○"/>
            </a:pPr>
            <a:r>
              <a:rPr lang="en" sz="1700"/>
              <a:t>Cons: Little flexibility and control, limit to amount of content, some (especially students) can’t even change or add info</a:t>
            </a:r>
          </a:p>
          <a:p>
            <a:pPr indent="-336550" lvl="0" marL="457200" rtl="0">
              <a:spcBef>
                <a:spcPts val="0"/>
              </a:spcBef>
              <a:buSzPct val="100000"/>
              <a:buChar char="●"/>
            </a:pPr>
            <a:r>
              <a:rPr lang="en" sz="1700"/>
              <a:t>Services like Wordpress/Squarespace/Wix etc.</a:t>
            </a:r>
          </a:p>
          <a:p>
            <a:pPr indent="-336550" lvl="1" marL="914400" rtl="0">
              <a:spcBef>
                <a:spcPts val="0"/>
              </a:spcBef>
              <a:buSzPct val="100000"/>
              <a:buChar char="○"/>
            </a:pPr>
            <a:r>
              <a:rPr lang="en" sz="1700"/>
              <a:t>Usually cost money</a:t>
            </a:r>
          </a:p>
          <a:p>
            <a:pPr indent="-336550" lvl="1" marL="914400" rtl="0">
              <a:spcBef>
                <a:spcPts val="0"/>
              </a:spcBef>
              <a:buSzPct val="100000"/>
              <a:buChar char="○"/>
            </a:pPr>
            <a:r>
              <a:rPr lang="en" sz="1700"/>
              <a:t>Lots of effort theming/customizing</a:t>
            </a:r>
          </a:p>
          <a:p>
            <a:pPr indent="-336550" lvl="1" marL="914400" rtl="0">
              <a:spcBef>
                <a:spcPts val="0"/>
              </a:spcBef>
              <a:buSzPct val="100000"/>
              <a:buChar char="○"/>
            </a:pPr>
            <a:r>
              <a:rPr lang="en" sz="1700"/>
              <a:t>Difficult to change providers/platforms</a:t>
            </a:r>
          </a:p>
          <a:p>
            <a:pPr indent="-336550" lvl="1" marL="914400">
              <a:spcBef>
                <a:spcPts val="0"/>
              </a:spcBef>
              <a:buSzPct val="100000"/>
              <a:buChar char="○"/>
            </a:pPr>
            <a:r>
              <a:rPr lang="en" sz="1700"/>
              <a:t>For-profit (and not necessarily sustainable?)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a:t>
            </a:r>
            <a:r>
              <a:rPr lang="en"/>
              <a:t>hy use github pages?</a:t>
            </a:r>
          </a:p>
        </p:txBody>
      </p:sp>
      <p:sp>
        <p:nvSpPr>
          <p:cNvPr id="121" name="Shape 121"/>
          <p:cNvSpPr txBox="1"/>
          <p:nvPr>
            <p:ph idx="1" type="body"/>
          </p:nvPr>
        </p:nvSpPr>
        <p:spPr>
          <a:xfrm>
            <a:off x="729450" y="2078875"/>
            <a:ext cx="7688700" cy="27225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It’s free!</a:t>
            </a:r>
          </a:p>
          <a:p>
            <a:pPr indent="-342900" lvl="0" marL="457200" rtl="0">
              <a:spcBef>
                <a:spcPts val="0"/>
              </a:spcBef>
              <a:buSzPct val="100000"/>
              <a:buChar char="●"/>
            </a:pPr>
            <a:r>
              <a:rPr lang="en" sz="1800"/>
              <a:t>Makes liberal use of Markdown, which is a plaintext format for authoring and (lightly formatting) documents</a:t>
            </a:r>
          </a:p>
          <a:p>
            <a:pPr indent="-342900" lvl="0" marL="457200" rtl="0">
              <a:spcBef>
                <a:spcPts val="0"/>
              </a:spcBef>
              <a:buSzPct val="100000"/>
              <a:buChar char="●"/>
            </a:pPr>
            <a:r>
              <a:rPr lang="en" sz="1800"/>
              <a:t>Allows for the sharing of other research outputs that can increase your scholarly profile</a:t>
            </a:r>
          </a:p>
          <a:p>
            <a:pPr indent="-342900" lvl="1" marL="914400" rtl="0">
              <a:spcBef>
                <a:spcPts val="0"/>
              </a:spcBef>
              <a:buSzPct val="100000"/>
              <a:buChar char="○"/>
            </a:pPr>
            <a:r>
              <a:rPr lang="en" sz="1800"/>
              <a:t>Code &amp; Documentation</a:t>
            </a:r>
          </a:p>
          <a:p>
            <a:pPr indent="-342900" lvl="1" marL="914400" rtl="0">
              <a:spcBef>
                <a:spcPts val="0"/>
              </a:spcBef>
              <a:buSzPct val="100000"/>
              <a:buChar char="○"/>
            </a:pPr>
            <a:r>
              <a:rPr lang="en" sz="1800"/>
              <a:t>Datasets (in plaintext formats like csv, json, xml)</a:t>
            </a:r>
          </a:p>
          <a:p>
            <a:pPr indent="-342900" lvl="1" marL="914400">
              <a:spcBef>
                <a:spcPts val="0"/>
              </a:spcBef>
              <a:buSzPct val="100000"/>
              <a:buChar char="○"/>
            </a:pPr>
            <a:r>
              <a:rPr lang="en" sz="1800"/>
              <a:t>Heck, you can put preprints up there!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t>
            </a:r>
            <a:r>
              <a:rPr lang="en"/>
              <a:t>s</a:t>
            </a:r>
            <a:r>
              <a:rPr lang="en"/>
              <a:t>ustainable authorship”</a:t>
            </a:r>
          </a:p>
        </p:txBody>
      </p:sp>
      <p:sp>
        <p:nvSpPr>
          <p:cNvPr id="127" name="Shape 12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From Tenen and Wythoff in the Programming Historian:</a:t>
            </a:r>
          </a:p>
          <a:p>
            <a:pPr indent="0" lvl="0" marL="457200">
              <a:spcBef>
                <a:spcPts val="0"/>
              </a:spcBef>
              <a:buNone/>
            </a:pPr>
            <a:r>
              <a:rPr lang="en" sz="1600"/>
              <a:t>When you use MS Word, Google Docs, or Open Office to write documents, what you see is not what you get. Beneath the visible layer of words, sentences, and paragraphs lies a complicated layer of code understandable only to machines. Because of that hidden layer, your .docx and .pdf files depend on proprietary tools to be rendered correctly. Such documents are difficult to search, to print, and to convert into other file formats.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a:t>
            </a:r>
            <a:r>
              <a:rPr lang="en"/>
              <a:t>oday we will</a:t>
            </a:r>
          </a:p>
        </p:txBody>
      </p:sp>
      <p:sp>
        <p:nvSpPr>
          <p:cNvPr id="133" name="Shape 13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Create GitHub Accounts (if you don’t already have them)</a:t>
            </a:r>
          </a:p>
          <a:p>
            <a:pPr indent="-342900" lvl="0" marL="457200" rtl="0">
              <a:spcBef>
                <a:spcPts val="0"/>
              </a:spcBef>
              <a:buSzPct val="100000"/>
              <a:buChar char="●"/>
            </a:pPr>
            <a:r>
              <a:rPr lang="en" sz="1800"/>
              <a:t>Make a GitHub repository for your academic profile</a:t>
            </a:r>
          </a:p>
          <a:p>
            <a:pPr indent="-342900" lvl="0" marL="457200" rtl="0">
              <a:spcBef>
                <a:spcPts val="0"/>
              </a:spcBef>
              <a:buSzPct val="100000"/>
              <a:buChar char="●"/>
            </a:pPr>
            <a:r>
              <a:rPr lang="en" sz="1800"/>
              <a:t>Learn about Markdown and HTML for composing documents</a:t>
            </a:r>
          </a:p>
          <a:p>
            <a:pPr indent="-342900" lvl="0" marL="457200">
              <a:spcBef>
                <a:spcPts val="0"/>
              </a:spcBef>
              <a:buSzPct val="100000"/>
              <a:buChar char="●"/>
            </a:pPr>
            <a:r>
              <a:rPr lang="en" sz="1800"/>
              <a:t>Learn about HTML and CSS for additional styling of documents</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