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</p:sldIdLst>
  <p:sldSz cy="5143500" cx="9144000"/>
  <p:notesSz cx="6858000" cy="9144000"/>
  <p:embeddedFontLst>
    <p:embeddedFont>
      <p:font typeface="Raleway"/>
      <p:regular r:id="rId46"/>
      <p:bold r:id="rId47"/>
      <p:italic r:id="rId48"/>
      <p:boldItalic r:id="rId49"/>
    </p:embeddedFont>
    <p:embeddedFont>
      <p:font typeface="Lato"/>
      <p:regular r:id="rId50"/>
      <p:bold r:id="rId51"/>
      <p:italic r:id="rId52"/>
      <p:boldItalic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font" Target="fonts/Raleway-regular.fntdata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Raleway-italic.fntdata"/><Relationship Id="rId47" Type="http://schemas.openxmlformats.org/officeDocument/2006/relationships/font" Target="fonts/Raleway-bold.fntdata"/><Relationship Id="rId49" Type="http://schemas.openxmlformats.org/officeDocument/2006/relationships/font" Target="fonts/Raleway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Lato-bold.fntdata"/><Relationship Id="rId50" Type="http://schemas.openxmlformats.org/officeDocument/2006/relationships/font" Target="fonts/Lato-regular.fntdata"/><Relationship Id="rId53" Type="http://schemas.openxmlformats.org/officeDocument/2006/relationships/font" Target="fonts/Lato-boldItalic.fntdata"/><Relationship Id="rId52" Type="http://schemas.openxmlformats.org/officeDocument/2006/relationships/font" Target="fonts/Lato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Shape 2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Shape 3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Shape 3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Shape 3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Shape 3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Shape 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Shape 7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Shape 77"/>
          <p:cNvSpPr txBox="1"/>
          <p:nvPr>
            <p:ph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Shape 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Shape 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Shape 2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Shape 2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Shape 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Shape 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Shape 3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Shape 3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Shape 3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Shape 4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Shape 4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Shape 4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Shape 5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Shape 56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Shape 5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Shape 59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Shape 6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Shape 6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hbox.org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github.com/kenocatabay/spring_workshops2017/blob/master/exercises.md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for Beginners</a:t>
            </a:r>
            <a:endParaRPr/>
          </a:p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Keno Catabay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Graduate Assistant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kc13af@my.fsu.edu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get y’all set up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dhbox</a:t>
            </a:r>
            <a:endParaRPr/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Set up an account at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http://dhbox.org</a:t>
            </a:r>
            <a:r>
              <a:rPr lang="en" sz="1800"/>
              <a:t> if you haven’t already!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oday we’ll use</a:t>
            </a:r>
            <a:endParaRPr/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727650" y="2078875"/>
            <a:ext cx="7688700" cy="6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command line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Jupyter Notebooks</a:t>
            </a:r>
            <a:endParaRPr sz="1800"/>
          </a:p>
        </p:txBody>
      </p:sp>
      <p:pic>
        <p:nvPicPr>
          <p:cNvPr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6525" y="2078875"/>
            <a:ext cx="5049875" cy="2412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ython interpreter</a:t>
            </a:r>
            <a:endParaRPr/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Using the command line as a python interpreter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Type commands directly into the Terminal</a:t>
            </a:r>
            <a:endParaRPr sz="1800"/>
          </a:p>
          <a:p>
            <a:pPr indent="0" lvl="0" marL="91440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B7B7B7"/>
                </a:highlight>
                <a:latin typeface="Courier New"/>
                <a:ea typeface="Courier New"/>
                <a:cs typeface="Courier New"/>
                <a:sym typeface="Courier New"/>
              </a:rPr>
              <a:t>python3</a:t>
            </a:r>
            <a:endParaRPr sz="1800">
              <a:solidFill>
                <a:srgbClr val="000000"/>
              </a:solidFill>
              <a:highlight>
                <a:srgbClr val="B7B7B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B7B7B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Vocabulary &amp; Concepts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</a:t>
            </a:r>
            <a:endParaRPr/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Variables basically allow you to “name” entities so that you can refer to them later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To create a variable you use the “=” sign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This is called “assignment”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`variable_name = [insert variable here]`</a:t>
            </a:r>
            <a:endParaRPr sz="18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		</a:t>
            </a:r>
            <a:r>
              <a:rPr lang="en" sz="1800">
                <a:solidFill>
                  <a:srgbClr val="000000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test = 123</a:t>
            </a:r>
            <a:endParaRPr sz="1800">
              <a:solidFill>
                <a:srgbClr val="000000"/>
              </a:solidFill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r>
              <a:rPr lang="en"/>
              <a:t>ealing with text and numbers</a:t>
            </a:r>
            <a:endParaRPr/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Generally, if you assign a variable that is all numbers, Python will assume that you want to work with integers.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Put variables in “quotes” if you want the variable to be interpreted as a string</a:t>
            </a:r>
            <a:endParaRPr sz="1800"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String - defined by either single quote or double quotes</a:t>
            </a:r>
            <a:endParaRPr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reate some test variables</a:t>
            </a:r>
            <a:endParaRPr/>
          </a:p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Try creating variables with the following names:</a:t>
            </a:r>
            <a:endParaRPr sz="1800"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Keno = “python instructor”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cat = “dog”</a:t>
            </a:r>
            <a:endParaRPr sz="1800"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</a:t>
            </a:r>
            <a:r>
              <a:rPr lang="en" sz="1800"/>
              <a:t>at = dog</a:t>
            </a:r>
            <a:endParaRPr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610525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operations with numbers and strings</a:t>
            </a:r>
            <a:endParaRPr/>
          </a:p>
        </p:txBody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729450" y="2078875"/>
            <a:ext cx="7688700" cy="26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Simple operators can be executed on numbers and strings</a:t>
            </a:r>
            <a:endParaRPr sz="18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Char char="○"/>
            </a:pPr>
            <a:r>
              <a:rPr lang="en" sz="1400">
                <a:solidFill>
                  <a:srgbClr val="0000FF"/>
                </a:solidFill>
              </a:rPr>
              <a:t>one  = 1</a:t>
            </a:r>
            <a:endParaRPr sz="1400">
              <a:solidFill>
                <a:srgbClr val="0000FF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Char char="○"/>
            </a:pPr>
            <a:r>
              <a:rPr lang="en" sz="1400">
                <a:solidFill>
                  <a:srgbClr val="0000FF"/>
                </a:solidFill>
              </a:rPr>
              <a:t>two = 2</a:t>
            </a:r>
            <a:endParaRPr sz="1400">
              <a:solidFill>
                <a:srgbClr val="0000FF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Char char="○"/>
            </a:pPr>
            <a:r>
              <a:rPr lang="en" sz="1400">
                <a:solidFill>
                  <a:srgbClr val="0000FF"/>
                </a:solidFill>
              </a:rPr>
              <a:t>three = one + two</a:t>
            </a:r>
            <a:endParaRPr sz="1400">
              <a:solidFill>
                <a:srgbClr val="0000FF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Char char="○"/>
            </a:pPr>
            <a:r>
              <a:rPr lang="en" sz="1400">
                <a:solidFill>
                  <a:srgbClr val="0000FF"/>
                </a:solidFill>
              </a:rPr>
              <a:t>print(three)</a:t>
            </a:r>
            <a:endParaRPr sz="1400">
              <a:solidFill>
                <a:srgbClr val="0000FF"/>
              </a:solidFill>
            </a:endParaRP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Try: </a:t>
            </a:r>
            <a:r>
              <a:rPr lang="en" sz="1400">
                <a:solidFill>
                  <a:srgbClr val="FF00FF"/>
                </a:solidFill>
              </a:rPr>
              <a:t>print(four) </a:t>
            </a:r>
            <a:endParaRPr sz="1400">
              <a:solidFill>
                <a:srgbClr val="FF00FF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What happened?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Try: </a:t>
            </a:r>
            <a:r>
              <a:rPr lang="en" sz="1400">
                <a:solidFill>
                  <a:srgbClr val="980000"/>
                </a:solidFill>
              </a:rPr>
              <a:t>print(4)</a:t>
            </a:r>
            <a:endParaRPr sz="1400">
              <a:solidFill>
                <a:srgbClr val="980000"/>
              </a:solidFill>
            </a:endParaRPr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What happened?</a:t>
            </a:r>
            <a:endParaRPr sz="1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Exercise</a:t>
            </a:r>
            <a:endParaRPr/>
          </a:p>
        </p:txBody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Write a script that will perform an operation that will equal “12”, USING VARIABLES FROM THE LAST SLIDE (not integers!) </a:t>
            </a:r>
            <a:endParaRPr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</a:t>
            </a:r>
            <a:r>
              <a:rPr lang="en" sz="1800"/>
              <a:t>ne = 1</a:t>
            </a:r>
            <a:endParaRPr sz="1800"/>
          </a:p>
          <a:p>
            <a: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two = 2</a:t>
            </a:r>
            <a:endParaRPr sz="1800"/>
          </a:p>
          <a:p>
            <a: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three = 3 </a:t>
            </a:r>
            <a:endParaRPr sz="18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four = 4</a:t>
            </a:r>
            <a:endParaRPr sz="18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Hint: There are many answers, but use the function: </a:t>
            </a:r>
            <a:r>
              <a:rPr lang="en" sz="1800">
                <a:solidFill>
                  <a:srgbClr val="93C47D"/>
                </a:solidFill>
              </a:rPr>
              <a:t>print(               )</a:t>
            </a:r>
            <a:endParaRPr sz="1800">
              <a:solidFill>
                <a:srgbClr val="93C47D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Upcoming Events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Answers</a:t>
            </a:r>
            <a:endParaRPr/>
          </a:p>
        </p:txBody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print(four * three)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print(four + four + four)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print(three + three + three + three)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print(two + two + two + two + two + two)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print(one + one + one + one + one + one + one + one + one + one + one + one)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print((one + one + one) * four))</a:t>
            </a:r>
            <a:endParaRPr sz="1800"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</a:t>
            </a:r>
            <a:r>
              <a:rPr lang="en" sz="1800"/>
              <a:t>t cetera...</a:t>
            </a:r>
            <a:endParaRPr sz="1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operations with numbers and strings</a:t>
            </a:r>
            <a:endParaRPr/>
          </a:p>
        </p:txBody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hello = "hello"</a:t>
            </a:r>
            <a:endParaRPr sz="2400"/>
          </a:p>
          <a:p>
            <a: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world = "world"</a:t>
            </a:r>
            <a:endParaRPr sz="2400"/>
          </a:p>
          <a:p>
            <a: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helloworld = hello + " " + world</a:t>
            </a:r>
            <a:endParaRPr sz="2400"/>
          </a:p>
          <a:p>
            <a: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print(helloworld)</a:t>
            </a:r>
            <a:endParaRPr sz="24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Datatypes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lists</a:t>
            </a:r>
            <a:endParaRPr/>
          </a:p>
        </p:txBody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729450" y="2078875"/>
            <a:ext cx="7688700" cy="26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Lists are… pretty much precisely what they sound like.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The syntax for a list is: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["every", "object", "is", "separated", "by”, "a", "comma"]</a:t>
            </a:r>
            <a:endParaRPr sz="1400">
              <a:solidFill>
                <a:srgbClr val="000000"/>
              </a:solidFill>
              <a:highlight>
                <a:srgbClr val="CCCC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[4, 8, 15, 16, 23, 42]</a:t>
            </a:r>
            <a:endParaRPr sz="1400">
              <a:solidFill>
                <a:srgbClr val="000000"/>
              </a:solidFill>
              <a:highlight>
                <a:srgbClr val="CCCC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[“be”, “the”, “change”, “you”, “wish”, “to”, “see”, “in”, “the”, “world”]</a:t>
            </a:r>
            <a:endParaRPr sz="1400">
              <a:solidFill>
                <a:srgbClr val="000000"/>
              </a:solidFill>
              <a:highlight>
                <a:srgbClr val="CCCCCC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lists</a:t>
            </a:r>
            <a:endParaRPr/>
          </a:p>
        </p:txBody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l</a:t>
            </a:r>
            <a:r>
              <a:rPr lang="en" sz="3000"/>
              <a:t>ost = </a:t>
            </a:r>
            <a:r>
              <a:rPr lang="en" sz="3000">
                <a:solidFill>
                  <a:srgbClr val="000000"/>
                </a:solidFill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[4, 8, 15, 16, 23, 42]</a:t>
            </a:r>
            <a:endParaRPr sz="3000">
              <a:solidFill>
                <a:srgbClr val="000000"/>
              </a:solidFill>
              <a:highlight>
                <a:srgbClr val="CCCC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print(lost)</a:t>
            </a:r>
            <a:endParaRPr sz="3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r>
              <a:rPr lang="en"/>
              <a:t>orking with lists</a:t>
            </a:r>
            <a:endParaRPr/>
          </a:p>
        </p:txBody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Adding to lists: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" sz="1800">
                <a:solidFill>
                  <a:srgbClr val="000000"/>
                </a:solidFill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lost.append("not penny’s boat")</a:t>
            </a:r>
            <a:endParaRPr sz="1800">
              <a:solidFill>
                <a:srgbClr val="000000"/>
              </a:solidFill>
              <a:highlight>
                <a:srgbClr val="CCCC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Removing from lists:</a:t>
            </a:r>
            <a:endParaRPr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		lost.remove(“not penny’s boat”)</a:t>
            </a:r>
            <a:endParaRPr sz="1800">
              <a:solidFill>
                <a:srgbClr val="000000"/>
              </a:solidFill>
              <a:highlight>
                <a:srgbClr val="CCCCCC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with lists</a:t>
            </a:r>
            <a:endParaRPr/>
          </a:p>
        </p:txBody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Getting individual items from lists:</a:t>
            </a:r>
            <a:endParaRPr sz="1800">
              <a:solidFill>
                <a:srgbClr val="000000"/>
              </a:solidFill>
              <a:highlight>
                <a:srgbClr val="CCCC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		print(lost[1])</a:t>
            </a:r>
            <a:endParaRPr sz="1800">
              <a:solidFill>
                <a:srgbClr val="000000"/>
              </a:solidFill>
              <a:highlight>
                <a:srgbClr val="CCCC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CCCC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Char char="●"/>
            </a:pPr>
            <a:r>
              <a:rPr lang="en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Reverse the list using .reverse()</a:t>
            </a:r>
            <a:endParaRPr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Char char="●"/>
            </a:pPr>
            <a:r>
              <a:rPr lang="en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How do you reverse the reverse?</a:t>
            </a:r>
            <a:endParaRPr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CCCC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CCCC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Bonus exercise</a:t>
            </a:r>
            <a:endParaRPr/>
          </a:p>
        </p:txBody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Using the the * operator, write a script that will duplicate the lost list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Hint: when you type print(lost), the list should appear as:</a:t>
            </a:r>
            <a:endParaRPr sz="18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CCCCCC"/>
                </a:highlight>
                <a:latin typeface="Verdana"/>
                <a:ea typeface="Verdana"/>
                <a:cs typeface="Verdana"/>
                <a:sym typeface="Verdana"/>
              </a:rPr>
              <a:t>['4', '8', '15', '16', '23', '42', '4', '8', '15', '16', '23', '42']</a:t>
            </a:r>
            <a:endParaRPr sz="1800">
              <a:solidFill>
                <a:srgbClr val="000000"/>
              </a:solidFill>
              <a:highlight>
                <a:srgbClr val="CCCCCC"/>
              </a:highlight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</a:t>
            </a:r>
            <a:endParaRPr/>
          </a:p>
        </p:txBody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l</a:t>
            </a:r>
            <a:r>
              <a:rPr lang="en" sz="1800"/>
              <a:t>ost = lost * 2</a:t>
            </a:r>
            <a:endParaRPr sz="18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r>
              <a:rPr lang="en"/>
              <a:t>or loops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729450" y="1318650"/>
            <a:ext cx="7688400" cy="17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why are y’all interested in learning python?</a:t>
            </a:r>
            <a:endParaRPr sz="36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r>
              <a:rPr lang="en"/>
              <a:t>hy use a for loop?</a:t>
            </a:r>
            <a:endParaRPr/>
          </a:p>
        </p:txBody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For loops in Python allow you to perform the same task over and over again on a list, dictionary, etc.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Say you want to print every item in a list on a separate line, instead of in the Python format. 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Doing this is very inefficient:</a:t>
            </a:r>
            <a:endParaRPr sz="18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		print(list_item[0])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		print(list_item[1])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		print(list_item[2])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reating a for loop</a:t>
            </a:r>
            <a:endParaRPr/>
          </a:p>
        </p:txBody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friends = ["Ross", "Rachel", "Chandler", "Phoebe", "Monica", “Joey”]</a:t>
            </a:r>
            <a:endParaRPr sz="1800">
              <a:solidFill>
                <a:srgbClr val="000000"/>
              </a:solidFill>
              <a:highlight>
                <a:srgbClr val="CCCC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for member in friends:</a:t>
            </a:r>
            <a:endParaRPr sz="1800">
              <a:solidFill>
                <a:srgbClr val="000000"/>
              </a:solidFill>
              <a:highlight>
                <a:srgbClr val="CCCC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	print(member)</a:t>
            </a:r>
            <a:endParaRPr sz="1800">
              <a:solidFill>
                <a:srgbClr val="000000"/>
              </a:solidFill>
              <a:highlight>
                <a:srgbClr val="CCCC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CCCCCC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for loops</a:t>
            </a:r>
            <a:endParaRPr/>
          </a:p>
        </p:txBody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729450" y="2078875"/>
            <a:ext cx="3581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primes = [2, 3, 5, 7]</a:t>
            </a:r>
            <a:endParaRPr sz="1800">
              <a:solidFill>
                <a:srgbClr val="000000"/>
              </a:solidFill>
              <a:highlight>
                <a:srgbClr val="CCCC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for prime in primes:</a:t>
            </a:r>
            <a:endParaRPr sz="1800">
              <a:solidFill>
                <a:srgbClr val="000000"/>
              </a:solidFill>
              <a:highlight>
                <a:srgbClr val="CCCC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    print(prime)</a:t>
            </a:r>
            <a:endParaRPr sz="1800">
              <a:solidFill>
                <a:srgbClr val="000000"/>
              </a:solidFill>
              <a:highlight>
                <a:srgbClr val="CCCC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CCCCCC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8" name="Shape 268"/>
          <p:cNvSpPr txBox="1"/>
          <p:nvPr/>
        </p:nvSpPr>
        <p:spPr>
          <a:xfrm>
            <a:off x="4870950" y="2078875"/>
            <a:ext cx="3701400" cy="23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for x in range(5):</a:t>
            </a:r>
            <a:endParaRPr sz="1800">
              <a:highlight>
                <a:srgbClr val="CCCC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    print(x)</a:t>
            </a:r>
            <a:endParaRPr sz="1800">
              <a:highlight>
                <a:srgbClr val="CCCC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9" name="Shape 269"/>
          <p:cNvCxnSpPr>
            <a:stCxn id="266" idx="0"/>
          </p:cNvCxnSpPr>
          <p:nvPr/>
        </p:nvCxnSpPr>
        <p:spPr>
          <a:xfrm>
            <a:off x="4573800" y="1318650"/>
            <a:ext cx="34500" cy="367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loops</a:t>
            </a:r>
            <a:endParaRPr/>
          </a:p>
        </p:txBody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</a:rPr>
              <a:t>While loops repeat as long as a certain boolean condition is met. For example:</a:t>
            </a:r>
            <a:endParaRPr sz="18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count = 0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while count &lt; 5: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print(count)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count += 1 </a:t>
            </a:r>
            <a:r>
              <a:rPr lang="en" sz="1800">
                <a:solidFill>
                  <a:srgbClr val="6AA84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#this is the same as count = count + 1</a:t>
            </a:r>
            <a:endParaRPr sz="1800">
              <a:solidFill>
                <a:srgbClr val="6AA84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f, elif, else</a:t>
            </a:r>
            <a:endParaRPr/>
          </a:p>
        </p:txBody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friends = ["Ross", "Rachel", "Chandler", "Phoebe", "Monica", “Joey”]</a:t>
            </a:r>
            <a:endParaRPr sz="1600">
              <a:solidFill>
                <a:srgbClr val="000000"/>
              </a:solidFill>
              <a:highlight>
                <a:srgbClr val="CCCC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if friends[0] == "Ross":</a:t>
            </a:r>
            <a:endParaRPr sz="1600">
              <a:solidFill>
                <a:srgbClr val="000000"/>
              </a:solidFill>
              <a:highlight>
                <a:srgbClr val="CCCC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    print(friends[0] + " is awkward")</a:t>
            </a:r>
            <a:endParaRPr sz="1600">
              <a:solidFill>
                <a:srgbClr val="000000"/>
              </a:solidFill>
              <a:highlight>
                <a:srgbClr val="CCCC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elif friends[0] == "Phoebe":</a:t>
            </a:r>
            <a:endParaRPr sz="1600">
              <a:solidFill>
                <a:srgbClr val="000000"/>
              </a:solidFill>
              <a:highlight>
                <a:srgbClr val="CCCC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    print(friends[0] + " is eccentric")</a:t>
            </a:r>
            <a:endParaRPr sz="1600">
              <a:solidFill>
                <a:srgbClr val="000000"/>
              </a:solidFill>
              <a:highlight>
                <a:srgbClr val="CCCC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else:</a:t>
            </a:r>
            <a:endParaRPr sz="1600">
              <a:solidFill>
                <a:srgbClr val="000000"/>
              </a:solidFill>
              <a:highlight>
                <a:srgbClr val="CCCC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    print(friends[0] + " is a really good friend.")</a:t>
            </a:r>
            <a:endParaRPr sz="1600">
              <a:solidFill>
                <a:srgbClr val="000000"/>
              </a:solidFill>
              <a:highlight>
                <a:srgbClr val="CCCC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highlight>
                <a:srgbClr val="CCCCCC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ombining for and if/else</a:t>
            </a:r>
            <a:endParaRPr/>
          </a:p>
        </p:txBody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for member in friends:</a:t>
            </a:r>
            <a:endParaRPr sz="1600">
              <a:solidFill>
                <a:srgbClr val="000000"/>
              </a:solidFill>
              <a:highlight>
                <a:srgbClr val="CCCC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    if member == "Ross":</a:t>
            </a:r>
            <a:endParaRPr sz="1600">
              <a:solidFill>
                <a:srgbClr val="000000"/>
              </a:solidFill>
              <a:highlight>
                <a:srgbClr val="CCCC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        print(member + " is awkward")</a:t>
            </a:r>
            <a:endParaRPr sz="1600">
              <a:solidFill>
                <a:srgbClr val="000000"/>
              </a:solidFill>
              <a:highlight>
                <a:srgbClr val="CCCC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    elif member == "Phoebe":</a:t>
            </a:r>
            <a:endParaRPr sz="1600">
              <a:solidFill>
                <a:srgbClr val="000000"/>
              </a:solidFill>
              <a:highlight>
                <a:srgbClr val="CCCC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        print(member + " is eccentric")</a:t>
            </a:r>
            <a:endParaRPr sz="1600">
              <a:solidFill>
                <a:srgbClr val="000000"/>
              </a:solidFill>
              <a:highlight>
                <a:srgbClr val="CCCC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    else:</a:t>
            </a:r>
            <a:endParaRPr sz="1600">
              <a:solidFill>
                <a:srgbClr val="000000"/>
              </a:solidFill>
              <a:highlight>
                <a:srgbClr val="CCCC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highlight>
                  <a:srgbClr val="CCCCCC"/>
                </a:highlight>
                <a:latin typeface="Courier New"/>
                <a:ea typeface="Courier New"/>
                <a:cs typeface="Courier New"/>
                <a:sym typeface="Courier New"/>
              </a:rPr>
              <a:t>        print(member + " is a really good friend")</a:t>
            </a:r>
            <a:endParaRPr sz="1600">
              <a:solidFill>
                <a:srgbClr val="000000"/>
              </a:solidFill>
              <a:highlight>
                <a:srgbClr val="CCCC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highlight>
                <a:srgbClr val="CCCCCC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Exercises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/>
          <p:nvPr>
            <p:ph type="title"/>
          </p:nvPr>
        </p:nvSpPr>
        <p:spPr>
          <a:xfrm>
            <a:off x="729450" y="1318650"/>
            <a:ext cx="7688400" cy="21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to GitHub, and look at exercises.md </a:t>
            </a:r>
            <a:endParaRPr b="0" sz="12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 u="sng">
                <a:solidFill>
                  <a:schemeClr val="hlink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3"/>
              </a:rPr>
              <a:t>https://github.com/kenocatabay/spring_workshops2017/blob/master/exercises.md</a:t>
            </a:r>
            <a:endParaRPr b="0" sz="24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/>
          <p:nvPr>
            <p:ph type="title"/>
          </p:nvPr>
        </p:nvSpPr>
        <p:spPr>
          <a:xfrm>
            <a:off x="729450" y="1322450"/>
            <a:ext cx="7688400" cy="9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Resources on Campus</a:t>
            </a:r>
            <a:endParaRPr sz="72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r>
              <a:rPr lang="en"/>
              <a:t>ow to learn more</a:t>
            </a:r>
            <a:endParaRPr/>
          </a:p>
        </p:txBody>
      </p:sp>
      <p:sp>
        <p:nvSpPr>
          <p:cNvPr id="308" name="Shape 308"/>
          <p:cNvSpPr txBox="1"/>
          <p:nvPr>
            <p:ph idx="1" type="body"/>
          </p:nvPr>
        </p:nvSpPr>
        <p:spPr>
          <a:xfrm>
            <a:off x="729450" y="2078875"/>
            <a:ext cx="7688700" cy="26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Lynda.com (for more tutorials)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Stackoverflow (forum for specific questions and Answers)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programminghistorian.com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My Office Hours: Monday, Wednesday-Friday 10-3pm</a:t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r>
              <a:rPr lang="en"/>
              <a:t>hat we’ll cover today</a:t>
            </a:r>
            <a:endParaRPr/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Basic Python vocabulary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Some hands-on with creating variables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Simple operations with numbers and strings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Intro to for-loops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Intro to if, else statements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 few exercises</a:t>
            </a:r>
            <a:endParaRPr sz="1800"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Additional resources</a:t>
            </a:r>
            <a:endParaRPr sz="18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/>
          <p:nvPr>
            <p:ph type="title"/>
          </p:nvPr>
        </p:nvSpPr>
        <p:spPr>
          <a:xfrm>
            <a:off x="729450" y="1322450"/>
            <a:ext cx="7688400" cy="27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r>
              <a:rPr lang="en"/>
              <a:t>hat this isn’t</a:t>
            </a:r>
            <a:endParaRPr/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An exhaustive look at all of the functionality of Python</a:t>
            </a:r>
            <a:endParaRPr sz="1800"/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That would be impossible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An overview of the different libraries or modules</a:t>
            </a:r>
            <a:endParaRPr sz="1800"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An in-depth look for people who already have some experience with Python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use Python?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r>
              <a:rPr lang="en"/>
              <a:t>hy use python?</a:t>
            </a:r>
            <a:endParaRPr/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Object-oriented programming language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“High level” - meaning that it reads a lot more like a human language than a computer language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Works well with a lot of different types of data (any plaintext data, including text, csv, json, xml, etc.)</a:t>
            </a:r>
            <a:endParaRPr sz="1800"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 LOT of modules/libraries already developed and ready-to-use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r>
              <a:rPr lang="en"/>
              <a:t>hat you can do with it (a sampling)</a:t>
            </a:r>
            <a:endParaRPr/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Analyze data from CSVs and other tabular data formats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Scrape the web 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Text analysis (e.g. with the Natural Language Toolkit, NLTK)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Clean and batch-edit data</a:t>
            </a:r>
            <a:endParaRPr sz="18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sky’s the limit 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note</a:t>
            </a:r>
            <a:endParaRPr/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Like most languages, Python continues to add new features and update itself. The most recent version of Python is Python 3, but Python 2 is is still in common usage. If you are writing a program in Python, check to make sure that the reference book/forum/resource that you are using to learn is talking about the same version that you are using!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