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94"/>
  </p:normalViewPr>
  <p:slideViewPr>
    <p:cSldViewPr snapToGrid="0">
      <p:cViewPr>
        <p:scale>
          <a:sx n="118" d="100"/>
          <a:sy n="118" d="100"/>
        </p:scale>
        <p:origin x="55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264525-0E5B-8E6D-C895-831016E2E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86BFD1-7C44-E3C7-51B9-875A8BF9A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8733A3-3053-3B3B-C5EE-B94F374B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B3792-C01D-8338-0186-42A50E24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566B6-CCC9-754A-D0F2-E015AE8C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8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84E1A-4044-CCEE-3655-46C387AA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96B3E5-3912-5E72-387C-072B3C7A5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41CD7-EEEE-81AC-4C0F-C20E4DA0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91EBA4-7E5C-7BF5-8377-51F0F513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08616C-CD60-0E48-742A-66FF5C8D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12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0D70B0-3984-8A37-46B8-09BC53D9E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E993AB-9776-D468-C0C5-B20C90299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8E26FE-505F-7C03-A236-C1C145CA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FBBBEA-08E1-BE00-D699-B9D737AF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231A1F-491D-D8DF-31E9-95CF27E6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50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C8F73A-7404-EF30-B28D-9E38855A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52119E-07E7-A521-648E-40EDEE3F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0E7034-4DCE-5813-93F7-A7FFB666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90EAA4-5D2F-6221-17AA-5B1F58D2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40DAEA-6E4A-AB1D-3DC1-7DEF82AD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81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4B45A-254B-53A6-671D-B95328DC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23F339-C80F-4EE0-E4B1-5D9B3191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F231A8-61E5-F549-B79F-76F62DF4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ADCD6B-95AD-4A8C-87D6-66FF125B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A407C6-1871-DEE0-3DEC-7D1C2273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1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EFCAB9-57E2-4ABA-A18F-888D9579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D59AB4-B1DA-2AAE-27C5-D1CFD7065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013551-A446-1CC9-DB4B-44335F34F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8F56CE-02AC-A448-FE54-4EAE5C8E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4ADFBA-40FE-41D8-8010-C7F52995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D57C87-A6E9-8754-5669-1BF7379E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81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A6DD40-722D-95ED-C208-1BE85146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EACEE3-23D8-A24A-FC4B-A3D4ED9A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19E278-F13A-2095-7862-F42BD266A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0866F9-CB8D-71CE-B1B7-DCB986AD0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A86FBE-FFF5-B006-1ECC-91ABB2158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09BE16A-C7E0-99E4-EBF3-624BEDF5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E09D531-4224-0788-82B8-E40D2164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1AE520F-7214-B3CE-99B4-2DA2F0E7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41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A24D5A-429A-49FD-C3B4-562C41A0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8740542-D62B-A1F0-344B-523E5CF4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A03BCF-E790-FC0E-6A57-A7928298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CA0DB3-C37B-E1B0-4F8D-0EE4E367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85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9ED3E1-4D29-13BC-133F-45CDACD9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DD4D75E-1247-6473-583B-5D984722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68BF82-5C47-4C22-BE69-00428F37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8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3F26F-BC11-552C-5F41-1F7CB82E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68BA06-6E99-D66D-8696-C2ABD6E4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3AF1C4-2067-0928-4AFE-79ED4F71A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CF3B5C-D7D2-EF46-B95A-9295C0FD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ABBAC9-E731-B7CB-86AE-FED95BB2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14C5A7-0023-10E8-7800-050A3C07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11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F32DC-C00A-7B23-F300-E704C507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731A7B-4E84-7912-3CAC-311D08CD8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395AE9-60C0-7EB0-2BEB-81ED1544E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0EAD07-1C78-B7C5-AAD0-171329B5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D877C9-1BD7-3BE1-E1B6-145326C3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BDDE53-E959-697A-9D24-764E6A09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63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AE1989-4B2D-ACEE-C541-4B9E8C7C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64F1E0-815F-2F2E-657D-DC895FD60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5D7892-E108-7196-20E2-8F5DB9492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284FE7-8644-9241-8BAC-8FFB84B8C7A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3E78D3-DE14-52DB-DBFD-DF99127C8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4339B1-85E9-78FD-70D2-0A3584630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76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4B1DC4D-60D8-AA43-C8DD-65B452E172F4}"/>
                  </a:ext>
                </a:extLst>
              </p:cNvPr>
              <p:cNvSpPr txBox="1"/>
              <p:nvPr/>
            </p:nvSpPr>
            <p:spPr>
              <a:xfrm>
                <a:off x="1821881" y="1764290"/>
                <a:ext cx="3929217" cy="438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𝜕𝜃</m:t>
                            </m:r>
                          </m:num>
                          <m:den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𝜕𝜃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en-US" altLang="ja-JP" dirty="0"/>
                  <a:t>+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𝜕𝜃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4B1DC4D-60D8-AA43-C8DD-65B452E17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881" y="1764290"/>
                <a:ext cx="3929217" cy="438646"/>
              </a:xfrm>
              <a:prstGeom prst="rect">
                <a:avLst/>
              </a:prstGeom>
              <a:blipFill>
                <a:blip r:embed="rId2"/>
                <a:stretch>
                  <a:fillRect l="-1613" r="-1290"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38A79E7-5878-A325-0714-3551A3CB9AAA}"/>
                  </a:ext>
                </a:extLst>
              </p:cNvPr>
              <p:cNvSpPr txBox="1"/>
              <p:nvPr/>
            </p:nvSpPr>
            <p:spPr>
              <a:xfrm>
                <a:off x="241095" y="2775067"/>
                <a:ext cx="11709809" cy="455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en-US" altLang="ja-JP" dirty="0"/>
                  <a:t>+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38A79E7-5878-A325-0714-3551A3CB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95" y="2775067"/>
                <a:ext cx="11709809" cy="455830"/>
              </a:xfrm>
              <a:prstGeom prst="rect">
                <a:avLst/>
              </a:prstGeom>
              <a:blipFill>
                <a:blip r:embed="rId3"/>
                <a:stretch>
                  <a:fillRect l="-542" b="-108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AFD2FBB-FE09-3AD2-24FC-A08A1B4A9205}"/>
                  </a:ext>
                </a:extLst>
              </p:cNvPr>
              <p:cNvSpPr txBox="1"/>
              <p:nvPr/>
            </p:nvSpPr>
            <p:spPr>
              <a:xfrm>
                <a:off x="305343" y="3503993"/>
                <a:ext cx="34811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=∆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., ∆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𝑛𝑜𝑛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–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𝑢𝑛𝑖𝑓𝑜𝑟𝑚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AFD2FBB-FE09-3AD2-24FC-A08A1B4A9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43" y="3503993"/>
                <a:ext cx="3481146" cy="246221"/>
              </a:xfrm>
              <a:prstGeom prst="rect">
                <a:avLst/>
              </a:prstGeom>
              <a:blipFill>
                <a:blip r:embed="rId4"/>
                <a:stretch>
                  <a:fillRect l="-727" t="-10000" r="-1091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073062D-77D1-9E38-0D99-4F6F4B865DEA}"/>
                  </a:ext>
                </a:extLst>
              </p:cNvPr>
              <p:cNvSpPr txBox="1"/>
              <p:nvPr/>
            </p:nvSpPr>
            <p:spPr>
              <a:xfrm>
                <a:off x="-1" y="3980426"/>
                <a:ext cx="12192000" cy="433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kumimoji="1"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600" dirty="0"/>
                  <a:t>+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 sz="16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073062D-77D1-9E38-0D99-4F6F4B86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980426"/>
                <a:ext cx="12192000" cy="433004"/>
              </a:xfrm>
              <a:prstGeom prst="rect">
                <a:avLst/>
              </a:prstGeom>
              <a:blipFill>
                <a:blip r:embed="rId5"/>
                <a:stretch>
                  <a:fillRect t="-2857" b="-1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タイトル 7">
            <a:extLst>
              <a:ext uri="{FF2B5EF4-FFF2-40B4-BE49-F238E27FC236}">
                <a16:creationId xmlns:a16="http://schemas.microsoft.com/office/drawing/2014/main" id="{5BEF4A4D-D8FE-5BC3-F74A-84A15E13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多媒質定常熱伝導方程式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6FB3F46-D86F-008F-E781-5169FCC65AC4}"/>
              </a:ext>
            </a:extLst>
          </p:cNvPr>
          <p:cNvGrpSpPr/>
          <p:nvPr/>
        </p:nvGrpSpPr>
        <p:grpSpPr>
          <a:xfrm>
            <a:off x="7296718" y="278184"/>
            <a:ext cx="4654186" cy="2349065"/>
            <a:chOff x="380200" y="1173892"/>
            <a:chExt cx="10077677" cy="5086414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A9C0ECA9-53F2-E572-4FA7-AD70DD4C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34123" y="1173892"/>
              <a:ext cx="8723754" cy="4930345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57EC9F3-750C-E866-01F7-2525D20137C8}"/>
                </a:ext>
              </a:extLst>
            </p:cNvPr>
            <p:cNvSpPr txBox="1"/>
            <p:nvPr/>
          </p:nvSpPr>
          <p:spPr>
            <a:xfrm>
              <a:off x="380200" y="2554294"/>
              <a:ext cx="1621737" cy="999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dirty="0">
                  <a:latin typeface="Biome" panose="020B0604020202020204" pitchFamily="34" charset="0"/>
                  <a:cs typeface="Biome" panose="020B0604020202020204" pitchFamily="34" charset="0"/>
                </a:rPr>
                <a:t>Silicon layer</a:t>
              </a:r>
              <a:endParaRPr kumimoji="1" lang="ja-JP" altLang="en-US" sz="1200" b="1">
                <a:latin typeface="Biome" panose="020B0604020202020204" pitchFamily="34" charset="0"/>
                <a:cs typeface="Biome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88FBECA6-A754-FD98-142B-0F6166E563B1}"/>
                </a:ext>
              </a:extLst>
            </p:cNvPr>
            <p:cNvCxnSpPr>
              <a:cxnSpLocks/>
            </p:cNvCxnSpPr>
            <p:nvPr/>
          </p:nvCxnSpPr>
          <p:spPr>
            <a:xfrm>
              <a:off x="2001937" y="3056522"/>
              <a:ext cx="6672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154EBC5E-35F3-07E4-A8B1-5B5CAB8F43B8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2001937" y="3054115"/>
              <a:ext cx="825345" cy="4298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2DAB307-F191-DE5B-E717-2F90661398D2}"/>
                </a:ext>
              </a:extLst>
            </p:cNvPr>
            <p:cNvCxnSpPr>
              <a:cxnSpLocks/>
            </p:cNvCxnSpPr>
            <p:nvPr/>
          </p:nvCxnSpPr>
          <p:spPr>
            <a:xfrm>
              <a:off x="2001937" y="3056522"/>
              <a:ext cx="825346" cy="15399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6C3B648E-F3A1-3ECE-85A9-F933327EB5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0662" y="4690880"/>
              <a:ext cx="383202" cy="97419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45F97AF3-59BA-8F6A-DD34-2EEC140CD2D6}"/>
                </a:ext>
              </a:extLst>
            </p:cNvPr>
            <p:cNvSpPr txBox="1"/>
            <p:nvPr/>
          </p:nvSpPr>
          <p:spPr>
            <a:xfrm>
              <a:off x="2827282" y="5660522"/>
              <a:ext cx="1055871" cy="599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b="1" dirty="0">
                  <a:latin typeface="Biome" panose="020B0604020202020204" pitchFamily="34" charset="0"/>
                  <a:cs typeface="Biome" panose="020B0604020202020204" pitchFamily="34" charset="0"/>
                </a:rPr>
                <a:t>TSV</a:t>
              </a:r>
              <a:endParaRPr kumimoji="1" lang="ja-JP" altLang="en-US" sz="1200" b="1">
                <a:latin typeface="Biome" panose="020B0604020202020204" pitchFamily="34" charset="0"/>
                <a:cs typeface="Biome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7B0324D-61D0-BC5F-F86A-A0191BF206F4}"/>
                  </a:ext>
                </a:extLst>
              </p:cNvPr>
              <p:cNvSpPr txBox="1"/>
              <p:nvPr/>
            </p:nvSpPr>
            <p:spPr>
              <a:xfrm>
                <a:off x="0" y="4734293"/>
                <a:ext cx="7783033" cy="433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kumimoji="1"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den>
                    </m:f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b>
                        </m:sSub>
                      </m:den>
                    </m:f>
                  </m:oMath>
                </a14:m>
                <a:endParaRPr kumimoji="1" lang="ja-JP" altLang="en-US" sz="16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7B0324D-61D0-BC5F-F86A-A0191BF20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34293"/>
                <a:ext cx="7783033" cy="433004"/>
              </a:xfrm>
              <a:prstGeom prst="rect">
                <a:avLst/>
              </a:prstGeom>
              <a:blipFill>
                <a:blip r:embed="rId7"/>
                <a:stretch>
                  <a:fillRect t="-2778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3BFB568-281B-B16D-23FE-2DA055364885}"/>
                  </a:ext>
                </a:extLst>
              </p:cNvPr>
              <p:cNvSpPr txBox="1"/>
              <p:nvPr/>
            </p:nvSpPr>
            <p:spPr>
              <a:xfrm>
                <a:off x="0" y="5493857"/>
                <a:ext cx="9877647" cy="283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6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 sz="160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3BFB568-281B-B16D-23FE-2DA055364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93857"/>
                <a:ext cx="9877647" cy="283667"/>
              </a:xfrm>
              <a:prstGeom prst="rect">
                <a:avLst/>
              </a:prstGeom>
              <a:blipFill>
                <a:blip r:embed="rId8"/>
                <a:stretch>
                  <a:fillRect t="-12500" b="-3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DD8AC97-A635-6914-85B4-037C4CA0F5C0}"/>
                  </a:ext>
                </a:extLst>
              </p:cNvPr>
              <p:cNvSpPr txBox="1"/>
              <p:nvPr/>
            </p:nvSpPr>
            <p:spPr>
              <a:xfrm>
                <a:off x="152401" y="6007736"/>
                <a:ext cx="6375989" cy="824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≡ 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ja-JP" altLang="en-US" sz="1600" b="1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DD8AC97-A635-6914-85B4-037C4CA0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1" y="6007736"/>
                <a:ext cx="6375989" cy="824456"/>
              </a:xfrm>
              <a:prstGeom prst="rect">
                <a:avLst/>
              </a:prstGeom>
              <a:blipFill>
                <a:blip r:embed="rId9"/>
                <a:stretch>
                  <a:fillRect l="-4573" t="-103030" b="-160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35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500A5F1-F3DE-FA23-0FC0-E9DA960555C5}"/>
              </a:ext>
            </a:extLst>
          </p:cNvPr>
          <p:cNvSpPr/>
          <p:nvPr/>
        </p:nvSpPr>
        <p:spPr>
          <a:xfrm>
            <a:off x="1103484" y="3970168"/>
            <a:ext cx="648000" cy="452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C90119-F789-171B-28A4-273099DE86EB}"/>
              </a:ext>
            </a:extLst>
          </p:cNvPr>
          <p:cNvSpPr/>
          <p:nvPr/>
        </p:nvSpPr>
        <p:spPr>
          <a:xfrm>
            <a:off x="1073425" y="4804576"/>
            <a:ext cx="699715" cy="699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0E98AA2-31E2-AB21-B531-1D92479FB4BF}"/>
              </a:ext>
            </a:extLst>
          </p:cNvPr>
          <p:cNvSpPr/>
          <p:nvPr/>
        </p:nvSpPr>
        <p:spPr>
          <a:xfrm>
            <a:off x="1073424" y="4104861"/>
            <a:ext cx="699715" cy="699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0D8FCB3-1215-0DB5-09D4-47189E8AD221}"/>
              </a:ext>
            </a:extLst>
          </p:cNvPr>
          <p:cNvSpPr/>
          <p:nvPr/>
        </p:nvSpPr>
        <p:spPr>
          <a:xfrm>
            <a:off x="1073424" y="3797084"/>
            <a:ext cx="69971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697FB2E-C6C4-583F-DC65-A471C19B5105}"/>
              </a:ext>
            </a:extLst>
          </p:cNvPr>
          <p:cNvSpPr/>
          <p:nvPr/>
        </p:nvSpPr>
        <p:spPr>
          <a:xfrm>
            <a:off x="1073424" y="2005716"/>
            <a:ext cx="699715" cy="69971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3486E18-EB93-CC6D-AAFE-C53388983B34}"/>
              </a:ext>
            </a:extLst>
          </p:cNvPr>
          <p:cNvSpPr/>
          <p:nvPr/>
        </p:nvSpPr>
        <p:spPr>
          <a:xfrm>
            <a:off x="1073423" y="1558365"/>
            <a:ext cx="699715" cy="4473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CDEF191-B636-5C94-C5F7-4701EF1AB5B7}"/>
              </a:ext>
            </a:extLst>
          </p:cNvPr>
          <p:cNvSpPr/>
          <p:nvPr/>
        </p:nvSpPr>
        <p:spPr>
          <a:xfrm>
            <a:off x="1073423" y="1301734"/>
            <a:ext cx="699715" cy="2564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FEFACE-664A-69EB-A73F-6FF58FE5027F}"/>
              </a:ext>
            </a:extLst>
          </p:cNvPr>
          <p:cNvSpPr txBox="1"/>
          <p:nvPr/>
        </p:nvSpPr>
        <p:spPr>
          <a:xfrm rot="5400000">
            <a:off x="1215531" y="28706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616A81D-2B74-20D9-AE5B-961DE2B5191D}"/>
              </a:ext>
            </a:extLst>
          </p:cNvPr>
          <p:cNvCxnSpPr/>
          <p:nvPr/>
        </p:nvCxnSpPr>
        <p:spPr>
          <a:xfrm flipH="1">
            <a:off x="1773138" y="5504291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DD0E196-0CF5-E822-E017-EFD663AF4870}"/>
              </a:ext>
            </a:extLst>
          </p:cNvPr>
          <p:cNvCxnSpPr/>
          <p:nvPr/>
        </p:nvCxnSpPr>
        <p:spPr>
          <a:xfrm flipH="1">
            <a:off x="1773138" y="4804576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49B9191-1865-5D90-8DA3-99132DFE58B5}"/>
              </a:ext>
            </a:extLst>
          </p:cNvPr>
          <p:cNvCxnSpPr/>
          <p:nvPr/>
        </p:nvCxnSpPr>
        <p:spPr>
          <a:xfrm flipH="1">
            <a:off x="1773138" y="4104861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68FDC77-3895-474C-3162-2A9014EABF1D}"/>
              </a:ext>
            </a:extLst>
          </p:cNvPr>
          <p:cNvCxnSpPr/>
          <p:nvPr/>
        </p:nvCxnSpPr>
        <p:spPr>
          <a:xfrm flipH="1">
            <a:off x="1782412" y="3787564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3282396-943F-BF03-3E0B-BE091861EC24}"/>
              </a:ext>
            </a:extLst>
          </p:cNvPr>
          <p:cNvCxnSpPr/>
          <p:nvPr/>
        </p:nvCxnSpPr>
        <p:spPr>
          <a:xfrm flipH="1">
            <a:off x="1773138" y="2705431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2B306F3-05B4-77A1-69BA-CF884B4AEA45}"/>
              </a:ext>
            </a:extLst>
          </p:cNvPr>
          <p:cNvCxnSpPr/>
          <p:nvPr/>
        </p:nvCxnSpPr>
        <p:spPr>
          <a:xfrm flipH="1">
            <a:off x="1782412" y="2005716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E92E64C-665D-0D7A-AD4C-A3FAED85E3A7}"/>
              </a:ext>
            </a:extLst>
          </p:cNvPr>
          <p:cNvCxnSpPr/>
          <p:nvPr/>
        </p:nvCxnSpPr>
        <p:spPr>
          <a:xfrm flipH="1">
            <a:off x="1782412" y="1301362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A2FC4F-822A-D3F8-4709-F5C47C93A080}"/>
              </a:ext>
            </a:extLst>
          </p:cNvPr>
          <p:cNvCxnSpPr/>
          <p:nvPr/>
        </p:nvCxnSpPr>
        <p:spPr>
          <a:xfrm flipH="1">
            <a:off x="1773138" y="1038433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C7F05CC-F48D-E213-7D84-F05CABAF874F}"/>
              </a:ext>
            </a:extLst>
          </p:cNvPr>
          <p:cNvSpPr txBox="1"/>
          <p:nvPr/>
        </p:nvSpPr>
        <p:spPr>
          <a:xfrm>
            <a:off x="2036854" y="535040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768D48-2074-5098-73BE-CBA8DB37D933}"/>
              </a:ext>
            </a:extLst>
          </p:cNvPr>
          <p:cNvSpPr txBox="1"/>
          <p:nvPr/>
        </p:nvSpPr>
        <p:spPr>
          <a:xfrm>
            <a:off x="2036854" y="464141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A34B4F9-15AD-FF88-CFC7-FFF307C02DBB}"/>
              </a:ext>
            </a:extLst>
          </p:cNvPr>
          <p:cNvSpPr txBox="1"/>
          <p:nvPr/>
        </p:nvSpPr>
        <p:spPr>
          <a:xfrm>
            <a:off x="2027580" y="394633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70C05FD-3C7E-4F6F-B1AC-7093C5E77CAE}"/>
              </a:ext>
            </a:extLst>
          </p:cNvPr>
          <p:cNvSpPr txBox="1"/>
          <p:nvPr/>
        </p:nvSpPr>
        <p:spPr>
          <a:xfrm>
            <a:off x="2027580" y="35987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D5E7386-1E8A-010C-9466-A9579A7E00E8}"/>
              </a:ext>
            </a:extLst>
          </p:cNvPr>
          <p:cNvCxnSpPr/>
          <p:nvPr/>
        </p:nvCxnSpPr>
        <p:spPr>
          <a:xfrm flipH="1">
            <a:off x="472174" y="4811684"/>
            <a:ext cx="60124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3252C17-75F5-0B4F-AF97-11F5DA9023C9}"/>
              </a:ext>
            </a:extLst>
          </p:cNvPr>
          <p:cNvCxnSpPr/>
          <p:nvPr/>
        </p:nvCxnSpPr>
        <p:spPr>
          <a:xfrm flipH="1">
            <a:off x="472173" y="1305139"/>
            <a:ext cx="60124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21C0F75-7266-781A-C8E9-4935C19E8F07}"/>
              </a:ext>
            </a:extLst>
          </p:cNvPr>
          <p:cNvCxnSpPr>
            <a:cxnSpLocks/>
          </p:cNvCxnSpPr>
          <p:nvPr/>
        </p:nvCxnSpPr>
        <p:spPr>
          <a:xfrm>
            <a:off x="544882" y="1301362"/>
            <a:ext cx="0" cy="3510322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8DBEEA-5BF4-6198-520B-C61C440CBCD9}"/>
              </a:ext>
            </a:extLst>
          </p:cNvPr>
          <p:cNvSpPr txBox="1"/>
          <p:nvPr/>
        </p:nvSpPr>
        <p:spPr>
          <a:xfrm rot="16200000">
            <a:off x="-104948" y="3097150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Inner </a:t>
            </a:r>
            <a:r>
              <a:rPr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kumimoji="1" lang="ja-JP" alt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B1E9563D-B089-2F88-ED5C-13C0D3EDAB71}"/>
              </a:ext>
            </a:extLst>
          </p:cNvPr>
          <p:cNvSpPr/>
          <p:nvPr/>
        </p:nvSpPr>
        <p:spPr>
          <a:xfrm>
            <a:off x="1398228" y="5479240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6AAD298C-739C-306A-FE3E-9A2C95235B65}"/>
              </a:ext>
            </a:extLst>
          </p:cNvPr>
          <p:cNvSpPr/>
          <p:nvPr/>
        </p:nvSpPr>
        <p:spPr>
          <a:xfrm>
            <a:off x="1392758" y="4779523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CD07F95C-297F-80DE-796D-1A19BD6EA518}"/>
              </a:ext>
            </a:extLst>
          </p:cNvPr>
          <p:cNvSpPr/>
          <p:nvPr/>
        </p:nvSpPr>
        <p:spPr>
          <a:xfrm>
            <a:off x="1392758" y="4075170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D96C989-ACC8-0FD2-6825-F9C7FD994061}"/>
              </a:ext>
            </a:extLst>
          </p:cNvPr>
          <p:cNvSpPr/>
          <p:nvPr/>
        </p:nvSpPr>
        <p:spPr>
          <a:xfrm>
            <a:off x="1073423" y="3227957"/>
            <a:ext cx="699715" cy="5689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74B2690A-A7B0-8294-BDBD-1D231733B147}"/>
              </a:ext>
            </a:extLst>
          </p:cNvPr>
          <p:cNvCxnSpPr/>
          <p:nvPr/>
        </p:nvCxnSpPr>
        <p:spPr>
          <a:xfrm flipH="1">
            <a:off x="1782412" y="3227955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1231CE7-F0C5-CC0C-BFB1-45B1B067ABCA}"/>
              </a:ext>
            </a:extLst>
          </p:cNvPr>
          <p:cNvSpPr txBox="1"/>
          <p:nvPr/>
        </p:nvSpPr>
        <p:spPr>
          <a:xfrm>
            <a:off x="2027580" y="307406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A7B1FEEB-16F6-24CC-D88A-F2AC063DE675}"/>
              </a:ext>
            </a:extLst>
          </p:cNvPr>
          <p:cNvSpPr/>
          <p:nvPr/>
        </p:nvSpPr>
        <p:spPr>
          <a:xfrm>
            <a:off x="1392758" y="3771841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EC6A8196-7ACD-04BA-CB9E-46AA9F8FE12C}"/>
              </a:ext>
            </a:extLst>
          </p:cNvPr>
          <p:cNvSpPr/>
          <p:nvPr/>
        </p:nvSpPr>
        <p:spPr>
          <a:xfrm>
            <a:off x="1402432" y="3200963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3DF9C25C-5761-BA60-BB82-92EAC3ECB9BE}"/>
              </a:ext>
            </a:extLst>
          </p:cNvPr>
          <p:cNvSpPr/>
          <p:nvPr/>
        </p:nvSpPr>
        <p:spPr>
          <a:xfrm>
            <a:off x="1396981" y="2677779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1C48098D-4624-FEE6-3610-E79F9E7701D4}"/>
              </a:ext>
            </a:extLst>
          </p:cNvPr>
          <p:cNvSpPr/>
          <p:nvPr/>
        </p:nvSpPr>
        <p:spPr>
          <a:xfrm>
            <a:off x="1402432" y="1980473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BC99C5C-514D-11D6-98A2-7BC693318E50}"/>
              </a:ext>
            </a:extLst>
          </p:cNvPr>
          <p:cNvSpPr/>
          <p:nvPr/>
        </p:nvSpPr>
        <p:spPr>
          <a:xfrm>
            <a:off x="1073423" y="1044922"/>
            <a:ext cx="699715" cy="2564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D09A641C-51D6-468D-35F2-080613F5DEB0}"/>
              </a:ext>
            </a:extLst>
          </p:cNvPr>
          <p:cNvSpPr/>
          <p:nvPr/>
        </p:nvSpPr>
        <p:spPr>
          <a:xfrm>
            <a:off x="1395218" y="1274272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8CC8A75-C55A-CDA0-FFDA-A03397485480}"/>
              </a:ext>
            </a:extLst>
          </p:cNvPr>
          <p:cNvCxnSpPr/>
          <p:nvPr/>
        </p:nvCxnSpPr>
        <p:spPr>
          <a:xfrm flipH="1">
            <a:off x="1782412" y="1558174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31A5708-FEFD-BA51-F02C-22EC6DF8F5BE}"/>
              </a:ext>
            </a:extLst>
          </p:cNvPr>
          <p:cNvSpPr txBox="1"/>
          <p:nvPr/>
        </p:nvSpPr>
        <p:spPr>
          <a:xfrm>
            <a:off x="2027580" y="839601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FF75E33-47F1-5A14-F03A-831FE97FFB82}"/>
              </a:ext>
            </a:extLst>
          </p:cNvPr>
          <p:cNvSpPr txBox="1"/>
          <p:nvPr/>
        </p:nvSpPr>
        <p:spPr>
          <a:xfrm>
            <a:off x="2027580" y="1086989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nk-1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AB58E3E-3039-F914-1EAA-0FB84B1144DA}"/>
              </a:ext>
            </a:extLst>
          </p:cNvPr>
          <p:cNvSpPr txBox="1"/>
          <p:nvPr/>
        </p:nvSpPr>
        <p:spPr>
          <a:xfrm>
            <a:off x="2046128" y="1364331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nk-2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959456E-45CE-AB25-6EE4-C54B3F4B099C}"/>
              </a:ext>
            </a:extLst>
          </p:cNvPr>
          <p:cNvSpPr txBox="1"/>
          <p:nvPr/>
        </p:nvSpPr>
        <p:spPr>
          <a:xfrm>
            <a:off x="2036854" y="1835839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nk-3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890C1D4-CDAA-4A98-BF6D-F63F31E20FE8}"/>
              </a:ext>
            </a:extLst>
          </p:cNvPr>
          <p:cNvSpPr txBox="1"/>
          <p:nvPr/>
        </p:nvSpPr>
        <p:spPr>
          <a:xfrm>
            <a:off x="2046128" y="2489775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nk-4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24F461A-665A-374C-2CFC-06BEC64308D0}"/>
              </a:ext>
            </a:extLst>
          </p:cNvPr>
          <p:cNvSpPr txBox="1"/>
          <p:nvPr/>
        </p:nvSpPr>
        <p:spPr>
          <a:xfrm>
            <a:off x="1219679" y="5519679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θ</a:t>
            </a:r>
            <a:r>
              <a:rPr kumimoji="1" lang="en-US" altLang="ja-JP" sz="1050" baseline="-25000" dirty="0"/>
              <a:t>1</a:t>
            </a:r>
            <a:endParaRPr kumimoji="1" lang="ja-JP" altLang="en-US" sz="1050" baseline="-2500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569E230-4DD2-DC91-3420-815F59138E9F}"/>
              </a:ext>
            </a:extLst>
          </p:cNvPr>
          <p:cNvSpPr txBox="1"/>
          <p:nvPr/>
        </p:nvSpPr>
        <p:spPr>
          <a:xfrm>
            <a:off x="1219679" y="4819964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θ</a:t>
            </a:r>
            <a:r>
              <a:rPr lang="en-US" altLang="ja-JP" sz="1050" baseline="-25000" dirty="0"/>
              <a:t>2</a:t>
            </a:r>
            <a:endParaRPr kumimoji="1" lang="ja-JP" altLang="en-US" sz="1050" baseline="-250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83EFCAE-4C17-D03F-6D20-3B85905BB14A}"/>
              </a:ext>
            </a:extLst>
          </p:cNvPr>
          <p:cNvSpPr txBox="1"/>
          <p:nvPr/>
        </p:nvSpPr>
        <p:spPr>
          <a:xfrm>
            <a:off x="1178020" y="782931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/>
              <a:t>θ</a:t>
            </a:r>
            <a:r>
              <a:rPr kumimoji="1" lang="en-US" altLang="ja-JP" sz="1100" baseline="-25000" dirty="0" err="1"/>
              <a:t>nk</a:t>
            </a:r>
            <a:endParaRPr kumimoji="1" lang="ja-JP" altLang="en-US" sz="1100" baseline="-250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38F3FDD-ACDA-A591-415A-37E5880DC209}"/>
              </a:ext>
            </a:extLst>
          </p:cNvPr>
          <p:cNvSpPr txBox="1"/>
          <p:nvPr/>
        </p:nvSpPr>
        <p:spPr>
          <a:xfrm>
            <a:off x="1140180" y="104636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θ</a:t>
            </a:r>
            <a:r>
              <a:rPr kumimoji="1" lang="en-US" altLang="ja-JP" sz="1100" baseline="-25000" dirty="0"/>
              <a:t>nk-1</a:t>
            </a:r>
            <a:endParaRPr kumimoji="1" lang="ja-JP" altLang="en-US" sz="1100" baseline="-25000"/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0ED754DE-BC2A-5C8A-D064-B716862E7344}"/>
              </a:ext>
            </a:extLst>
          </p:cNvPr>
          <p:cNvSpPr/>
          <p:nvPr/>
        </p:nvSpPr>
        <p:spPr>
          <a:xfrm>
            <a:off x="1396856" y="1519657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A6E8AF2F-014C-7FC8-B9C3-6FD13486BF43}"/>
              </a:ext>
            </a:extLst>
          </p:cNvPr>
          <p:cNvSpPr/>
          <p:nvPr/>
        </p:nvSpPr>
        <p:spPr>
          <a:xfrm>
            <a:off x="1398437" y="1019080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EDF971A7-2918-19A8-A28F-2DB30615F348}"/>
              </a:ext>
            </a:extLst>
          </p:cNvPr>
          <p:cNvSpPr/>
          <p:nvPr/>
        </p:nvSpPr>
        <p:spPr>
          <a:xfrm>
            <a:off x="1105634" y="4447351"/>
            <a:ext cx="648000" cy="332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FE78CE6-A626-CD3B-E018-53EE44566435}"/>
              </a:ext>
            </a:extLst>
          </p:cNvPr>
          <p:cNvSpPr/>
          <p:nvPr/>
        </p:nvSpPr>
        <p:spPr>
          <a:xfrm>
            <a:off x="1103484" y="3492985"/>
            <a:ext cx="648000" cy="452130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C6AE7F5-41AA-0F39-FA38-AF7352669760}"/>
              </a:ext>
            </a:extLst>
          </p:cNvPr>
          <p:cNvSpPr/>
          <p:nvPr/>
        </p:nvSpPr>
        <p:spPr>
          <a:xfrm>
            <a:off x="3068609" y="3400508"/>
            <a:ext cx="699715" cy="699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5D659114-0959-8A42-E0A7-BC828109FF26}"/>
              </a:ext>
            </a:extLst>
          </p:cNvPr>
          <p:cNvSpPr/>
          <p:nvPr/>
        </p:nvSpPr>
        <p:spPr>
          <a:xfrm>
            <a:off x="3068609" y="3092731"/>
            <a:ext cx="69971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D078B0A2-B16B-F57A-10E4-1796F28F52A9}"/>
              </a:ext>
            </a:extLst>
          </p:cNvPr>
          <p:cNvCxnSpPr/>
          <p:nvPr/>
        </p:nvCxnSpPr>
        <p:spPr>
          <a:xfrm flipH="1">
            <a:off x="3768323" y="4100223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A20E2DB3-F401-C508-6D9F-22FA2790ABEA}"/>
              </a:ext>
            </a:extLst>
          </p:cNvPr>
          <p:cNvCxnSpPr/>
          <p:nvPr/>
        </p:nvCxnSpPr>
        <p:spPr>
          <a:xfrm flipH="1">
            <a:off x="3768323" y="3400508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18F53460-ED45-4EE5-5BA6-8ECFA7DB0D9B}"/>
              </a:ext>
            </a:extLst>
          </p:cNvPr>
          <p:cNvCxnSpPr>
            <a:cxnSpLocks/>
          </p:cNvCxnSpPr>
          <p:nvPr/>
        </p:nvCxnSpPr>
        <p:spPr>
          <a:xfrm flipH="1">
            <a:off x="3777597" y="3083211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1C6626D-A7A9-E0E5-1461-A4BAC33E9CA1}"/>
              </a:ext>
            </a:extLst>
          </p:cNvPr>
          <p:cNvSpPr txBox="1"/>
          <p:nvPr/>
        </p:nvSpPr>
        <p:spPr>
          <a:xfrm>
            <a:off x="4197587" y="32709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>
                <a:latin typeface="Aptos Light" panose="020B0004020202020204" pitchFamily="34" charset="0"/>
                <a:cs typeface="0xProto" panose="02000009000000000000" pitchFamily="49" charset="0"/>
              </a:rPr>
              <a:t>z</a:t>
            </a:r>
            <a:r>
              <a:rPr kumimoji="1" lang="en-US" altLang="ja-JP" sz="1200" baseline="-25000" dirty="0" err="1">
                <a:latin typeface="Aptos Light" panose="020B0004020202020204" pitchFamily="34" charset="0"/>
                <a:cs typeface="0xProto" panose="02000009000000000000" pitchFamily="49" charset="0"/>
              </a:rPr>
              <a:t>k</a:t>
            </a:r>
            <a:endParaRPr kumimoji="1" lang="ja-JP" altLang="en-US" sz="12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465C9BA-D51B-B245-E0D0-905E3433019A}"/>
              </a:ext>
            </a:extLst>
          </p:cNvPr>
          <p:cNvSpPr txBox="1"/>
          <p:nvPr/>
        </p:nvSpPr>
        <p:spPr>
          <a:xfrm>
            <a:off x="4187569" y="2894443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z</a:t>
            </a:r>
            <a:r>
              <a:rPr kumimoji="1"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k+1</a:t>
            </a:r>
            <a:endParaRPr kumimoji="1" lang="ja-JP" altLang="en-US" sz="12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EEA7EC80-A698-2A90-57FC-20234A7712D5}"/>
              </a:ext>
            </a:extLst>
          </p:cNvPr>
          <p:cNvSpPr/>
          <p:nvPr/>
        </p:nvSpPr>
        <p:spPr>
          <a:xfrm>
            <a:off x="3387943" y="4075170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01A4D678-5C10-E55D-106B-D9960EEB8A2A}"/>
              </a:ext>
            </a:extLst>
          </p:cNvPr>
          <p:cNvSpPr/>
          <p:nvPr/>
        </p:nvSpPr>
        <p:spPr>
          <a:xfrm>
            <a:off x="3387943" y="3370817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426E7A3-EF39-6FD3-95D6-DD94B8183106}"/>
              </a:ext>
            </a:extLst>
          </p:cNvPr>
          <p:cNvSpPr/>
          <p:nvPr/>
        </p:nvSpPr>
        <p:spPr>
          <a:xfrm>
            <a:off x="3068608" y="2523604"/>
            <a:ext cx="699715" cy="5689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>
            <a:extLst>
              <a:ext uri="{FF2B5EF4-FFF2-40B4-BE49-F238E27FC236}">
                <a16:creationId xmlns:a16="http://schemas.microsoft.com/office/drawing/2014/main" id="{6B72E086-3305-24F5-88D0-EF764A1D4164}"/>
              </a:ext>
            </a:extLst>
          </p:cNvPr>
          <p:cNvSpPr/>
          <p:nvPr/>
        </p:nvSpPr>
        <p:spPr>
          <a:xfrm>
            <a:off x="3387943" y="3067488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623BAB9-57BB-2E3E-3416-CCEFEBF68E2E}"/>
              </a:ext>
            </a:extLst>
          </p:cNvPr>
          <p:cNvSpPr/>
          <p:nvPr/>
        </p:nvSpPr>
        <p:spPr>
          <a:xfrm>
            <a:off x="3098669" y="3265815"/>
            <a:ext cx="648000" cy="452130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0E7D264-9624-78F6-8E7B-21A3A35A3DF6}"/>
              </a:ext>
            </a:extLst>
          </p:cNvPr>
          <p:cNvSpPr/>
          <p:nvPr/>
        </p:nvSpPr>
        <p:spPr>
          <a:xfrm>
            <a:off x="3100819" y="3742997"/>
            <a:ext cx="648000" cy="621661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E1B0C1DB-0C4E-0683-D577-8908BBBB5F94}"/>
              </a:ext>
            </a:extLst>
          </p:cNvPr>
          <p:cNvSpPr/>
          <p:nvPr/>
        </p:nvSpPr>
        <p:spPr>
          <a:xfrm>
            <a:off x="3098669" y="2788632"/>
            <a:ext cx="648000" cy="452130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3DC97EA-2371-24D8-39C4-F6E389CD5AAC}"/>
              </a:ext>
            </a:extLst>
          </p:cNvPr>
          <p:cNvSpPr txBox="1"/>
          <p:nvPr/>
        </p:nvSpPr>
        <p:spPr>
          <a:xfrm>
            <a:off x="4203317" y="3968131"/>
            <a:ext cx="380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z</a:t>
            </a:r>
            <a:r>
              <a:rPr kumimoji="1"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k-1</a:t>
            </a:r>
            <a:endParaRPr kumimoji="1" lang="ja-JP" altLang="en-US" sz="12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681BBDFF-0133-EC10-E3D5-11A7CBDF1384}"/>
              </a:ext>
            </a:extLst>
          </p:cNvPr>
          <p:cNvSpPr/>
          <p:nvPr/>
        </p:nvSpPr>
        <p:spPr>
          <a:xfrm>
            <a:off x="3067250" y="4101315"/>
            <a:ext cx="699715" cy="5689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3ECA6873-D9DA-40B7-ED43-BB482047C6DB}"/>
              </a:ext>
            </a:extLst>
          </p:cNvPr>
          <p:cNvCxnSpPr>
            <a:cxnSpLocks/>
          </p:cNvCxnSpPr>
          <p:nvPr/>
        </p:nvCxnSpPr>
        <p:spPr>
          <a:xfrm>
            <a:off x="3974918" y="3420921"/>
            <a:ext cx="0" cy="685710"/>
          </a:xfrm>
          <a:prstGeom prst="straightConnector1">
            <a:avLst/>
          </a:prstGeom>
          <a:ln w="952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540640DB-2737-B377-3F13-105709F69C6B}"/>
              </a:ext>
            </a:extLst>
          </p:cNvPr>
          <p:cNvCxnSpPr>
            <a:cxnSpLocks/>
          </p:cNvCxnSpPr>
          <p:nvPr/>
        </p:nvCxnSpPr>
        <p:spPr>
          <a:xfrm>
            <a:off x="3971487" y="3083211"/>
            <a:ext cx="0" cy="314578"/>
          </a:xfrm>
          <a:prstGeom prst="straightConnector1">
            <a:avLst/>
          </a:prstGeom>
          <a:ln w="952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78BEC5B-0F50-70F6-0677-DD9DE8974550}"/>
              </a:ext>
            </a:extLst>
          </p:cNvPr>
          <p:cNvSpPr txBox="1"/>
          <p:nvPr/>
        </p:nvSpPr>
        <p:spPr>
          <a:xfrm>
            <a:off x="2527555" y="3353609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Aptos Light" panose="020B0004020202020204" pitchFamily="34" charset="0"/>
                <a:cs typeface="0xProto" panose="02000009000000000000" pitchFamily="49" charset="0"/>
              </a:rPr>
              <a:t>∆</a:t>
            </a:r>
            <a:r>
              <a:rPr lang="en-US" altLang="ja-JP" sz="1100" dirty="0" err="1">
                <a:latin typeface="Aptos Light" panose="020B0004020202020204" pitchFamily="34" charset="0"/>
                <a:cs typeface="0xProto" panose="02000009000000000000" pitchFamily="49" charset="0"/>
              </a:rPr>
              <a:t>z</a:t>
            </a:r>
            <a:r>
              <a:rPr lang="en-US" altLang="ja-JP" sz="1100" baseline="-25000" dirty="0" err="1">
                <a:latin typeface="Aptos Light" panose="020B0004020202020204" pitchFamily="34" charset="0"/>
                <a:cs typeface="0xProto" panose="02000009000000000000" pitchFamily="49" charset="0"/>
              </a:rPr>
              <a:t>k</a:t>
            </a:r>
            <a:endParaRPr kumimoji="1" lang="ja-JP" altLang="en-US" sz="11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DD5F169-10EB-C51A-8D88-4C247E77B224}"/>
              </a:ext>
            </a:extLst>
          </p:cNvPr>
          <p:cNvSpPr txBox="1"/>
          <p:nvPr/>
        </p:nvSpPr>
        <p:spPr>
          <a:xfrm>
            <a:off x="2462802" y="2871885"/>
            <a:ext cx="508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Aptos Light" panose="020B0004020202020204" pitchFamily="34" charset="0"/>
                <a:cs typeface="0xProto" panose="02000009000000000000" pitchFamily="49" charset="0"/>
              </a:rPr>
              <a:t>∆z</a:t>
            </a:r>
            <a:r>
              <a:rPr lang="en-US" altLang="ja-JP" sz="11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k+1</a:t>
            </a:r>
            <a:endParaRPr kumimoji="1" lang="ja-JP" altLang="en-US" sz="11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4D832CAE-964F-7C4C-68ED-D9F2067640BA}"/>
              </a:ext>
            </a:extLst>
          </p:cNvPr>
          <p:cNvCxnSpPr/>
          <p:nvPr/>
        </p:nvCxnSpPr>
        <p:spPr>
          <a:xfrm flipH="1">
            <a:off x="3768323" y="4670251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3539D331-1188-CB45-76B7-A0DECAEB2BB6}"/>
              </a:ext>
            </a:extLst>
          </p:cNvPr>
          <p:cNvCxnSpPr>
            <a:cxnSpLocks/>
          </p:cNvCxnSpPr>
          <p:nvPr/>
        </p:nvCxnSpPr>
        <p:spPr>
          <a:xfrm>
            <a:off x="3971487" y="4118865"/>
            <a:ext cx="0" cy="551386"/>
          </a:xfrm>
          <a:prstGeom prst="straightConnector1">
            <a:avLst/>
          </a:prstGeom>
          <a:ln w="952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5AF5FE1-9805-ED7D-8B26-AB31AFDE4CB6}"/>
              </a:ext>
            </a:extLst>
          </p:cNvPr>
          <p:cNvSpPr txBox="1"/>
          <p:nvPr/>
        </p:nvSpPr>
        <p:spPr>
          <a:xfrm>
            <a:off x="2512844" y="4004408"/>
            <a:ext cx="508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Aptos Light" panose="020B0004020202020204" pitchFamily="34" charset="0"/>
                <a:cs typeface="0xProto" panose="02000009000000000000" pitchFamily="49" charset="0"/>
              </a:rPr>
              <a:t>∆z</a:t>
            </a:r>
            <a:r>
              <a:rPr lang="en-US" altLang="ja-JP" sz="11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k-1</a:t>
            </a:r>
            <a:endParaRPr kumimoji="1" lang="ja-JP" altLang="en-US" sz="11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5171E1D-E6BC-8D74-A05F-09F5F5C06DD0}"/>
              </a:ext>
            </a:extLst>
          </p:cNvPr>
          <p:cNvSpPr txBox="1"/>
          <p:nvPr/>
        </p:nvSpPr>
        <p:spPr>
          <a:xfrm>
            <a:off x="3219480" y="3408826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/>
              <a:t>θ</a:t>
            </a:r>
            <a:r>
              <a:rPr kumimoji="1" lang="en-US" altLang="ja-JP" sz="1050" baseline="-25000" dirty="0" err="1"/>
              <a:t>k</a:t>
            </a:r>
            <a:endParaRPr kumimoji="1" lang="ja-JP" altLang="en-US" sz="1050" baseline="-2500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3BA20C1-FA49-77F2-8285-4EAE04E049E0}"/>
              </a:ext>
            </a:extLst>
          </p:cNvPr>
          <p:cNvSpPr txBox="1"/>
          <p:nvPr/>
        </p:nvSpPr>
        <p:spPr>
          <a:xfrm>
            <a:off x="3155734" y="4103476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θ</a:t>
            </a:r>
            <a:r>
              <a:rPr kumimoji="1" lang="en-US" altLang="ja-JP" sz="1050" baseline="-25000" dirty="0"/>
              <a:t>k-1</a:t>
            </a:r>
            <a:endParaRPr kumimoji="1" lang="ja-JP" altLang="en-US" sz="1050" baseline="-2500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4CE9C2-221B-3E71-DE67-705CD5F73B75}"/>
              </a:ext>
            </a:extLst>
          </p:cNvPr>
          <p:cNvSpPr txBox="1"/>
          <p:nvPr/>
        </p:nvSpPr>
        <p:spPr>
          <a:xfrm>
            <a:off x="3217008" y="2823970"/>
            <a:ext cx="4828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θ</a:t>
            </a:r>
            <a:r>
              <a:rPr kumimoji="1" lang="en-US" altLang="ja-JP" sz="1050" baseline="-25000" dirty="0"/>
              <a:t>k+1</a:t>
            </a:r>
            <a:endParaRPr kumimoji="1" lang="ja-JP" altLang="en-US" sz="1050" baseline="-2500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E63BF2D2-7BB4-5CB0-1886-CBF2580380F4}"/>
              </a:ext>
            </a:extLst>
          </p:cNvPr>
          <p:cNvSpPr txBox="1"/>
          <p:nvPr/>
        </p:nvSpPr>
        <p:spPr>
          <a:xfrm>
            <a:off x="4811134" y="1058960"/>
            <a:ext cx="735594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+mn-ea"/>
              </a:rPr>
              <a:t>XY</a:t>
            </a:r>
            <a:r>
              <a:rPr kumimoji="1" lang="ja-JP" altLang="en-US" sz="1400" b="1">
                <a:latin typeface="+mn-ea"/>
              </a:rPr>
              <a:t>方向</a:t>
            </a:r>
            <a:endParaRPr kumimoji="1" lang="en-US" altLang="ja-JP" sz="1400" b="1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標準的なセルセンターの配置、計算領域を隙間無く覆う</a:t>
            </a:r>
            <a:endParaRPr kumimoji="1"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CV</a:t>
            </a:r>
            <a:r>
              <a:rPr lang="ja-JP" altLang="en-US" sz="1200"/>
              <a:t>セル界面で熱流束が計算される</a:t>
            </a:r>
            <a:endParaRPr kumimoji="1"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CV</a:t>
            </a:r>
            <a:r>
              <a:rPr lang="ja-JP" altLang="en-US" sz="1200">
                <a:latin typeface="Aptos Light" panose="020B0004020202020204" pitchFamily="34" charset="0"/>
                <a:cs typeface="0xProto" panose="02000009000000000000" pitchFamily="49" charset="0"/>
              </a:rPr>
              <a:t>セル界面での物性値は界面の両側で異なるため、調和平均で評価</a:t>
            </a:r>
            <a:endParaRPr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1200" dirty="0"/>
          </a:p>
          <a:p>
            <a:r>
              <a:rPr lang="en-US" altLang="ja-JP" sz="1600" b="1" dirty="0">
                <a:latin typeface="+mn-ea"/>
              </a:rPr>
              <a:t>Z</a:t>
            </a:r>
            <a:r>
              <a:rPr lang="ja-JP" altLang="en-US" sz="1600" b="1">
                <a:latin typeface="+mn-ea"/>
              </a:rPr>
              <a:t>方向</a:t>
            </a:r>
            <a:endParaRPr lang="en-US" altLang="ja-JP" sz="1600" b="1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形状の稜線として</a:t>
            </a:r>
            <a:r>
              <a:rPr lang="en-US" altLang="ja-JP" sz="1200" dirty="0"/>
              <a:t>z</a:t>
            </a:r>
            <a:r>
              <a:rPr lang="ja-JP" altLang="en-US" sz="1200"/>
              <a:t>座標を与える</a:t>
            </a:r>
            <a:endParaRPr lang="en-US" altLang="ja-JP" sz="1200" dirty="0"/>
          </a:p>
          <a:p>
            <a:pPr lvl="1"/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δz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k+1/2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=z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k+1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-z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</a:t>
            </a:r>
          </a:p>
          <a:p>
            <a:pPr lvl="1"/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δz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k-1/2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=z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-z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k-1</a:t>
            </a:r>
          </a:p>
          <a:p>
            <a:pPr lvl="1"/>
            <a:endParaRPr lang="en-US" altLang="ja-JP" sz="1200" baseline="-25000" dirty="0">
              <a:latin typeface="Aptos Light" panose="020B0004020202020204" pitchFamily="34" charset="0"/>
              <a:cs typeface="0xProto" panose="02000009000000000000" pitchFamily="49" charset="0"/>
            </a:endParaRPr>
          </a:p>
          <a:p>
            <a:pPr lvl="1"/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∆</a:t>
            </a:r>
            <a:r>
              <a:rPr lang="en-US" altLang="ja-JP" sz="1200" dirty="0" err="1">
                <a:latin typeface="Aptos Light" panose="020B0004020202020204" pitchFamily="34" charset="0"/>
                <a:cs typeface="0xProto" panose="02000009000000000000" pitchFamily="49" charset="0"/>
              </a:rPr>
              <a:t>z</a:t>
            </a:r>
            <a:r>
              <a:rPr lang="en-US" altLang="ja-JP" sz="1200" baseline="-25000" dirty="0" err="1">
                <a:latin typeface="Aptos Light" panose="020B0004020202020204" pitchFamily="34" charset="0"/>
                <a:cs typeface="0xProto" panose="02000009000000000000" pitchFamily="49" charset="0"/>
              </a:rPr>
              <a:t>k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=(z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k+1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-z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k-1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)/2</a:t>
            </a:r>
            <a:r>
              <a:rPr lang="ja-JP" altLang="en-US" sz="1200">
                <a:latin typeface="Aptos Light" panose="020B0004020202020204" pitchFamily="34" charset="0"/>
                <a:cs typeface="0xProto" panose="02000009000000000000" pitchFamily="49" charset="0"/>
              </a:rPr>
              <a:t>、ただし領域境界では半セルの値にしておく</a:t>
            </a:r>
            <a:endParaRPr lang="en-US" altLang="ja-JP" sz="1200" dirty="0">
              <a:latin typeface="Aptos Light" panose="020B0004020202020204" pitchFamily="34" charset="0"/>
              <a:cs typeface="0xProto" panose="02000009000000000000" pitchFamily="49" charset="0"/>
            </a:endParaRPr>
          </a:p>
          <a:p>
            <a:endParaRPr lang="en-US" altLang="ja-JP" sz="1200" dirty="0">
              <a:latin typeface="Aptos Light" panose="020B0004020202020204" pitchFamily="34" charset="0"/>
              <a:cs typeface="0xProto" panose="02000009000000000000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>
                <a:latin typeface="Aptos Light" panose="020B0004020202020204" pitchFamily="34" charset="0"/>
                <a:cs typeface="0xProto" panose="02000009000000000000" pitchFamily="49" charset="0"/>
              </a:rPr>
              <a:t>熱伝導率などの物性値はセル単位</a:t>
            </a:r>
            <a:endParaRPr lang="en-US" altLang="ja-JP" sz="1200" dirty="0">
              <a:latin typeface="Aptos Light" panose="020B0004020202020204" pitchFamily="34" charset="0"/>
              <a:cs typeface="0xProto" panose="02000009000000000000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>
                <a:latin typeface="Aptos Light" panose="020B0004020202020204" pitchFamily="34" charset="0"/>
                <a:cs typeface="0xProto" panose="02000009000000000000" pitchFamily="49" charset="0"/>
              </a:rPr>
              <a:t>領域境界で半セル</a:t>
            </a:r>
            <a:endParaRPr lang="en-US" altLang="ja-JP" sz="1200" dirty="0">
              <a:latin typeface="Aptos Light" panose="020B0004020202020204" pitchFamily="34" charset="0"/>
              <a:cs typeface="0xProto" panose="02000009000000000000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CV</a:t>
            </a:r>
            <a:r>
              <a:rPr lang="ja-JP" altLang="en-US" sz="1200">
                <a:latin typeface="Aptos Light" panose="020B0004020202020204" pitchFamily="34" charset="0"/>
                <a:cs typeface="0xProto" panose="02000009000000000000" pitchFamily="49" charset="0"/>
              </a:rPr>
              <a:t>セル界面での物性値は界面の両側で同じなので、調和平均は不要</a:t>
            </a:r>
            <a:endParaRPr lang="en-US" altLang="ja-JP" sz="1200" dirty="0">
              <a:latin typeface="Aptos Light" panose="020B0004020202020204" pitchFamily="34" charset="0"/>
              <a:cs typeface="0xProto" panose="02000009000000000000" pitchFamily="49" charset="0"/>
            </a:endParaRPr>
          </a:p>
          <a:p>
            <a:endParaRPr lang="ja-JP" altLang="en-US" sz="12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A272DA12-1F23-36B1-DA87-D8160E6A1AE9}"/>
              </a:ext>
            </a:extLst>
          </p:cNvPr>
          <p:cNvCxnSpPr>
            <a:cxnSpLocks/>
          </p:cNvCxnSpPr>
          <p:nvPr/>
        </p:nvCxnSpPr>
        <p:spPr>
          <a:xfrm>
            <a:off x="2812808" y="4364658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0164AEDB-F54E-496E-8D06-0B92C8B9421B}"/>
              </a:ext>
            </a:extLst>
          </p:cNvPr>
          <p:cNvCxnSpPr>
            <a:cxnSpLocks/>
          </p:cNvCxnSpPr>
          <p:nvPr/>
        </p:nvCxnSpPr>
        <p:spPr>
          <a:xfrm>
            <a:off x="2812808" y="3728703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CD89C5C5-7F27-4543-576C-2424A8E4F148}"/>
              </a:ext>
            </a:extLst>
          </p:cNvPr>
          <p:cNvCxnSpPr>
            <a:cxnSpLocks/>
          </p:cNvCxnSpPr>
          <p:nvPr/>
        </p:nvCxnSpPr>
        <p:spPr>
          <a:xfrm>
            <a:off x="2812808" y="3255712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C60C50B4-C7F3-F9D8-66E7-582770B62F7D}"/>
              </a:ext>
            </a:extLst>
          </p:cNvPr>
          <p:cNvCxnSpPr>
            <a:cxnSpLocks/>
          </p:cNvCxnSpPr>
          <p:nvPr/>
        </p:nvCxnSpPr>
        <p:spPr>
          <a:xfrm>
            <a:off x="2812808" y="2797552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1C66C1DA-D6B6-EB9C-9A4A-CA00CA127BDB}"/>
              </a:ext>
            </a:extLst>
          </p:cNvPr>
          <p:cNvCxnSpPr>
            <a:cxnSpLocks/>
          </p:cNvCxnSpPr>
          <p:nvPr/>
        </p:nvCxnSpPr>
        <p:spPr>
          <a:xfrm>
            <a:off x="2863435" y="3742997"/>
            <a:ext cx="0" cy="605455"/>
          </a:xfrm>
          <a:prstGeom prst="straightConnector1">
            <a:avLst/>
          </a:prstGeom>
          <a:ln w="952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B3D9D11B-38F3-6E17-D57C-E5059F3FF71C}"/>
              </a:ext>
            </a:extLst>
          </p:cNvPr>
          <p:cNvCxnSpPr>
            <a:cxnSpLocks/>
          </p:cNvCxnSpPr>
          <p:nvPr/>
        </p:nvCxnSpPr>
        <p:spPr>
          <a:xfrm>
            <a:off x="2857850" y="3270989"/>
            <a:ext cx="0" cy="452659"/>
          </a:xfrm>
          <a:prstGeom prst="straightConnector1">
            <a:avLst/>
          </a:prstGeom>
          <a:ln w="952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ACE66BBD-5771-3D00-F89C-9E83A4FC5200}"/>
              </a:ext>
            </a:extLst>
          </p:cNvPr>
          <p:cNvCxnSpPr>
            <a:cxnSpLocks/>
          </p:cNvCxnSpPr>
          <p:nvPr/>
        </p:nvCxnSpPr>
        <p:spPr>
          <a:xfrm>
            <a:off x="2853062" y="2808072"/>
            <a:ext cx="0" cy="441046"/>
          </a:xfrm>
          <a:prstGeom prst="straightConnector1">
            <a:avLst/>
          </a:prstGeom>
          <a:ln w="952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F291E5B4-16F7-052E-4695-6136A2B5D970}"/>
              </a:ext>
            </a:extLst>
          </p:cNvPr>
          <p:cNvSpPr txBox="1"/>
          <p:nvPr/>
        </p:nvSpPr>
        <p:spPr>
          <a:xfrm>
            <a:off x="3904818" y="3610664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>
                <a:latin typeface="Aptos Light" panose="020B0004020202020204" pitchFamily="34" charset="0"/>
                <a:cs typeface="0xProto" panose="02000009000000000000" pitchFamily="49" charset="0"/>
              </a:rPr>
              <a:t>δz</a:t>
            </a:r>
            <a:r>
              <a:rPr lang="en-US" altLang="ja-JP" sz="1100" baseline="-25000" dirty="0" err="1">
                <a:latin typeface="Aptos Light" panose="020B0004020202020204" pitchFamily="34" charset="0"/>
                <a:cs typeface="0xProto" panose="02000009000000000000" pitchFamily="49" charset="0"/>
              </a:rPr>
              <a:t>k</a:t>
            </a:r>
            <a:r>
              <a:rPr lang="ja-JP" altLang="en-US" sz="1100" baseline="-25000">
                <a:latin typeface="Aptos Light" panose="020B0004020202020204" pitchFamily="34" charset="0"/>
                <a:cs typeface="0xProto" panose="02000009000000000000" pitchFamily="49" charset="0"/>
              </a:rPr>
              <a:t>−</a:t>
            </a:r>
            <a:r>
              <a:rPr lang="en-US" altLang="ja-JP" sz="11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1/2</a:t>
            </a:r>
            <a:endParaRPr kumimoji="1" lang="ja-JP" altLang="en-US" sz="11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A47D425-6796-D801-0B2C-356C33AAA2DD}"/>
              </a:ext>
            </a:extLst>
          </p:cNvPr>
          <p:cNvSpPr txBox="1"/>
          <p:nvPr/>
        </p:nvSpPr>
        <p:spPr>
          <a:xfrm>
            <a:off x="3923463" y="3101918"/>
            <a:ext cx="572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Aptos Light" panose="020B0004020202020204" pitchFamily="34" charset="0"/>
                <a:cs typeface="0xProto" panose="02000009000000000000" pitchFamily="49" charset="0"/>
              </a:rPr>
              <a:t>δz</a:t>
            </a:r>
            <a:r>
              <a:rPr lang="en-US" altLang="ja-JP" sz="11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k+1/2</a:t>
            </a:r>
            <a:endParaRPr kumimoji="1" lang="ja-JP" altLang="en-US" sz="11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CF4DFD2-BC9C-7629-5CBC-945659D99854}"/>
              </a:ext>
            </a:extLst>
          </p:cNvPr>
          <p:cNvSpPr txBox="1"/>
          <p:nvPr/>
        </p:nvSpPr>
        <p:spPr>
          <a:xfrm>
            <a:off x="3904817" y="4266625"/>
            <a:ext cx="591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Aptos Light" panose="020B0004020202020204" pitchFamily="34" charset="0"/>
                <a:cs typeface="0xProto" panose="02000009000000000000" pitchFamily="49" charset="0"/>
              </a:rPr>
              <a:t>δz</a:t>
            </a:r>
            <a:r>
              <a:rPr lang="en-US" altLang="ja-JP" sz="11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k-3/2</a:t>
            </a:r>
            <a:endParaRPr kumimoji="1" lang="ja-JP" altLang="en-US" sz="11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C111981-DE21-2963-3DCE-2F2D9E2B8521}"/>
                  </a:ext>
                </a:extLst>
              </p:cNvPr>
              <p:cNvSpPr txBox="1"/>
              <p:nvPr/>
            </p:nvSpPr>
            <p:spPr>
              <a:xfrm>
                <a:off x="5432745" y="4613437"/>
                <a:ext cx="4986117" cy="4799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C111981-DE21-2963-3DCE-2F2D9E2B8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745" y="4613437"/>
                <a:ext cx="4986117" cy="479940"/>
              </a:xfrm>
              <a:prstGeom prst="rect">
                <a:avLst/>
              </a:prstGeom>
              <a:blipFill>
                <a:blip r:embed="rId2"/>
                <a:stretch>
                  <a:fillRect t="-2564" b="-102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6030A500-8A94-68E8-3CA3-25290E69F6B5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1753634" y="4602903"/>
            <a:ext cx="203164" cy="10534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2851BA73-0BFC-389C-ECDC-32BCE0C246A7}"/>
              </a:ext>
            </a:extLst>
          </p:cNvPr>
          <p:cNvSpPr txBox="1"/>
          <p:nvPr/>
        </p:nvSpPr>
        <p:spPr>
          <a:xfrm>
            <a:off x="1917428" y="4240197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CV</a:t>
            </a:r>
            <a:endParaRPr kumimoji="1" lang="ja-JP" altLang="en-US" sz="1050"/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3294AE82-B5DF-231C-CFDF-CEE6B5006FD2}"/>
              </a:ext>
            </a:extLst>
          </p:cNvPr>
          <p:cNvCxnSpPr/>
          <p:nvPr/>
        </p:nvCxnSpPr>
        <p:spPr>
          <a:xfrm flipV="1">
            <a:off x="1598309" y="2355573"/>
            <a:ext cx="438545" cy="134202"/>
          </a:xfrm>
          <a:prstGeom prst="line">
            <a:avLst/>
          </a:prstGeom>
          <a:ln w="9525"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0634D53A-9802-7502-6D7D-288493F4A2DA}"/>
              </a:ext>
            </a:extLst>
          </p:cNvPr>
          <p:cNvSpPr txBox="1"/>
          <p:nvPr/>
        </p:nvSpPr>
        <p:spPr>
          <a:xfrm>
            <a:off x="1999438" y="223525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セル</a:t>
            </a:r>
          </a:p>
        </p:txBody>
      </p:sp>
      <p:sp>
        <p:nvSpPr>
          <p:cNvPr id="115" name="タイトル 114">
            <a:extLst>
              <a:ext uri="{FF2B5EF4-FFF2-40B4-BE49-F238E27FC236}">
                <a16:creationId xmlns:a16="http://schemas.microsoft.com/office/drawing/2014/main" id="{E6C9F78F-6746-5FBD-FDC5-491EF0B1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360" y="365126"/>
            <a:ext cx="8635440" cy="816506"/>
          </a:xfrm>
        </p:spPr>
        <p:txBody>
          <a:bodyPr/>
          <a:lstStyle/>
          <a:p>
            <a:r>
              <a:rPr lang="ja-JP" altLang="en-US"/>
              <a:t>格子配置</a:t>
            </a:r>
          </a:p>
        </p:txBody>
      </p: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61E10174-0856-E340-AABD-283BB27D0684}"/>
              </a:ext>
            </a:extLst>
          </p:cNvPr>
          <p:cNvGrpSpPr/>
          <p:nvPr/>
        </p:nvGrpSpPr>
        <p:grpSpPr>
          <a:xfrm>
            <a:off x="2453987" y="4949188"/>
            <a:ext cx="2858522" cy="1786889"/>
            <a:chOff x="2453987" y="4949188"/>
            <a:chExt cx="2858522" cy="1786889"/>
          </a:xfrm>
        </p:grpSpPr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F9D262FA-0A11-FF8A-DCE3-57A483C72620}"/>
                </a:ext>
              </a:extLst>
            </p:cNvPr>
            <p:cNvCxnSpPr/>
            <p:nvPr/>
          </p:nvCxnSpPr>
          <p:spPr>
            <a:xfrm flipH="1">
              <a:off x="4398224" y="5831661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C0117CCB-9D71-54A5-52B5-32AD20762C27}"/>
                </a:ext>
              </a:extLst>
            </p:cNvPr>
            <p:cNvSpPr/>
            <p:nvPr/>
          </p:nvSpPr>
          <p:spPr>
            <a:xfrm>
              <a:off x="3730720" y="5474435"/>
              <a:ext cx="648000" cy="621661"/>
            </a:xfrm>
            <a:prstGeom prst="rect">
              <a:avLst/>
            </a:prstGeom>
            <a:noFill/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85C0FC76-82F1-16D9-AC3A-072B617E3E9F}"/>
                </a:ext>
              </a:extLst>
            </p:cNvPr>
            <p:cNvSpPr txBox="1"/>
            <p:nvPr/>
          </p:nvSpPr>
          <p:spPr>
            <a:xfrm>
              <a:off x="4639787" y="5678126"/>
              <a:ext cx="404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Aptos Light" panose="020B0004020202020204" pitchFamily="34" charset="0"/>
                  <a:cs typeface="0xProto" panose="02000009000000000000" pitchFamily="49" charset="0"/>
                </a:rPr>
                <a:t>z[k]</a:t>
              </a:r>
              <a:endParaRPr kumimoji="1" lang="ja-JP" altLang="en-US" sz="12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82F06DC1-D305-D787-D102-41F32212880C}"/>
                </a:ext>
              </a:extLst>
            </p:cNvPr>
            <p:cNvCxnSpPr>
              <a:cxnSpLocks/>
            </p:cNvCxnSpPr>
            <p:nvPr/>
          </p:nvCxnSpPr>
          <p:spPr>
            <a:xfrm>
              <a:off x="4604819" y="5263662"/>
              <a:ext cx="0" cy="574407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EA8F4227-F9FD-D0BB-9EF5-3597BD649491}"/>
                </a:ext>
              </a:extLst>
            </p:cNvPr>
            <p:cNvSpPr txBox="1"/>
            <p:nvPr/>
          </p:nvSpPr>
          <p:spPr>
            <a:xfrm>
              <a:off x="3785635" y="5834914"/>
              <a:ext cx="4940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err="1"/>
                <a:t>θ</a:t>
              </a:r>
              <a:r>
                <a:rPr kumimoji="1" lang="en-US" altLang="ja-JP" sz="1050" dirty="0"/>
                <a:t>[k]</a:t>
              </a:r>
              <a:endParaRPr kumimoji="1" lang="ja-JP" altLang="en-US" sz="1050" baseline="-25000"/>
            </a:p>
          </p:txBody>
        </p:sp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E78F9260-1FAA-F573-1EEC-55436548A9D0}"/>
                </a:ext>
              </a:extLst>
            </p:cNvPr>
            <p:cNvCxnSpPr>
              <a:cxnSpLocks/>
            </p:cNvCxnSpPr>
            <p:nvPr/>
          </p:nvCxnSpPr>
          <p:spPr>
            <a:xfrm>
              <a:off x="3442709" y="6096096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矢印コネクタ 122">
              <a:extLst>
                <a:ext uri="{FF2B5EF4-FFF2-40B4-BE49-F238E27FC236}">
                  <a16:creationId xmlns:a16="http://schemas.microsoft.com/office/drawing/2014/main" id="{97B3CF64-22E6-578F-9932-D570738E765B}"/>
                </a:ext>
              </a:extLst>
            </p:cNvPr>
            <p:cNvCxnSpPr>
              <a:cxnSpLocks/>
            </p:cNvCxnSpPr>
            <p:nvPr/>
          </p:nvCxnSpPr>
          <p:spPr>
            <a:xfrm>
              <a:off x="3442709" y="5460141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8F66A7B6-E29F-7C9E-D9B5-4505732E8C64}"/>
                </a:ext>
              </a:extLst>
            </p:cNvPr>
            <p:cNvCxnSpPr>
              <a:cxnSpLocks/>
            </p:cNvCxnSpPr>
            <p:nvPr/>
          </p:nvCxnSpPr>
          <p:spPr>
            <a:xfrm>
              <a:off x="3493336" y="5474435"/>
              <a:ext cx="0" cy="605455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A5A46F7A-6B74-BE31-1342-B0488782BEE3}"/>
                </a:ext>
              </a:extLst>
            </p:cNvPr>
            <p:cNvSpPr txBox="1"/>
            <p:nvPr/>
          </p:nvSpPr>
          <p:spPr>
            <a:xfrm>
              <a:off x="4597667" y="5398539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100" dirty="0">
                  <a:latin typeface="Aptos Light" panose="020B0004020202020204" pitchFamily="34" charset="0"/>
                  <a:cs typeface="0xProto" panose="02000009000000000000" pitchFamily="49" charset="0"/>
                </a:rPr>
                <a:t>[k]</a:t>
              </a:r>
              <a:endParaRPr kumimoji="1" lang="ja-JP" altLang="en-US" sz="11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08759D4F-1AE7-C691-7B1A-F9108DC1A477}"/>
                </a:ext>
              </a:extLst>
            </p:cNvPr>
            <p:cNvSpPr txBox="1"/>
            <p:nvPr/>
          </p:nvSpPr>
          <p:spPr>
            <a:xfrm>
              <a:off x="4588510" y="5998063"/>
              <a:ext cx="5912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100" dirty="0">
                  <a:latin typeface="Aptos Light" panose="020B0004020202020204" pitchFamily="34" charset="0"/>
                  <a:cs typeface="0xProto" panose="02000009000000000000" pitchFamily="49" charset="0"/>
                </a:rPr>
                <a:t>[k-1]</a:t>
              </a:r>
              <a:endParaRPr kumimoji="1" lang="ja-JP" altLang="en-US" sz="11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F24F3105-5FBC-6934-5F1A-5399CB77BF66}"/>
                </a:ext>
              </a:extLst>
            </p:cNvPr>
            <p:cNvSpPr/>
            <p:nvPr/>
          </p:nvSpPr>
          <p:spPr>
            <a:xfrm>
              <a:off x="3705294" y="5830349"/>
              <a:ext cx="699715" cy="5689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DFA44043-1801-3465-5550-BDC0DAD94288}"/>
                </a:ext>
              </a:extLst>
            </p:cNvPr>
            <p:cNvSpPr/>
            <p:nvPr/>
          </p:nvSpPr>
          <p:spPr>
            <a:xfrm>
              <a:off x="3708448" y="5262825"/>
              <a:ext cx="699715" cy="5689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円/楕円 116">
              <a:extLst>
                <a:ext uri="{FF2B5EF4-FFF2-40B4-BE49-F238E27FC236}">
                  <a16:creationId xmlns:a16="http://schemas.microsoft.com/office/drawing/2014/main" id="{38B67A67-7801-1855-7AFA-EFB8D3C90D78}"/>
                </a:ext>
              </a:extLst>
            </p:cNvPr>
            <p:cNvSpPr/>
            <p:nvPr/>
          </p:nvSpPr>
          <p:spPr>
            <a:xfrm>
              <a:off x="4017844" y="5806608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41EC12E5-2E5A-90FD-BA44-54EF5D6CC19E}"/>
                </a:ext>
              </a:extLst>
            </p:cNvPr>
            <p:cNvSpPr txBox="1"/>
            <p:nvPr/>
          </p:nvSpPr>
          <p:spPr>
            <a:xfrm>
              <a:off x="3072874" y="5679026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>
                  <a:latin typeface="Aptos Light" panose="020B0004020202020204" pitchFamily="34" charset="0"/>
                  <a:cs typeface="0xProto" panose="02000009000000000000" pitchFamily="49" charset="0"/>
                </a:rPr>
                <a:t>∆z[k]</a:t>
              </a:r>
              <a:endParaRPr kumimoji="1" lang="ja-JP" altLang="en-US" sz="11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0B9328B5-CEEA-44E8-D2DE-D7FEA6B6932B}"/>
                </a:ext>
              </a:extLst>
            </p:cNvPr>
            <p:cNvSpPr txBox="1"/>
            <p:nvPr/>
          </p:nvSpPr>
          <p:spPr>
            <a:xfrm>
              <a:off x="3739502" y="5034389"/>
              <a:ext cx="6671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err="1"/>
                <a:t>θ</a:t>
              </a:r>
              <a:r>
                <a:rPr kumimoji="1" lang="en-US" altLang="ja-JP" sz="1050" dirty="0"/>
                <a:t>[k+1]</a:t>
              </a:r>
              <a:endParaRPr kumimoji="1" lang="ja-JP" altLang="en-US" sz="1050" baseline="-25000"/>
            </a:p>
          </p:txBody>
        </p:sp>
        <p:sp>
          <p:nvSpPr>
            <p:cNvPr id="131" name="円/楕円 130">
              <a:extLst>
                <a:ext uri="{FF2B5EF4-FFF2-40B4-BE49-F238E27FC236}">
                  <a16:creationId xmlns:a16="http://schemas.microsoft.com/office/drawing/2014/main" id="{23540950-B7BA-13B5-05C8-9A74618E774A}"/>
                </a:ext>
              </a:extLst>
            </p:cNvPr>
            <p:cNvSpPr/>
            <p:nvPr/>
          </p:nvSpPr>
          <p:spPr>
            <a:xfrm>
              <a:off x="4019282" y="5237457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2" name="直線矢印コネクタ 131">
              <a:extLst>
                <a:ext uri="{FF2B5EF4-FFF2-40B4-BE49-F238E27FC236}">
                  <a16:creationId xmlns:a16="http://schemas.microsoft.com/office/drawing/2014/main" id="{EE46EFD0-DB86-B6D6-FECE-B7162E1FEE36}"/>
                </a:ext>
              </a:extLst>
            </p:cNvPr>
            <p:cNvCxnSpPr/>
            <p:nvPr/>
          </p:nvCxnSpPr>
          <p:spPr>
            <a:xfrm flipH="1">
              <a:off x="4412929" y="5257230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矢印コネクタ 133">
              <a:extLst>
                <a:ext uri="{FF2B5EF4-FFF2-40B4-BE49-F238E27FC236}">
                  <a16:creationId xmlns:a16="http://schemas.microsoft.com/office/drawing/2014/main" id="{CCAD58EA-55FB-CB28-1E9A-B30643B10DA7}"/>
                </a:ext>
              </a:extLst>
            </p:cNvPr>
            <p:cNvCxnSpPr/>
            <p:nvPr/>
          </p:nvCxnSpPr>
          <p:spPr>
            <a:xfrm flipH="1">
              <a:off x="4405104" y="6388507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テキスト ボックス 134">
              <a:extLst>
                <a:ext uri="{FF2B5EF4-FFF2-40B4-BE49-F238E27FC236}">
                  <a16:creationId xmlns:a16="http://schemas.microsoft.com/office/drawing/2014/main" id="{10219D80-F6B3-D87B-2922-21F62B6B673B}"/>
                </a:ext>
              </a:extLst>
            </p:cNvPr>
            <p:cNvSpPr txBox="1"/>
            <p:nvPr/>
          </p:nvSpPr>
          <p:spPr>
            <a:xfrm>
              <a:off x="4684957" y="6252557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Aptos Light" panose="020B0004020202020204" pitchFamily="34" charset="0"/>
                  <a:cs typeface="0xProto" panose="02000009000000000000" pitchFamily="49" charset="0"/>
                </a:rPr>
                <a:t>z[k-1]</a:t>
              </a:r>
              <a:endParaRPr kumimoji="1" lang="ja-JP" altLang="en-US" sz="12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7A431238-3141-0867-2D9D-7D86558D3EDE}"/>
                </a:ext>
              </a:extLst>
            </p:cNvPr>
            <p:cNvSpPr txBox="1"/>
            <p:nvPr/>
          </p:nvSpPr>
          <p:spPr>
            <a:xfrm>
              <a:off x="4685593" y="5116746"/>
              <a:ext cx="567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Aptos Light" panose="020B0004020202020204" pitchFamily="34" charset="0"/>
                  <a:cs typeface="0xProto" panose="02000009000000000000" pitchFamily="49" charset="0"/>
                </a:rPr>
                <a:t>z[k+1]</a:t>
              </a:r>
              <a:endParaRPr kumimoji="1" lang="ja-JP" altLang="en-US" sz="12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E38C91C5-68F8-0A37-1B38-3BA324D020BC}"/>
                </a:ext>
              </a:extLst>
            </p:cNvPr>
            <p:cNvSpPr txBox="1"/>
            <p:nvPr/>
          </p:nvSpPr>
          <p:spPr>
            <a:xfrm>
              <a:off x="2882872" y="502362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b="1"/>
                <a:t>配列実装</a:t>
              </a:r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36AEF4D9-1049-83A6-3F7F-DC55429060E4}"/>
                </a:ext>
              </a:extLst>
            </p:cNvPr>
            <p:cNvSpPr/>
            <p:nvPr/>
          </p:nvSpPr>
          <p:spPr>
            <a:xfrm>
              <a:off x="2453987" y="4949188"/>
              <a:ext cx="2858522" cy="1786889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54406BAC-32D2-8FD3-857B-2191A40D6A36}"/>
                </a:ext>
              </a:extLst>
            </p:cNvPr>
            <p:cNvSpPr txBox="1"/>
            <p:nvPr/>
          </p:nvSpPr>
          <p:spPr>
            <a:xfrm>
              <a:off x="2478425" y="6109877"/>
              <a:ext cx="1075936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>
                  <a:latin typeface="Aptos Light" panose="020B0004020202020204" pitchFamily="34" charset="0"/>
                  <a:cs typeface="0xProto" panose="02000009000000000000" pitchFamily="49" charset="0"/>
                </a:rPr>
                <a:t>z[k] : k=1:NK</a:t>
              </a:r>
            </a:p>
            <a:p>
              <a:r>
                <a:rPr lang="en-US" altLang="ja-JP" sz="1050" dirty="0">
                  <a:latin typeface="Aptos Light" panose="020B0004020202020204" pitchFamily="34" charset="0"/>
                  <a:cs typeface="0xProto" panose="02000009000000000000" pitchFamily="49" charset="0"/>
                </a:rPr>
                <a:t>∆z[k] : k=2:NK-1</a:t>
              </a:r>
            </a:p>
            <a:p>
              <a:r>
                <a:rPr lang="en-US" altLang="ja-JP" sz="105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050" dirty="0">
                  <a:latin typeface="Aptos Light" panose="020B0004020202020204" pitchFamily="34" charset="0"/>
                  <a:cs typeface="0xProto" panose="02000009000000000000" pitchFamily="49" charset="0"/>
                </a:rPr>
                <a:t>[k] : k=1:NK-1</a:t>
              </a:r>
              <a:endParaRPr kumimoji="1" lang="ja-JP" altLang="en-US" sz="105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cxnSp>
          <p:nvCxnSpPr>
            <p:cNvPr id="141" name="直線矢印コネクタ 140">
              <a:extLst>
                <a:ext uri="{FF2B5EF4-FFF2-40B4-BE49-F238E27FC236}">
                  <a16:creationId xmlns:a16="http://schemas.microsoft.com/office/drawing/2014/main" id="{35CE919B-95FF-6682-1E48-AEEF86F6018F}"/>
                </a:ext>
              </a:extLst>
            </p:cNvPr>
            <p:cNvCxnSpPr>
              <a:cxnSpLocks/>
            </p:cNvCxnSpPr>
            <p:nvPr/>
          </p:nvCxnSpPr>
          <p:spPr>
            <a:xfrm>
              <a:off x="4602575" y="5859819"/>
              <a:ext cx="0" cy="520809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左右矢印 143">
              <a:extLst>
                <a:ext uri="{FF2B5EF4-FFF2-40B4-BE49-F238E27FC236}">
                  <a16:creationId xmlns:a16="http://schemas.microsoft.com/office/drawing/2014/main" id="{736C8BCB-F3E6-68A3-B1B2-3D1DA53980CB}"/>
                </a:ext>
              </a:extLst>
            </p:cNvPr>
            <p:cNvSpPr/>
            <p:nvPr/>
          </p:nvSpPr>
          <p:spPr>
            <a:xfrm rot="5400000">
              <a:off x="3906490" y="5409597"/>
              <a:ext cx="269280" cy="139287"/>
            </a:xfrm>
            <a:prstGeom prst="leftRightArrow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78F840C8-0069-21D4-0E4B-08133B86A179}"/>
                </a:ext>
              </a:extLst>
            </p:cNvPr>
            <p:cNvSpPr txBox="1"/>
            <p:nvPr/>
          </p:nvSpPr>
          <p:spPr>
            <a:xfrm>
              <a:off x="4034144" y="5380015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i="1" dirty="0" err="1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kumimoji="1" lang="en-US" altLang="ja-JP" sz="1400" i="1" baseline="-25000" dirty="0" err="1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kumimoji="1" lang="ja-JP" altLang="en-US" sz="1400" i="1" baseline="-250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3ECF0BD5-B720-BDA0-DD3A-49946A7CA866}"/>
              </a:ext>
            </a:extLst>
          </p:cNvPr>
          <p:cNvCxnSpPr>
            <a:cxnSpLocks/>
          </p:cNvCxnSpPr>
          <p:nvPr/>
        </p:nvCxnSpPr>
        <p:spPr>
          <a:xfrm>
            <a:off x="1768722" y="4263389"/>
            <a:ext cx="181724" cy="83784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E85D2C60-5115-8A61-FCA9-B9153062E134}"/>
              </a:ext>
            </a:extLst>
          </p:cNvPr>
          <p:cNvSpPr txBox="1"/>
          <p:nvPr/>
        </p:nvSpPr>
        <p:spPr>
          <a:xfrm>
            <a:off x="1909633" y="4476767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CV</a:t>
            </a:r>
            <a:r>
              <a:rPr kumimoji="1" lang="ja-JP" altLang="en-US" sz="1050"/>
              <a:t>（半セル）</a:t>
            </a:r>
          </a:p>
        </p:txBody>
      </p:sp>
    </p:spTree>
    <p:extLst>
      <p:ext uri="{BB962C8B-B14F-4D97-AF65-F5344CB8AC3E}">
        <p14:creationId xmlns:p14="http://schemas.microsoft.com/office/powerpoint/2010/main" val="361236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9CC6F3-D162-C039-5EF0-FCDF6A8F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273"/>
          </a:xfrm>
        </p:spPr>
        <p:txBody>
          <a:bodyPr/>
          <a:lstStyle/>
          <a:p>
            <a:r>
              <a:rPr kumimoji="1" lang="ja-JP" altLang="en-US"/>
              <a:t>セル界面物性値と境界条件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10F987-C87D-102A-4662-ED1583260195}"/>
              </a:ext>
            </a:extLst>
          </p:cNvPr>
          <p:cNvSpPr txBox="1"/>
          <p:nvPr/>
        </p:nvSpPr>
        <p:spPr>
          <a:xfrm>
            <a:off x="565847" y="2005237"/>
            <a:ext cx="5471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sz="1200" dirty="0">
                <a:latin typeface="0xProto" panose="02000009000000000000" pitchFamily="49" charset="0"/>
                <a:cs typeface="0xProto" panose="02000009000000000000" pitchFamily="49" charset="0"/>
              </a:rPr>
              <a:t>λ</a:t>
            </a:r>
            <a:r>
              <a:rPr lang="en" altLang="ja-JP" sz="1200" dirty="0">
                <a:latin typeface="0xProto" panose="02000009000000000000" pitchFamily="49" charset="0"/>
                <a:cs typeface="0xProto" panose="02000009000000000000" pitchFamily="49" charset="0"/>
              </a:rPr>
              <a:t>f(a, b, ma, mb) = 2.0*a*b / (</a:t>
            </a:r>
            <a:r>
              <a:rPr lang="en" altLang="ja-JP" sz="1200" dirty="0" err="1">
                <a:latin typeface="0xProto" panose="02000009000000000000" pitchFamily="49" charset="0"/>
                <a:cs typeface="0xProto" panose="02000009000000000000" pitchFamily="49" charset="0"/>
              </a:rPr>
              <a:t>a+b</a:t>
            </a:r>
            <a:r>
              <a:rPr lang="en" altLang="ja-JP" sz="1200" dirty="0">
                <a:latin typeface="0xProto" panose="02000009000000000000" pitchFamily="49" charset="0"/>
                <a:cs typeface="0xProto" panose="02000009000000000000" pitchFamily="49" charset="0"/>
              </a:rPr>
              <a:t>) * (2.0-div(ma+mb,2))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FB2EA45-AF85-A4FD-95CE-B468666DEECB}"/>
              </a:ext>
            </a:extLst>
          </p:cNvPr>
          <p:cNvGrpSpPr/>
          <p:nvPr/>
        </p:nvGrpSpPr>
        <p:grpSpPr>
          <a:xfrm>
            <a:off x="8181623" y="438187"/>
            <a:ext cx="1399430" cy="977842"/>
            <a:chOff x="6096000" y="2388266"/>
            <a:chExt cx="1399430" cy="97784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0D397A05-AEE6-3664-EBEB-E368A887DE1B}"/>
                </a:ext>
              </a:extLst>
            </p:cNvPr>
            <p:cNvSpPr/>
            <p:nvPr/>
          </p:nvSpPr>
          <p:spPr>
            <a:xfrm>
              <a:off x="6096000" y="2666393"/>
              <a:ext cx="699715" cy="6997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6A300C9-34F5-5AAD-0A8F-45B17B2AFCA5}"/>
                </a:ext>
              </a:extLst>
            </p:cNvPr>
            <p:cNvSpPr/>
            <p:nvPr/>
          </p:nvSpPr>
          <p:spPr>
            <a:xfrm>
              <a:off x="6795715" y="2666392"/>
              <a:ext cx="699715" cy="6997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A2BAD802-7CA9-A5C1-D8A7-2EC95A487F60}"/>
                </a:ext>
              </a:extLst>
            </p:cNvPr>
            <p:cNvSpPr/>
            <p:nvPr/>
          </p:nvSpPr>
          <p:spPr>
            <a:xfrm>
              <a:off x="6420805" y="2996095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B18AD1D7-B4FC-4C8A-146A-2B4F311A0C3C}"/>
                </a:ext>
              </a:extLst>
            </p:cNvPr>
            <p:cNvSpPr/>
            <p:nvPr/>
          </p:nvSpPr>
          <p:spPr>
            <a:xfrm>
              <a:off x="7120520" y="2988278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6CE54BE-0F98-31C1-98EA-685922FD6CEC}"/>
                </a:ext>
              </a:extLst>
            </p:cNvPr>
            <p:cNvSpPr txBox="1"/>
            <p:nvPr/>
          </p:nvSpPr>
          <p:spPr>
            <a:xfrm>
              <a:off x="6178060" y="3046199"/>
              <a:ext cx="3786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err="1"/>
                <a:t>λ</a:t>
              </a:r>
              <a:r>
                <a:rPr kumimoji="1" lang="en-US" altLang="ja-JP" sz="1100" baseline="-25000" dirty="0" err="1"/>
                <a:t>a</a:t>
              </a:r>
              <a:endParaRPr kumimoji="1" lang="ja-JP" altLang="en-US" sz="1100" baseline="-250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2D68CD3-1B61-00B0-2B20-80EAB9575EC7}"/>
                </a:ext>
              </a:extLst>
            </p:cNvPr>
            <p:cNvSpPr txBox="1"/>
            <p:nvPr/>
          </p:nvSpPr>
          <p:spPr>
            <a:xfrm>
              <a:off x="7066289" y="3046199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err="1"/>
                <a:t>λ</a:t>
              </a:r>
              <a:r>
                <a:rPr kumimoji="1" lang="en-US" altLang="ja-JP" sz="1100" baseline="-25000" dirty="0" err="1"/>
                <a:t>b</a:t>
              </a:r>
              <a:endParaRPr kumimoji="1" lang="ja-JP" altLang="en-US" sz="1100" baseline="-2500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61F0D9F-0943-3649-50A9-7822A26DC0AA}"/>
                </a:ext>
              </a:extLst>
            </p:cNvPr>
            <p:cNvSpPr txBox="1"/>
            <p:nvPr/>
          </p:nvSpPr>
          <p:spPr>
            <a:xfrm>
              <a:off x="6253080" y="2643310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i="1" dirty="0">
                  <a:latin typeface="Aptos" panose="020B0004020202020204" pitchFamily="34" charset="0"/>
                </a:rPr>
                <a:t>ma</a:t>
              </a:r>
              <a:endParaRPr kumimoji="1" lang="ja-JP" altLang="en-US" sz="1100" i="1">
                <a:latin typeface="Aptos" panose="020B0004020202020204" pitchFamily="34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962445A-A474-8D39-E895-76C7FC11BC2B}"/>
                </a:ext>
              </a:extLst>
            </p:cNvPr>
            <p:cNvSpPr txBox="1"/>
            <p:nvPr/>
          </p:nvSpPr>
          <p:spPr>
            <a:xfrm>
              <a:off x="6978905" y="2649876"/>
              <a:ext cx="3834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i="1" dirty="0">
                  <a:latin typeface="Aptos" panose="020B0004020202020204" pitchFamily="34" charset="0"/>
                </a:rPr>
                <a:t>mb</a:t>
              </a:r>
              <a:endParaRPr kumimoji="1" lang="ja-JP" altLang="en-US" sz="1100" i="1">
                <a:latin typeface="Aptos" panose="020B0004020202020204" pitchFamily="34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0977D36-892D-0ED3-1B33-442B554DFC14}"/>
                </a:ext>
              </a:extLst>
            </p:cNvPr>
            <p:cNvSpPr txBox="1"/>
            <p:nvPr/>
          </p:nvSpPr>
          <p:spPr>
            <a:xfrm>
              <a:off x="6611497" y="2388266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err="1"/>
                <a:t>λ</a:t>
              </a:r>
              <a:r>
                <a:rPr kumimoji="1" lang="en-US" altLang="ja-JP" sz="1100" baseline="-25000" dirty="0" err="1"/>
                <a:t>f</a:t>
              </a:r>
              <a:endParaRPr kumimoji="1" lang="ja-JP" altLang="en-US" sz="1100" baseline="-250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4A7B462-6A6F-4934-733F-FEB871EA9D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3257678"/>
                  </p:ext>
                </p:extLst>
              </p:nvPr>
            </p:nvGraphicFramePr>
            <p:xfrm>
              <a:off x="7066503" y="2186326"/>
              <a:ext cx="3345715" cy="1416789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479007">
                      <a:extLst>
                        <a:ext uri="{9D8B030D-6E8A-4147-A177-3AD203B41FA5}">
                          <a16:colId xmlns:a16="http://schemas.microsoft.com/office/drawing/2014/main" val="2554078952"/>
                        </a:ext>
                      </a:extLst>
                    </a:gridCol>
                    <a:gridCol w="471484">
                      <a:extLst>
                        <a:ext uri="{9D8B030D-6E8A-4147-A177-3AD203B41FA5}">
                          <a16:colId xmlns:a16="http://schemas.microsoft.com/office/drawing/2014/main" val="2620954992"/>
                        </a:ext>
                      </a:extLst>
                    </a:gridCol>
                    <a:gridCol w="919393">
                      <a:extLst>
                        <a:ext uri="{9D8B030D-6E8A-4147-A177-3AD203B41FA5}">
                          <a16:colId xmlns:a16="http://schemas.microsoft.com/office/drawing/2014/main" val="3856786377"/>
                        </a:ext>
                      </a:extLst>
                    </a:gridCol>
                    <a:gridCol w="653927">
                      <a:extLst>
                        <a:ext uri="{9D8B030D-6E8A-4147-A177-3AD203B41FA5}">
                          <a16:colId xmlns:a16="http://schemas.microsoft.com/office/drawing/2014/main" val="351867179"/>
                        </a:ext>
                      </a:extLst>
                    </a:gridCol>
                    <a:gridCol w="821904">
                      <a:extLst>
                        <a:ext uri="{9D8B030D-6E8A-4147-A177-3AD203B41FA5}">
                          <a16:colId xmlns:a16="http://schemas.microsoft.com/office/drawing/2014/main" val="1509407727"/>
                        </a:ext>
                      </a:extLst>
                    </a:gridCol>
                  </a:tblGrid>
                  <a:tr h="249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ma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mb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 err="1"/>
                            <a:t>λf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kumimoji="1" lang="en-US" altLang="ja-JP" sz="11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≅</m:t>
                                </m:r>
                                <m:r>
                                  <a:rPr kumimoji="1" lang="en-US" altLang="ja-JP" sz="11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≫</m:t>
                              </m:r>
                              <m:r>
                                <a:rPr kumimoji="1" lang="en-US" altLang="ja-JP" sz="11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100" dirty="0"/>
                            <a:t>b~0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4872659"/>
                      </a:ext>
                    </a:extLst>
                  </a:tr>
                  <a:tr h="38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4ab/(</a:t>
                          </a:r>
                          <a:r>
                            <a:rPr kumimoji="1" lang="en-US" altLang="ja-JP" sz="1100" dirty="0" err="1"/>
                            <a:t>a+b</a:t>
                          </a:r>
                          <a:r>
                            <a:rPr kumimoji="1" lang="en-US" altLang="ja-JP" sz="1100" dirty="0"/>
                            <a:t>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2b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4600257"/>
                      </a:ext>
                    </a:extLst>
                  </a:tr>
                  <a:tr h="38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4ab/(</a:t>
                          </a:r>
                          <a:r>
                            <a:rPr kumimoji="1" lang="en-US" altLang="ja-JP" sz="1100" dirty="0" err="1"/>
                            <a:t>a+b</a:t>
                          </a:r>
                          <a:r>
                            <a:rPr kumimoji="1" lang="en-US" altLang="ja-JP" sz="1100" dirty="0"/>
                            <a:t>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2a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35679595"/>
                      </a:ext>
                    </a:extLst>
                  </a:tr>
                  <a:tr h="397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2ab/(</a:t>
                          </a:r>
                          <a:r>
                            <a:rPr kumimoji="1" lang="en-US" altLang="ja-JP" sz="1100" dirty="0" err="1"/>
                            <a:t>a+b</a:t>
                          </a:r>
                          <a:r>
                            <a:rPr kumimoji="1" lang="en-US" altLang="ja-JP" sz="1100" dirty="0"/>
                            <a:t>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a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2b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25819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4A7B462-6A6F-4934-733F-FEB871EA9D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3257678"/>
                  </p:ext>
                </p:extLst>
              </p:nvPr>
            </p:nvGraphicFramePr>
            <p:xfrm>
              <a:off x="7066503" y="2186326"/>
              <a:ext cx="3345715" cy="1416789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479007">
                      <a:extLst>
                        <a:ext uri="{9D8B030D-6E8A-4147-A177-3AD203B41FA5}">
                          <a16:colId xmlns:a16="http://schemas.microsoft.com/office/drawing/2014/main" val="2554078952"/>
                        </a:ext>
                      </a:extLst>
                    </a:gridCol>
                    <a:gridCol w="471484">
                      <a:extLst>
                        <a:ext uri="{9D8B030D-6E8A-4147-A177-3AD203B41FA5}">
                          <a16:colId xmlns:a16="http://schemas.microsoft.com/office/drawing/2014/main" val="2620954992"/>
                        </a:ext>
                      </a:extLst>
                    </a:gridCol>
                    <a:gridCol w="919393">
                      <a:extLst>
                        <a:ext uri="{9D8B030D-6E8A-4147-A177-3AD203B41FA5}">
                          <a16:colId xmlns:a16="http://schemas.microsoft.com/office/drawing/2014/main" val="3856786377"/>
                        </a:ext>
                      </a:extLst>
                    </a:gridCol>
                    <a:gridCol w="653927">
                      <a:extLst>
                        <a:ext uri="{9D8B030D-6E8A-4147-A177-3AD203B41FA5}">
                          <a16:colId xmlns:a16="http://schemas.microsoft.com/office/drawing/2014/main" val="351867179"/>
                        </a:ext>
                      </a:extLst>
                    </a:gridCol>
                    <a:gridCol w="821904">
                      <a:extLst>
                        <a:ext uri="{9D8B030D-6E8A-4147-A177-3AD203B41FA5}">
                          <a16:colId xmlns:a16="http://schemas.microsoft.com/office/drawing/2014/main" val="1509407727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ma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mb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 err="1"/>
                            <a:t>λf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2157" t="-5000" r="-131373" b="-4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7692" t="-5000" r="-3077" b="-47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72659"/>
                      </a:ext>
                    </a:extLst>
                  </a:tr>
                  <a:tr h="38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4ab/(</a:t>
                          </a:r>
                          <a:r>
                            <a:rPr kumimoji="1" lang="en-US" altLang="ja-JP" sz="1100" dirty="0" err="1"/>
                            <a:t>a+b</a:t>
                          </a:r>
                          <a:r>
                            <a:rPr kumimoji="1" lang="en-US" altLang="ja-JP" sz="1100" dirty="0"/>
                            <a:t>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2b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4600257"/>
                      </a:ext>
                    </a:extLst>
                  </a:tr>
                  <a:tr h="38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4ab/(</a:t>
                          </a:r>
                          <a:r>
                            <a:rPr kumimoji="1" lang="en-US" altLang="ja-JP" sz="1100" dirty="0" err="1"/>
                            <a:t>a+b</a:t>
                          </a:r>
                          <a:r>
                            <a:rPr kumimoji="1" lang="en-US" altLang="ja-JP" sz="1100" dirty="0"/>
                            <a:t>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2a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35679595"/>
                      </a:ext>
                    </a:extLst>
                  </a:tr>
                  <a:tr h="397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2ab/(</a:t>
                          </a:r>
                          <a:r>
                            <a:rPr kumimoji="1" lang="en-US" altLang="ja-JP" sz="1100" dirty="0" err="1"/>
                            <a:t>a+b</a:t>
                          </a:r>
                          <a:r>
                            <a:rPr kumimoji="1" lang="en-US" altLang="ja-JP" sz="1100" dirty="0"/>
                            <a:t>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a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2b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25819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9E01159-1851-4FD4-0873-231DA5CD3C05}"/>
              </a:ext>
            </a:extLst>
          </p:cNvPr>
          <p:cNvSpPr txBox="1"/>
          <p:nvPr/>
        </p:nvSpPr>
        <p:spPr>
          <a:xfrm>
            <a:off x="560542" y="2290664"/>
            <a:ext cx="52822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/>
              <a:t>m=0 </a:t>
            </a:r>
            <a:r>
              <a:rPr kumimoji="1" lang="ja-JP" altLang="en-US" sz="1200"/>
              <a:t>計算しないセル、</a:t>
            </a:r>
            <a:r>
              <a:rPr lang="en-US" altLang="ja-JP" sz="1200" dirty="0"/>
              <a:t>m=1 </a:t>
            </a:r>
            <a:r>
              <a:rPr lang="ja-JP" altLang="en-US" sz="1200"/>
              <a:t>計算するセルを指定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/>
              <a:t>外部境界</a:t>
            </a:r>
            <a:endParaRPr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1200"/>
              <a:t>外部境界セルに設定、セルの物性値は内側のセルと同じ値に指定</a:t>
            </a:r>
            <a:endParaRPr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1200"/>
              <a:t>熱流束は計算領域内部からの片側差分の形式になる</a:t>
            </a:r>
            <a:endParaRPr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1200"/>
              <a:t>断熱境界の場合には、外部境界セルの物性値にゼロを指定</a:t>
            </a:r>
            <a:endParaRPr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/>
              <a:t>内部</a:t>
            </a:r>
            <a:endParaRPr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セル界面の両側で同じ物性値の場合、標準の熱流束形式</a:t>
            </a:r>
            <a:endParaRPr kumimoji="1"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極端に大きさの異なる物性値の場合、片側差分</a:t>
            </a:r>
            <a:endParaRPr kumimoji="1" lang="en-US" altLang="ja-JP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91D6806-1283-EFAF-B3C3-5F69E11D05D0}"/>
                  </a:ext>
                </a:extLst>
              </p:cNvPr>
              <p:cNvSpPr txBox="1"/>
              <p:nvPr/>
            </p:nvSpPr>
            <p:spPr>
              <a:xfrm>
                <a:off x="9820078" y="813644"/>
                <a:ext cx="1618072" cy="464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16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91D6806-1283-EFAF-B3C3-5F69E11D0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078" y="813644"/>
                <a:ext cx="1618072" cy="464743"/>
              </a:xfrm>
              <a:prstGeom prst="rect">
                <a:avLst/>
              </a:prstGeom>
              <a:blipFill>
                <a:blip r:embed="rId3"/>
                <a:stretch>
                  <a:fillRect l="-2344" t="-2632" r="-781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67D78CB-DD79-016F-635E-52388D8766F3}"/>
              </a:ext>
            </a:extLst>
          </p:cNvPr>
          <p:cNvSpPr txBox="1"/>
          <p:nvPr/>
        </p:nvSpPr>
        <p:spPr>
          <a:xfrm>
            <a:off x="8369192" y="1400640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0xProto" panose="02000009000000000000" pitchFamily="49" charset="0"/>
                <a:cs typeface="0xProto" panose="02000009000000000000" pitchFamily="49" charset="0"/>
              </a:rPr>
              <a:t>i</a:t>
            </a:r>
            <a:endParaRPr kumimoji="1" lang="ja-JP" altLang="en-US" sz="140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2C8D165-846C-7A9E-4D12-DD7FEF354F6D}"/>
              </a:ext>
            </a:extLst>
          </p:cNvPr>
          <p:cNvSpPr txBox="1"/>
          <p:nvPr/>
        </p:nvSpPr>
        <p:spPr>
          <a:xfrm>
            <a:off x="9023759" y="1412451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0xProto" panose="02000009000000000000" pitchFamily="49" charset="0"/>
                <a:cs typeface="0xProto" panose="02000009000000000000" pitchFamily="49" charset="0"/>
              </a:rPr>
              <a:t>i+1</a:t>
            </a:r>
            <a:endParaRPr kumimoji="1" lang="ja-JP" altLang="en-US" sz="140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sp>
        <p:nvSpPr>
          <p:cNvPr id="20" name="左右矢印 19">
            <a:extLst>
              <a:ext uri="{FF2B5EF4-FFF2-40B4-BE49-F238E27FC236}">
                <a16:creationId xmlns:a16="http://schemas.microsoft.com/office/drawing/2014/main" id="{0DD876C8-7B7D-FD76-9272-C95B6E504191}"/>
              </a:ext>
            </a:extLst>
          </p:cNvPr>
          <p:cNvSpPr/>
          <p:nvPr/>
        </p:nvSpPr>
        <p:spPr>
          <a:xfrm>
            <a:off x="8741375" y="993607"/>
            <a:ext cx="269280" cy="139287"/>
          </a:xfrm>
          <a:prstGeom prst="leftRightArrow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B010BF8-A6A3-15CB-765C-399B59A2B2B8}"/>
              </a:ext>
            </a:extLst>
          </p:cNvPr>
          <p:cNvSpPr txBox="1"/>
          <p:nvPr/>
        </p:nvSpPr>
        <p:spPr>
          <a:xfrm>
            <a:off x="8819769" y="10191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1" lang="ja-JP" altLang="en-US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85DD952-1834-C999-D119-1B362FB0531A}"/>
                  </a:ext>
                </a:extLst>
              </p:cNvPr>
              <p:cNvSpPr txBox="1"/>
              <p:nvPr/>
            </p:nvSpPr>
            <p:spPr>
              <a:xfrm>
                <a:off x="9897105" y="3930534"/>
                <a:ext cx="1342675" cy="442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den>
                      </m:f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85DD952-1834-C999-D119-1B362FB05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105" y="3930534"/>
                <a:ext cx="1342675" cy="442878"/>
              </a:xfrm>
              <a:prstGeom prst="rect">
                <a:avLst/>
              </a:prstGeom>
              <a:blipFill>
                <a:blip r:embed="rId4"/>
                <a:stretch>
                  <a:fillRect l="-2804" t="-2778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816758B-7BF7-EEFF-2A57-483D1DD53242}"/>
                  </a:ext>
                </a:extLst>
              </p:cNvPr>
              <p:cNvSpPr txBox="1"/>
              <p:nvPr/>
            </p:nvSpPr>
            <p:spPr>
              <a:xfrm>
                <a:off x="8167728" y="4144665"/>
                <a:ext cx="1346266" cy="4065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816758B-7BF7-EEFF-2A57-483D1DD53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728" y="4144665"/>
                <a:ext cx="1346266" cy="406586"/>
              </a:xfrm>
              <a:prstGeom prst="rect">
                <a:avLst/>
              </a:prstGeom>
              <a:blipFill>
                <a:blip r:embed="rId5"/>
                <a:stretch>
                  <a:fillRect l="-2804" t="-6061"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AF4A409-9A05-9ADD-B1B6-26203B10749C}"/>
                  </a:ext>
                </a:extLst>
              </p:cNvPr>
              <p:cNvSpPr txBox="1"/>
              <p:nvPr/>
            </p:nvSpPr>
            <p:spPr>
              <a:xfrm>
                <a:off x="10412218" y="2673281"/>
                <a:ext cx="1346266" cy="442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den>
                      </m:f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AF4A409-9A05-9ADD-B1B6-26203B107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2218" y="2673281"/>
                <a:ext cx="1346266" cy="442878"/>
              </a:xfrm>
              <a:prstGeom prst="rect">
                <a:avLst/>
              </a:prstGeom>
              <a:blipFill>
                <a:blip r:embed="rId6"/>
                <a:stretch>
                  <a:fillRect l="-2804" t="-2778" r="-935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0BBDD58-A0FF-37EB-A3F4-E598942E51D7}"/>
              </a:ext>
            </a:extLst>
          </p:cNvPr>
          <p:cNvCxnSpPr>
            <a:cxnSpLocks/>
          </p:cNvCxnSpPr>
          <p:nvPr/>
        </p:nvCxnSpPr>
        <p:spPr>
          <a:xfrm flipH="1">
            <a:off x="9054790" y="3512634"/>
            <a:ext cx="144966" cy="56839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95916747-4B7D-F220-4492-80741975FA1A}"/>
              </a:ext>
            </a:extLst>
          </p:cNvPr>
          <p:cNvCxnSpPr>
            <a:cxnSpLocks/>
          </p:cNvCxnSpPr>
          <p:nvPr/>
        </p:nvCxnSpPr>
        <p:spPr>
          <a:xfrm>
            <a:off x="9897105" y="3512634"/>
            <a:ext cx="94388" cy="4179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FF17BFD-A1E5-C6AB-AF58-9E4B56448467}"/>
              </a:ext>
            </a:extLst>
          </p:cNvPr>
          <p:cNvCxnSpPr>
            <a:cxnSpLocks/>
          </p:cNvCxnSpPr>
          <p:nvPr/>
        </p:nvCxnSpPr>
        <p:spPr>
          <a:xfrm flipV="1">
            <a:off x="9513994" y="2894720"/>
            <a:ext cx="898224" cy="13146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EA4074F-E32B-E207-0EE7-14C6467D6269}"/>
              </a:ext>
            </a:extLst>
          </p:cNvPr>
          <p:cNvSpPr txBox="1"/>
          <p:nvPr/>
        </p:nvSpPr>
        <p:spPr>
          <a:xfrm>
            <a:off x="122664" y="1164811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XY</a:t>
            </a:r>
            <a:r>
              <a:rPr kumimoji="1" lang="ja-JP" altLang="en-US" sz="1600" b="1"/>
              <a:t>方向</a:t>
            </a:r>
            <a:r>
              <a:rPr lang="ja-JP" altLang="en-US" sz="1600" b="1"/>
              <a:t>の</a:t>
            </a:r>
            <a:r>
              <a:rPr kumimoji="1" lang="ja-JP" altLang="en-US" sz="1600" b="1"/>
              <a:t>等間隔格子の場合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F538A84-8E16-59BA-302B-BC13AC9948B4}"/>
              </a:ext>
            </a:extLst>
          </p:cNvPr>
          <p:cNvSpPr txBox="1"/>
          <p:nvPr/>
        </p:nvSpPr>
        <p:spPr>
          <a:xfrm>
            <a:off x="122664" y="4462459"/>
            <a:ext cx="2778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Z</a:t>
            </a:r>
            <a:r>
              <a:rPr lang="ja-JP" altLang="en-US" sz="1600" b="1"/>
              <a:t>方向の</a:t>
            </a:r>
            <a:r>
              <a:rPr kumimoji="1" lang="ja-JP" altLang="en-US" sz="1600" b="1"/>
              <a:t>不等間隔格子の場合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B45A56F-253A-093D-2766-AC161B2B442A}"/>
              </a:ext>
            </a:extLst>
          </p:cNvPr>
          <p:cNvSpPr txBox="1"/>
          <p:nvPr/>
        </p:nvSpPr>
        <p:spPr>
          <a:xfrm>
            <a:off x="560542" y="1524178"/>
            <a:ext cx="6124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セル界面での熱流束の評価時、界面の両側で物性値が異なるため、調和平均を考慮した物性値の評価が必要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CCA3F3-0ABB-46EB-25B0-57A8D2426A1B}"/>
              </a:ext>
            </a:extLst>
          </p:cNvPr>
          <p:cNvSpPr txBox="1"/>
          <p:nvPr/>
        </p:nvSpPr>
        <p:spPr>
          <a:xfrm>
            <a:off x="560542" y="4822088"/>
            <a:ext cx="63447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セル界面での熱流束の評価時、界面の両側で物性値が同じであるため、定式化どおり。</a:t>
            </a:r>
            <a:endParaRPr kumimoji="1"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外部境界では半セルができる。</a:t>
            </a:r>
            <a:endParaRPr kumimoji="1"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1200"/>
              <a:t>ディリクレ条件では、外部境界上の値を直接指定するため、半セルの処理は不要</a:t>
            </a:r>
            <a:endParaRPr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ノイマン条件は、断熱・等温・熱伝達の実装で境界上の温度を</a:t>
            </a:r>
            <a:r>
              <a:rPr lang="ja-JP" altLang="en-US" sz="1200"/>
              <a:t>半セルで</a:t>
            </a:r>
            <a:r>
              <a:rPr kumimoji="1" lang="ja-JP" altLang="en-US" sz="1200"/>
              <a:t>解く</a:t>
            </a:r>
            <a:endParaRPr kumimoji="1" lang="en-US" altLang="ja-JP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ja-JP" altLang="en-US" sz="1200"/>
              <a:t>ループの範囲を変更し、境界値も含める</a:t>
            </a:r>
            <a:endParaRPr lang="en-US" altLang="ja-JP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流束を与える面をマスクにより断熱として計算</a:t>
            </a:r>
            <a:endParaRPr kumimoji="1" lang="en-US" altLang="ja-JP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ja-JP" altLang="en-US" sz="1200"/>
              <a:t>反復計算の前に与える熱流束をソース項に入れる</a:t>
            </a:r>
            <a:endParaRPr kumimoji="1" lang="ja-JP" altLang="en-US" sz="12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448113D-626B-E582-CEC1-B4D704B63FD6}"/>
              </a:ext>
            </a:extLst>
          </p:cNvPr>
          <p:cNvSpPr txBox="1"/>
          <p:nvPr/>
        </p:nvSpPr>
        <p:spPr>
          <a:xfrm>
            <a:off x="1455269" y="6275881"/>
            <a:ext cx="3163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sz="1200" dirty="0">
                <a:latin typeface="0xProto" panose="02000009000000000000" pitchFamily="49" charset="0"/>
                <a:cs typeface="0xProto" panose="02000009000000000000" pitchFamily="49" charset="0"/>
              </a:rPr>
              <a:t>λ</a:t>
            </a:r>
            <a:r>
              <a:rPr lang="en" altLang="ja-JP" sz="1200" dirty="0">
                <a:latin typeface="0xProto" panose="02000009000000000000" pitchFamily="49" charset="0"/>
                <a:cs typeface="0xProto" panose="02000009000000000000" pitchFamily="49" charset="0"/>
              </a:rPr>
              <a:t>f(a, ma, mb) = a*div(ma+mb,2)</a:t>
            </a:r>
          </a:p>
        </p:txBody>
      </p: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267A7EB9-3306-701C-E35E-406E38C8BA89}"/>
              </a:ext>
            </a:extLst>
          </p:cNvPr>
          <p:cNvGrpSpPr/>
          <p:nvPr/>
        </p:nvGrpSpPr>
        <p:grpSpPr>
          <a:xfrm>
            <a:off x="7353613" y="4942182"/>
            <a:ext cx="2229339" cy="1639396"/>
            <a:chOff x="7760939" y="4980600"/>
            <a:chExt cx="2229339" cy="1639396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07775494-269D-6F4A-1B93-D7316E5790FF}"/>
                </a:ext>
              </a:extLst>
            </p:cNvPr>
            <p:cNvSpPr txBox="1"/>
            <p:nvPr/>
          </p:nvSpPr>
          <p:spPr>
            <a:xfrm>
              <a:off x="8458574" y="5173232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/>
                <a:t>λ</a:t>
              </a:r>
              <a:r>
                <a:rPr kumimoji="1" lang="en-US" altLang="ja-JP" sz="1000" baseline="-25000" dirty="0"/>
                <a:t>2</a:t>
              </a:r>
              <a:endParaRPr kumimoji="1" lang="ja-JP" altLang="en-US" sz="1000" baseline="-25000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E848DA5D-FA95-D939-D903-8029FFF66763}"/>
                </a:ext>
              </a:extLst>
            </p:cNvPr>
            <p:cNvSpPr txBox="1"/>
            <p:nvPr/>
          </p:nvSpPr>
          <p:spPr>
            <a:xfrm>
              <a:off x="8449733" y="6082181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/>
                <a:t>λ</a:t>
              </a:r>
              <a:r>
                <a:rPr kumimoji="1" lang="en-US" altLang="ja-JP" sz="1000" baseline="-25000" dirty="0"/>
                <a:t>1</a:t>
              </a:r>
              <a:endParaRPr kumimoji="1" lang="ja-JP" altLang="en-US" sz="1000" baseline="-25000"/>
            </a:p>
          </p:txBody>
        </p: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E5C359A7-0198-9D54-675E-546E9B95D7C7}"/>
                </a:ext>
              </a:extLst>
            </p:cNvPr>
            <p:cNvCxnSpPr/>
            <p:nvPr/>
          </p:nvCxnSpPr>
          <p:spPr>
            <a:xfrm flipH="1">
              <a:off x="9208743" y="5777872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D9857BDD-EC2A-BE11-44BF-760E79C6D1E8}"/>
                </a:ext>
              </a:extLst>
            </p:cNvPr>
            <p:cNvSpPr/>
            <p:nvPr/>
          </p:nvSpPr>
          <p:spPr>
            <a:xfrm>
              <a:off x="8541239" y="5420646"/>
              <a:ext cx="648000" cy="332173"/>
            </a:xfrm>
            <a:prstGeom prst="rect">
              <a:avLst/>
            </a:prstGeom>
            <a:noFill/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4E639223-71AE-7462-281A-32BA1779CD61}"/>
                </a:ext>
              </a:extLst>
            </p:cNvPr>
            <p:cNvSpPr txBox="1"/>
            <p:nvPr/>
          </p:nvSpPr>
          <p:spPr>
            <a:xfrm>
              <a:off x="9450306" y="5624337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latin typeface="Aptos Light" panose="020B0004020202020204" pitchFamily="34" charset="0"/>
                  <a:cs typeface="0xProto" panose="02000009000000000000" pitchFamily="49" charset="0"/>
                </a:rPr>
                <a:t>z[2]</a:t>
              </a:r>
              <a:endParaRPr kumimoji="1" lang="ja-JP" altLang="en-US" sz="105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C11E3236-9209-E8B6-8F14-C58389B743A0}"/>
                </a:ext>
              </a:extLst>
            </p:cNvPr>
            <p:cNvCxnSpPr>
              <a:cxnSpLocks/>
            </p:cNvCxnSpPr>
            <p:nvPr/>
          </p:nvCxnSpPr>
          <p:spPr>
            <a:xfrm>
              <a:off x="9415338" y="5209873"/>
              <a:ext cx="0" cy="574407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426DC70E-5898-E203-610B-783229ACF03A}"/>
                </a:ext>
              </a:extLst>
            </p:cNvPr>
            <p:cNvSpPr txBox="1"/>
            <p:nvPr/>
          </p:nvSpPr>
          <p:spPr>
            <a:xfrm>
              <a:off x="8596154" y="5781125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 err="1"/>
                <a:t>θ</a:t>
              </a:r>
              <a:r>
                <a:rPr kumimoji="1" lang="en-US" altLang="ja-JP" sz="900" dirty="0"/>
                <a:t>[2]</a:t>
              </a:r>
              <a:endParaRPr kumimoji="1" lang="ja-JP" altLang="en-US" sz="900" baseline="-25000"/>
            </a:p>
          </p:txBody>
        </p: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D43E258D-6231-6C70-8EAB-3FF84CDB4C61}"/>
                </a:ext>
              </a:extLst>
            </p:cNvPr>
            <p:cNvCxnSpPr>
              <a:cxnSpLocks/>
            </p:cNvCxnSpPr>
            <p:nvPr/>
          </p:nvCxnSpPr>
          <p:spPr>
            <a:xfrm>
              <a:off x="8253228" y="6042307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1D4B6EB4-5AA2-901E-EF50-1C41D5734A3F}"/>
                </a:ext>
              </a:extLst>
            </p:cNvPr>
            <p:cNvCxnSpPr>
              <a:cxnSpLocks/>
            </p:cNvCxnSpPr>
            <p:nvPr/>
          </p:nvCxnSpPr>
          <p:spPr>
            <a:xfrm>
              <a:off x="8253228" y="5406352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3E77FC18-2315-AA99-7752-716994F29F37}"/>
                </a:ext>
              </a:extLst>
            </p:cNvPr>
            <p:cNvCxnSpPr>
              <a:cxnSpLocks/>
            </p:cNvCxnSpPr>
            <p:nvPr/>
          </p:nvCxnSpPr>
          <p:spPr>
            <a:xfrm>
              <a:off x="8303855" y="5420646"/>
              <a:ext cx="0" cy="355914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6D9D287-5091-3AC1-CB72-CFCEA96DDAA5}"/>
                </a:ext>
              </a:extLst>
            </p:cNvPr>
            <p:cNvSpPr txBox="1"/>
            <p:nvPr/>
          </p:nvSpPr>
          <p:spPr>
            <a:xfrm>
              <a:off x="9408186" y="5344750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000" dirty="0">
                  <a:latin typeface="Aptos Light" panose="020B0004020202020204" pitchFamily="34" charset="0"/>
                  <a:cs typeface="0xProto" panose="02000009000000000000" pitchFamily="49" charset="0"/>
                </a:rPr>
                <a:t>[2]</a:t>
              </a:r>
              <a:endParaRPr kumimoji="1" lang="ja-JP" altLang="en-US" sz="1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C1CF3C88-AC6F-F417-4727-A3DB2231D4C0}"/>
                </a:ext>
              </a:extLst>
            </p:cNvPr>
            <p:cNvSpPr txBox="1"/>
            <p:nvPr/>
          </p:nvSpPr>
          <p:spPr>
            <a:xfrm>
              <a:off x="9399029" y="5944274"/>
              <a:ext cx="5912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000" dirty="0">
                  <a:latin typeface="Aptos Light" panose="020B0004020202020204" pitchFamily="34" charset="0"/>
                  <a:cs typeface="0xProto" panose="02000009000000000000" pitchFamily="49" charset="0"/>
                </a:rPr>
                <a:t>[1]</a:t>
              </a:r>
              <a:endParaRPr kumimoji="1" lang="ja-JP" altLang="en-US" sz="10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24E1078B-FCC4-B4FD-73BC-2B93DFF2FEC6}"/>
                </a:ext>
              </a:extLst>
            </p:cNvPr>
            <p:cNvSpPr/>
            <p:nvPr/>
          </p:nvSpPr>
          <p:spPr>
            <a:xfrm>
              <a:off x="8515813" y="5776560"/>
              <a:ext cx="699715" cy="5689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14DA4EDC-1962-338D-EE7F-565E9DE41516}"/>
                </a:ext>
              </a:extLst>
            </p:cNvPr>
            <p:cNvSpPr/>
            <p:nvPr/>
          </p:nvSpPr>
          <p:spPr>
            <a:xfrm>
              <a:off x="8518967" y="5209036"/>
              <a:ext cx="699715" cy="5689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EB10E025-C32E-11B4-357C-D36E27BB8791}"/>
                </a:ext>
              </a:extLst>
            </p:cNvPr>
            <p:cNvSpPr/>
            <p:nvPr/>
          </p:nvSpPr>
          <p:spPr>
            <a:xfrm>
              <a:off x="8828363" y="5752819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C28A08E8-6CCF-BD33-95FA-8F358FF8254F}"/>
                </a:ext>
              </a:extLst>
            </p:cNvPr>
            <p:cNvSpPr txBox="1"/>
            <p:nvPr/>
          </p:nvSpPr>
          <p:spPr>
            <a:xfrm>
              <a:off x="7760939" y="5475401"/>
              <a:ext cx="4523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>
                  <a:latin typeface="Aptos Light" panose="020B0004020202020204" pitchFamily="34" charset="0"/>
                  <a:cs typeface="0xProto" panose="02000009000000000000" pitchFamily="49" charset="0"/>
                </a:rPr>
                <a:t>∆z[2]</a:t>
              </a:r>
              <a:endParaRPr kumimoji="1" lang="ja-JP" altLang="en-US" sz="1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85B6928-D650-6A73-725F-081D2DCA0C0E}"/>
                </a:ext>
              </a:extLst>
            </p:cNvPr>
            <p:cNvSpPr txBox="1"/>
            <p:nvPr/>
          </p:nvSpPr>
          <p:spPr>
            <a:xfrm>
              <a:off x="8550021" y="4980600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 err="1"/>
                <a:t>θ</a:t>
              </a:r>
              <a:r>
                <a:rPr kumimoji="1" lang="en-US" altLang="ja-JP" sz="900" dirty="0"/>
                <a:t>[3]</a:t>
              </a:r>
              <a:endParaRPr kumimoji="1" lang="ja-JP" altLang="en-US" sz="900" baseline="-25000"/>
            </a:p>
          </p:txBody>
        </p:sp>
        <p:sp>
          <p:nvSpPr>
            <p:cNvPr id="74" name="円/楕円 73">
              <a:extLst>
                <a:ext uri="{FF2B5EF4-FFF2-40B4-BE49-F238E27FC236}">
                  <a16:creationId xmlns:a16="http://schemas.microsoft.com/office/drawing/2014/main" id="{739FA78B-EF45-F83B-5544-2B946C387321}"/>
                </a:ext>
              </a:extLst>
            </p:cNvPr>
            <p:cNvSpPr/>
            <p:nvPr/>
          </p:nvSpPr>
          <p:spPr>
            <a:xfrm>
              <a:off x="8829801" y="5183668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95BE8548-84B9-4466-969D-A0DC5E0E0646}"/>
                </a:ext>
              </a:extLst>
            </p:cNvPr>
            <p:cNvCxnSpPr/>
            <p:nvPr/>
          </p:nvCxnSpPr>
          <p:spPr>
            <a:xfrm flipH="1">
              <a:off x="9223448" y="5203441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604227DA-11F3-D200-3C6D-9D2B6C9A6107}"/>
                </a:ext>
              </a:extLst>
            </p:cNvPr>
            <p:cNvCxnSpPr/>
            <p:nvPr/>
          </p:nvCxnSpPr>
          <p:spPr>
            <a:xfrm flipH="1">
              <a:off x="9215623" y="6334718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E1C3AB1D-1CE7-FA8D-E503-B0981395304E}"/>
                </a:ext>
              </a:extLst>
            </p:cNvPr>
            <p:cNvSpPr txBox="1"/>
            <p:nvPr/>
          </p:nvSpPr>
          <p:spPr>
            <a:xfrm>
              <a:off x="9495476" y="6198768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latin typeface="Aptos Light" panose="020B0004020202020204" pitchFamily="34" charset="0"/>
                  <a:cs typeface="0xProto" panose="02000009000000000000" pitchFamily="49" charset="0"/>
                </a:rPr>
                <a:t>z[1]</a:t>
              </a:r>
              <a:endParaRPr kumimoji="1" lang="ja-JP" altLang="en-US" sz="105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D099FFE8-B4A9-4C8F-7ED0-9BB186D571AA}"/>
                </a:ext>
              </a:extLst>
            </p:cNvPr>
            <p:cNvSpPr txBox="1"/>
            <p:nvPr/>
          </p:nvSpPr>
          <p:spPr>
            <a:xfrm>
              <a:off x="9496112" y="5062957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latin typeface="Aptos Light" panose="020B0004020202020204" pitchFamily="34" charset="0"/>
                  <a:cs typeface="0xProto" panose="02000009000000000000" pitchFamily="49" charset="0"/>
                </a:rPr>
                <a:t>z[3]</a:t>
              </a:r>
              <a:endParaRPr kumimoji="1" lang="ja-JP" altLang="en-US" sz="105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4C5BB7F6-02AC-DB00-CA4E-FF0B535AED84}"/>
                </a:ext>
              </a:extLst>
            </p:cNvPr>
            <p:cNvCxnSpPr>
              <a:cxnSpLocks/>
            </p:cNvCxnSpPr>
            <p:nvPr/>
          </p:nvCxnSpPr>
          <p:spPr>
            <a:xfrm>
              <a:off x="9413094" y="5806030"/>
              <a:ext cx="0" cy="520809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左右矢印 82">
              <a:extLst>
                <a:ext uri="{FF2B5EF4-FFF2-40B4-BE49-F238E27FC236}">
                  <a16:creationId xmlns:a16="http://schemas.microsoft.com/office/drawing/2014/main" id="{1BD1E5A0-95A2-94B8-298C-DF5AE1061E91}"/>
                </a:ext>
              </a:extLst>
            </p:cNvPr>
            <p:cNvSpPr/>
            <p:nvPr/>
          </p:nvSpPr>
          <p:spPr>
            <a:xfrm rot="5400000">
              <a:off x="8940577" y="5711988"/>
              <a:ext cx="269280" cy="139287"/>
            </a:xfrm>
            <a:prstGeom prst="leftRightArrow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306F8F1B-B6C4-4A77-1A7B-FC4E0401DEDD}"/>
                </a:ext>
              </a:extLst>
            </p:cNvPr>
            <p:cNvSpPr txBox="1"/>
            <p:nvPr/>
          </p:nvSpPr>
          <p:spPr>
            <a:xfrm>
              <a:off x="8986232" y="5820579"/>
              <a:ext cx="3016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i="1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ja-JP" sz="1100" i="1" baseline="-250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1100" i="1" baseline="-250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D689C4D4-C807-9D59-7BF8-50B146B8A57B}"/>
                </a:ext>
              </a:extLst>
            </p:cNvPr>
            <p:cNvSpPr/>
            <p:nvPr/>
          </p:nvSpPr>
          <p:spPr>
            <a:xfrm>
              <a:off x="8833183" y="6314299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0E2562EA-85CE-85B0-C3DE-E2E79AFCEFEF}"/>
                </a:ext>
              </a:extLst>
            </p:cNvPr>
            <p:cNvSpPr txBox="1"/>
            <p:nvPr/>
          </p:nvSpPr>
          <p:spPr>
            <a:xfrm>
              <a:off x="8596154" y="6389164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 err="1"/>
                <a:t>θ</a:t>
              </a:r>
              <a:r>
                <a:rPr kumimoji="1" lang="en-US" altLang="ja-JP" sz="900" dirty="0"/>
                <a:t>[1]</a:t>
              </a:r>
              <a:endParaRPr kumimoji="1" lang="ja-JP" altLang="en-US" sz="900" baseline="-25000"/>
            </a:p>
          </p:txBody>
        </p:sp>
        <p:sp>
          <p:nvSpPr>
            <p:cNvPr id="90" name="左右矢印 89">
              <a:extLst>
                <a:ext uri="{FF2B5EF4-FFF2-40B4-BE49-F238E27FC236}">
                  <a16:creationId xmlns:a16="http://schemas.microsoft.com/office/drawing/2014/main" id="{0A7F0C11-CDAE-EC33-C28C-EA86061F34C4}"/>
                </a:ext>
              </a:extLst>
            </p:cNvPr>
            <p:cNvSpPr/>
            <p:nvPr/>
          </p:nvSpPr>
          <p:spPr>
            <a:xfrm rot="5400000">
              <a:off x="8883005" y="5356388"/>
              <a:ext cx="269280" cy="139287"/>
            </a:xfrm>
            <a:prstGeom prst="leftRightArrow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3D3FEE41-3349-342D-1126-4B2698603AC8}"/>
                </a:ext>
              </a:extLst>
            </p:cNvPr>
            <p:cNvSpPr txBox="1"/>
            <p:nvPr/>
          </p:nvSpPr>
          <p:spPr>
            <a:xfrm>
              <a:off x="8994429" y="5111024"/>
              <a:ext cx="3016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i="1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ja-JP" sz="1100" i="1" baseline="-250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1100" i="1" baseline="-250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2BC85CC3-5508-B64E-3C1F-C454FC71A7FF}"/>
                  </a:ext>
                </a:extLst>
              </p:cNvPr>
              <p:cNvSpPr txBox="1"/>
              <p:nvPr/>
            </p:nvSpPr>
            <p:spPr>
              <a:xfrm>
                <a:off x="9834063" y="5155768"/>
                <a:ext cx="2070758" cy="6858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200" b="0" dirty="0">
                  <a:ea typeface="Cambria Math" panose="02040503050406030204" pitchFamily="18" charset="0"/>
                </a:endParaRPr>
              </a:p>
              <a:p>
                <a:r>
                  <a:rPr kumimoji="1" lang="en-US" altLang="ja-JP" sz="1200" dirty="0"/>
                  <a:t>=</a:t>
                </a:r>
                <a:r>
                  <a:rPr lang="en-US" altLang="ja-JP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ja-JP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ja-JP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ja-JP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ja-JP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ja-JP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ja-JP" altLang="en-US" sz="1200"/>
              </a:p>
            </p:txBody>
          </p:sp>
        </mc:Choice>
        <mc:Fallback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2BC85CC3-5508-B64E-3C1F-C454FC71A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063" y="5155768"/>
                <a:ext cx="2070758" cy="685829"/>
              </a:xfrm>
              <a:prstGeom prst="rect">
                <a:avLst/>
              </a:prstGeom>
              <a:blipFill>
                <a:blip r:embed="rId7"/>
                <a:stretch>
                  <a:fillRect l="-4268" t="-1852"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790D0098-C2DA-79D9-6E96-342A4117999A}"/>
              </a:ext>
            </a:extLst>
          </p:cNvPr>
          <p:cNvCxnSpPr>
            <a:cxnSpLocks/>
          </p:cNvCxnSpPr>
          <p:nvPr/>
        </p:nvCxnSpPr>
        <p:spPr>
          <a:xfrm>
            <a:off x="7854045" y="5752253"/>
            <a:ext cx="254442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015DAD56-2E09-BE68-B401-D08AEFD6B016}"/>
              </a:ext>
            </a:extLst>
          </p:cNvPr>
          <p:cNvSpPr/>
          <p:nvPr/>
        </p:nvSpPr>
        <p:spPr>
          <a:xfrm>
            <a:off x="9991493" y="5860137"/>
            <a:ext cx="1063809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8FDA301-D7AE-B9B6-D366-51922A06078B}"/>
              </a:ext>
            </a:extLst>
          </p:cNvPr>
          <p:cNvSpPr/>
          <p:nvPr/>
        </p:nvSpPr>
        <p:spPr>
          <a:xfrm>
            <a:off x="11239780" y="5867485"/>
            <a:ext cx="344905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4045036-7507-ED1F-9F42-0735C049C67D}"/>
              </a:ext>
            </a:extLst>
          </p:cNvPr>
          <p:cNvSpPr txBox="1"/>
          <p:nvPr/>
        </p:nvSpPr>
        <p:spPr>
          <a:xfrm>
            <a:off x="10080807" y="5973539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z</a:t>
            </a:r>
            <a:r>
              <a:rPr kumimoji="1" lang="ja-JP" altLang="en-US" sz="1000"/>
              <a:t>方向の寄与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03DD19C-60E0-9959-3240-CA957A82E270}"/>
              </a:ext>
            </a:extLst>
          </p:cNvPr>
          <p:cNvSpPr txBox="1"/>
          <p:nvPr/>
        </p:nvSpPr>
        <p:spPr>
          <a:xfrm>
            <a:off x="11106168" y="5973539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Q</a:t>
            </a:r>
            <a:r>
              <a:rPr kumimoji="1" lang="ja-JP" altLang="en-US" sz="1000"/>
              <a:t>へ移動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F7077D12-6EE4-6CF7-136F-D31B1902ECA0}"/>
              </a:ext>
            </a:extLst>
          </p:cNvPr>
          <p:cNvSpPr txBox="1"/>
          <p:nvPr/>
        </p:nvSpPr>
        <p:spPr>
          <a:xfrm>
            <a:off x="6956686" y="568320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（半セル値）</a:t>
            </a:r>
          </a:p>
        </p:txBody>
      </p:sp>
      <p:graphicFrame>
        <p:nvGraphicFramePr>
          <p:cNvPr id="103" name="表 102">
            <a:extLst>
              <a:ext uri="{FF2B5EF4-FFF2-40B4-BE49-F238E27FC236}">
                <a16:creationId xmlns:a16="http://schemas.microsoft.com/office/drawing/2014/main" id="{C9B3E4FF-BC2F-3808-5CCC-6C998C6B6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917158"/>
              </p:ext>
            </p:extLst>
          </p:nvPr>
        </p:nvGraphicFramePr>
        <p:xfrm>
          <a:off x="5496182" y="5713698"/>
          <a:ext cx="1479995" cy="110696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56880">
                  <a:extLst>
                    <a:ext uri="{9D8B030D-6E8A-4147-A177-3AD203B41FA5}">
                      <a16:colId xmlns:a16="http://schemas.microsoft.com/office/drawing/2014/main" val="2554078952"/>
                    </a:ext>
                  </a:extLst>
                </a:gridCol>
                <a:gridCol w="449705">
                  <a:extLst>
                    <a:ext uri="{9D8B030D-6E8A-4147-A177-3AD203B41FA5}">
                      <a16:colId xmlns:a16="http://schemas.microsoft.com/office/drawing/2014/main" val="2620954992"/>
                    </a:ext>
                  </a:extLst>
                </a:gridCol>
                <a:gridCol w="573410">
                  <a:extLst>
                    <a:ext uri="{9D8B030D-6E8A-4147-A177-3AD203B41FA5}">
                      <a16:colId xmlns:a16="http://schemas.microsoft.com/office/drawing/2014/main" val="3856786377"/>
                    </a:ext>
                  </a:extLst>
                </a:gridCol>
              </a:tblGrid>
              <a:tr h="2303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ma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mb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/>
                        <a:t>λf</a:t>
                      </a:r>
                      <a:endParaRPr kumimoji="1" lang="ja-JP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72659"/>
                  </a:ext>
                </a:extLst>
              </a:tr>
              <a:tr h="2783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</a:t>
                      </a:r>
                      <a:endParaRPr kumimoji="1" lang="ja-JP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600257"/>
                  </a:ext>
                </a:extLst>
              </a:tr>
              <a:tr h="2783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0</a:t>
                      </a:r>
                      <a:endParaRPr kumimoji="1" lang="ja-JP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679595"/>
                  </a:ext>
                </a:extLst>
              </a:tr>
              <a:tr h="2912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a</a:t>
                      </a:r>
                      <a:endParaRPr kumimoji="1" lang="ja-JP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581945"/>
                  </a:ext>
                </a:extLst>
              </a:tr>
            </a:tbl>
          </a:graphicData>
        </a:graphic>
      </p:graphicFrame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32BF6921-0790-99E7-692D-769B143E613C}"/>
              </a:ext>
            </a:extLst>
          </p:cNvPr>
          <p:cNvSpPr txBox="1"/>
          <p:nvPr/>
        </p:nvSpPr>
        <p:spPr>
          <a:xfrm>
            <a:off x="2235802" y="6552880"/>
            <a:ext cx="2773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外部境界では断熱処理のみで</a:t>
            </a:r>
            <a:r>
              <a:rPr kumimoji="1" lang="en-US" altLang="ja-JP" sz="1400" dirty="0"/>
              <a:t>OK</a:t>
            </a:r>
            <a:endParaRPr kumimoji="1" lang="ja-JP" altLang="en-US" sz="140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376D614D-0946-2A67-87A4-81B1E790E049}"/>
              </a:ext>
            </a:extLst>
          </p:cNvPr>
          <p:cNvSpPr txBox="1"/>
          <p:nvPr/>
        </p:nvSpPr>
        <p:spPr>
          <a:xfrm>
            <a:off x="10736327" y="316657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ディリクレ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98608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8528</TotalTime>
  <Words>808</Words>
  <Application>Microsoft Macintosh PowerPoint</Application>
  <PresentationFormat>ワイド画面</PresentationFormat>
  <Paragraphs>159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4" baseType="lpstr">
      <vt:lpstr>游ゴシック</vt:lpstr>
      <vt:lpstr>游ゴシック Light</vt:lpstr>
      <vt:lpstr>0xProto</vt:lpstr>
      <vt:lpstr>Aptos</vt:lpstr>
      <vt:lpstr>Aptos Light</vt:lpstr>
      <vt:lpstr>Arial</vt:lpstr>
      <vt:lpstr>Biome</vt:lpstr>
      <vt:lpstr>Cambria Math</vt:lpstr>
      <vt:lpstr>Courier New</vt:lpstr>
      <vt:lpstr>Times New Roman</vt:lpstr>
      <vt:lpstr>Office テーマ</vt:lpstr>
      <vt:lpstr>多媒質定常熱伝導方程式</vt:lpstr>
      <vt:lpstr>格子配置</vt:lpstr>
      <vt:lpstr>セル界面物性値と境界条件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ONO KENJI</dc:creator>
  <cp:lastModifiedBy>ONO KENJI</cp:lastModifiedBy>
  <cp:revision>21</cp:revision>
  <dcterms:created xsi:type="dcterms:W3CDTF">2025-08-07T12:05:52Z</dcterms:created>
  <dcterms:modified xsi:type="dcterms:W3CDTF">2025-08-13T10:14:17Z</dcterms:modified>
</cp:coreProperties>
</file>