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17"/>
    <p:restoredTop sz="96327"/>
  </p:normalViewPr>
  <p:slideViewPr>
    <p:cSldViewPr snapToGrid="0">
      <p:cViewPr>
        <p:scale>
          <a:sx n="113" d="100"/>
          <a:sy n="113" d="100"/>
        </p:scale>
        <p:origin x="-6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ily/Development/Heat3D/q3d/temp3Z_cmp_h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temp3Z_ctr!$B$1</c:f>
              <c:strCache>
                <c:ptCount val="1"/>
                <c:pt idx="0">
                  <c:v>Forced  convection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9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temp3Z_ctr!$A$2:$A$32</c:f>
              <c:numCache>
                <c:formatCode>General</c:formatCode>
                <c:ptCount val="31"/>
                <c:pt idx="0">
                  <c:v>0</c:v>
                </c:pt>
                <c:pt idx="1">
                  <c:v>5.0000000000000001E-3</c:v>
                </c:pt>
                <c:pt idx="2">
                  <c:v>4.4999999999999998E-2</c:v>
                </c:pt>
                <c:pt idx="3">
                  <c:v>0.05</c:v>
                </c:pt>
                <c:pt idx="4">
                  <c:v>5.5E-2</c:v>
                </c:pt>
                <c:pt idx="5">
                  <c:v>9.5000000000000001E-2</c:v>
                </c:pt>
                <c:pt idx="6">
                  <c:v>0.1</c:v>
                </c:pt>
                <c:pt idx="7">
                  <c:v>0.105</c:v>
                </c:pt>
                <c:pt idx="8">
                  <c:v>0.19</c:v>
                </c:pt>
                <c:pt idx="9">
                  <c:v>0.19500000000000001</c:v>
                </c:pt>
                <c:pt idx="10">
                  <c:v>0.2</c:v>
                </c:pt>
                <c:pt idx="11">
                  <c:v>0.20499999999999999</c:v>
                </c:pt>
                <c:pt idx="12">
                  <c:v>0.245</c:v>
                </c:pt>
                <c:pt idx="13">
                  <c:v>0.25</c:v>
                </c:pt>
                <c:pt idx="14">
                  <c:v>0.255</c:v>
                </c:pt>
                <c:pt idx="15">
                  <c:v>0.34</c:v>
                </c:pt>
                <c:pt idx="16">
                  <c:v>0.34499999999999997</c:v>
                </c:pt>
                <c:pt idx="17">
                  <c:v>0.35</c:v>
                </c:pt>
                <c:pt idx="18">
                  <c:v>0.35499999999999998</c:v>
                </c:pt>
                <c:pt idx="19">
                  <c:v>0.39500000000000002</c:v>
                </c:pt>
                <c:pt idx="20">
                  <c:v>0.4</c:v>
                </c:pt>
                <c:pt idx="21">
                  <c:v>0.40500000000000003</c:v>
                </c:pt>
                <c:pt idx="22">
                  <c:v>0.49</c:v>
                </c:pt>
                <c:pt idx="23">
                  <c:v>0.495</c:v>
                </c:pt>
                <c:pt idx="24">
                  <c:v>0.5</c:v>
                </c:pt>
                <c:pt idx="25">
                  <c:v>0.505</c:v>
                </c:pt>
                <c:pt idx="26">
                  <c:v>0.54500000000000004</c:v>
                </c:pt>
                <c:pt idx="27">
                  <c:v>0.55000000000000004</c:v>
                </c:pt>
                <c:pt idx="28">
                  <c:v>0.55500000000000005</c:v>
                </c:pt>
                <c:pt idx="29">
                  <c:v>0.59499999999999997</c:v>
                </c:pt>
                <c:pt idx="30">
                  <c:v>0.6</c:v>
                </c:pt>
              </c:numCache>
            </c:numRef>
          </c:cat>
          <c:val>
            <c:numRef>
              <c:f>temp3Z_ctr!$B$2:$B$32</c:f>
              <c:numCache>
                <c:formatCode>General</c:formatCode>
                <c:ptCount val="31"/>
                <c:pt idx="0">
                  <c:v>300</c:v>
                </c:pt>
                <c:pt idx="1">
                  <c:v>303.45376599999997</c:v>
                </c:pt>
                <c:pt idx="2">
                  <c:v>331.02434099999999</c:v>
                </c:pt>
                <c:pt idx="3">
                  <c:v>334.40903100000003</c:v>
                </c:pt>
                <c:pt idx="4">
                  <c:v>335.71955100000002</c:v>
                </c:pt>
                <c:pt idx="5">
                  <c:v>345.70973900000001</c:v>
                </c:pt>
                <c:pt idx="6">
                  <c:v>346.950693</c:v>
                </c:pt>
                <c:pt idx="7">
                  <c:v>346.95830899999999</c:v>
                </c:pt>
                <c:pt idx="8">
                  <c:v>347.074048</c:v>
                </c:pt>
                <c:pt idx="9">
                  <c:v>347.07718699999998</c:v>
                </c:pt>
                <c:pt idx="10">
                  <c:v>347.07991600000003</c:v>
                </c:pt>
                <c:pt idx="11">
                  <c:v>347.51862999999997</c:v>
                </c:pt>
                <c:pt idx="12">
                  <c:v>351.01534199999998</c:v>
                </c:pt>
                <c:pt idx="13">
                  <c:v>351.45279599999998</c:v>
                </c:pt>
                <c:pt idx="14">
                  <c:v>351.45563600000003</c:v>
                </c:pt>
                <c:pt idx="15">
                  <c:v>351.52203500000002</c:v>
                </c:pt>
                <c:pt idx="16">
                  <c:v>351.52351399999998</c:v>
                </c:pt>
                <c:pt idx="17">
                  <c:v>351.524722</c:v>
                </c:pt>
                <c:pt idx="18">
                  <c:v>351.71867700000001</c:v>
                </c:pt>
                <c:pt idx="19">
                  <c:v>353.26115499999997</c:v>
                </c:pt>
                <c:pt idx="20">
                  <c:v>353.45377999999999</c:v>
                </c:pt>
                <c:pt idx="21">
                  <c:v>353.45495799999998</c:v>
                </c:pt>
                <c:pt idx="22">
                  <c:v>353.471902</c:v>
                </c:pt>
                <c:pt idx="23">
                  <c:v>353.47156999999999</c:v>
                </c:pt>
                <c:pt idx="24">
                  <c:v>353.47109</c:v>
                </c:pt>
                <c:pt idx="25">
                  <c:v>353.39367700000003</c:v>
                </c:pt>
                <c:pt idx="26">
                  <c:v>352.76928099999998</c:v>
                </c:pt>
                <c:pt idx="27">
                  <c:v>352.69096999999999</c:v>
                </c:pt>
                <c:pt idx="28">
                  <c:v>352.69044100000002</c:v>
                </c:pt>
                <c:pt idx="29">
                  <c:v>352.68461500000001</c:v>
                </c:pt>
                <c:pt idx="30">
                  <c:v>352.68373600000001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9C-E540-BD21-BA47F67C6719}"/>
            </c:ext>
          </c:extLst>
        </c:ser>
        <c:ser>
          <c:idx val="2"/>
          <c:order val="1"/>
          <c:tx>
            <c:strRef>
              <c:f>temp3Z_ctr!$C$1</c:f>
              <c:strCache>
                <c:ptCount val="1"/>
                <c:pt idx="0">
                  <c:v>Natural convection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temp3Z_ctr!$A$2:$A$32</c:f>
              <c:numCache>
                <c:formatCode>General</c:formatCode>
                <c:ptCount val="31"/>
                <c:pt idx="0">
                  <c:v>0</c:v>
                </c:pt>
                <c:pt idx="1">
                  <c:v>5.0000000000000001E-3</c:v>
                </c:pt>
                <c:pt idx="2">
                  <c:v>4.4999999999999998E-2</c:v>
                </c:pt>
                <c:pt idx="3">
                  <c:v>0.05</c:v>
                </c:pt>
                <c:pt idx="4">
                  <c:v>5.5E-2</c:v>
                </c:pt>
                <c:pt idx="5">
                  <c:v>9.5000000000000001E-2</c:v>
                </c:pt>
                <c:pt idx="6">
                  <c:v>0.1</c:v>
                </c:pt>
                <c:pt idx="7">
                  <c:v>0.105</c:v>
                </c:pt>
                <c:pt idx="8">
                  <c:v>0.19</c:v>
                </c:pt>
                <c:pt idx="9">
                  <c:v>0.19500000000000001</c:v>
                </c:pt>
                <c:pt idx="10">
                  <c:v>0.2</c:v>
                </c:pt>
                <c:pt idx="11">
                  <c:v>0.20499999999999999</c:v>
                </c:pt>
                <c:pt idx="12">
                  <c:v>0.245</c:v>
                </c:pt>
                <c:pt idx="13">
                  <c:v>0.25</c:v>
                </c:pt>
                <c:pt idx="14">
                  <c:v>0.255</c:v>
                </c:pt>
                <c:pt idx="15">
                  <c:v>0.34</c:v>
                </c:pt>
                <c:pt idx="16">
                  <c:v>0.34499999999999997</c:v>
                </c:pt>
                <c:pt idx="17">
                  <c:v>0.35</c:v>
                </c:pt>
                <c:pt idx="18">
                  <c:v>0.35499999999999998</c:v>
                </c:pt>
                <c:pt idx="19">
                  <c:v>0.39500000000000002</c:v>
                </c:pt>
                <c:pt idx="20">
                  <c:v>0.4</c:v>
                </c:pt>
                <c:pt idx="21">
                  <c:v>0.40500000000000003</c:v>
                </c:pt>
                <c:pt idx="22">
                  <c:v>0.49</c:v>
                </c:pt>
                <c:pt idx="23">
                  <c:v>0.495</c:v>
                </c:pt>
                <c:pt idx="24">
                  <c:v>0.5</c:v>
                </c:pt>
                <c:pt idx="25">
                  <c:v>0.505</c:v>
                </c:pt>
                <c:pt idx="26">
                  <c:v>0.54500000000000004</c:v>
                </c:pt>
                <c:pt idx="27">
                  <c:v>0.55000000000000004</c:v>
                </c:pt>
                <c:pt idx="28">
                  <c:v>0.55500000000000005</c:v>
                </c:pt>
                <c:pt idx="29">
                  <c:v>0.59499999999999997</c:v>
                </c:pt>
                <c:pt idx="30">
                  <c:v>0.6</c:v>
                </c:pt>
              </c:numCache>
            </c:numRef>
          </c:cat>
          <c:val>
            <c:numRef>
              <c:f>temp3Z_ctr!$C$2:$C$32</c:f>
              <c:numCache>
                <c:formatCode>General</c:formatCode>
                <c:ptCount val="31"/>
                <c:pt idx="0">
                  <c:v>300</c:v>
                </c:pt>
                <c:pt idx="1">
                  <c:v>303.82454999999999</c:v>
                </c:pt>
                <c:pt idx="2">
                  <c:v>334.35504500000002</c:v>
                </c:pt>
                <c:pt idx="3">
                  <c:v>338.10315200000002</c:v>
                </c:pt>
                <c:pt idx="4">
                  <c:v>339.554394</c:v>
                </c:pt>
                <c:pt idx="5">
                  <c:v>350.61771599999997</c:v>
                </c:pt>
                <c:pt idx="6">
                  <c:v>351.99202700000001</c:v>
                </c:pt>
                <c:pt idx="7">
                  <c:v>352.000474</c:v>
                </c:pt>
                <c:pt idx="8">
                  <c:v>352.13072899999997</c:v>
                </c:pt>
                <c:pt idx="9">
                  <c:v>352.13437900000002</c:v>
                </c:pt>
                <c:pt idx="10">
                  <c:v>352.13758300000001</c:v>
                </c:pt>
                <c:pt idx="11">
                  <c:v>352.65245499999997</c:v>
                </c:pt>
                <c:pt idx="12">
                  <c:v>356.75733000000002</c:v>
                </c:pt>
                <c:pt idx="13">
                  <c:v>357.270962</c:v>
                </c:pt>
                <c:pt idx="14">
                  <c:v>357.274316</c:v>
                </c:pt>
                <c:pt idx="15">
                  <c:v>357.35554000000002</c:v>
                </c:pt>
                <c:pt idx="16">
                  <c:v>357.35754900000001</c:v>
                </c:pt>
                <c:pt idx="17">
                  <c:v>357.35924699999998</c:v>
                </c:pt>
                <c:pt idx="18">
                  <c:v>357.63221800000002</c:v>
                </c:pt>
                <c:pt idx="19">
                  <c:v>359.805654</c:v>
                </c:pt>
                <c:pt idx="20">
                  <c:v>360.077292</c:v>
                </c:pt>
                <c:pt idx="21">
                  <c:v>360.07899800000001</c:v>
                </c:pt>
                <c:pt idx="22">
                  <c:v>360.11047500000001</c:v>
                </c:pt>
                <c:pt idx="23">
                  <c:v>360.11064099999999</c:v>
                </c:pt>
                <c:pt idx="24">
                  <c:v>360.11061999999998</c:v>
                </c:pt>
                <c:pt idx="25">
                  <c:v>360.10692</c:v>
                </c:pt>
                <c:pt idx="26">
                  <c:v>360.07105200000001</c:v>
                </c:pt>
                <c:pt idx="27">
                  <c:v>360.06648000000001</c:v>
                </c:pt>
                <c:pt idx="28">
                  <c:v>360.06645300000002</c:v>
                </c:pt>
                <c:pt idx="29">
                  <c:v>360.06626499999999</c:v>
                </c:pt>
                <c:pt idx="30">
                  <c:v>360.06625500000001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9C-E540-BD21-BA47F67C6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2024928"/>
        <c:axId val="1611895616"/>
      </c:lineChart>
      <c:catAx>
        <c:axId val="1612024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800"/>
                  <a:t>Z-coordinate [mm]</a:t>
                </a:r>
                <a:endParaRPr lang="ja-JP" alt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#,##0.0_);[Red]\(#,##0.0\)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11895616"/>
        <c:crosses val="autoZero"/>
        <c:auto val="1"/>
        <c:lblAlgn val="ctr"/>
        <c:lblOffset val="100"/>
        <c:tickLblSkip val="4"/>
        <c:noMultiLvlLbl val="0"/>
      </c:catAx>
      <c:valAx>
        <c:axId val="1611895616"/>
        <c:scaling>
          <c:orientation val="minMax"/>
          <c:min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800"/>
                  <a:t>Temperature [K]</a:t>
                </a:r>
                <a:endParaRPr lang="ja-JP" alt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1202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64525-0E5B-8E6D-C895-831016E2E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86BFD1-7C44-E3C7-51B9-875A8BF9A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733A3-3053-3B3B-C5EE-B94F374B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B3792-C01D-8338-0186-42A50E24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566B6-CCC9-754A-D0F2-E015AE8C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8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84E1A-4044-CCEE-3655-46C387AA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96B3E5-3912-5E72-387C-072B3C7A5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41CD7-EEEE-81AC-4C0F-C20E4DA0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1EBA4-7E5C-7BF5-8377-51F0F513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08616C-CD60-0E48-742A-66FF5C8D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1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0D70B0-3984-8A37-46B8-09BC53D9E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E993AB-9776-D468-C0C5-B20C90299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E26FE-505F-7C03-A236-C1C145CA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BBBEA-08E1-BE00-D699-B9D737AF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231A1F-491D-D8DF-31E9-95CF27E6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0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8F73A-7404-EF30-B28D-9E38855A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52119E-07E7-A521-648E-40EDEE3F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0E7034-4DCE-5813-93F7-A7FFB666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90EAA4-5D2F-6221-17AA-5B1F58D2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0DAEA-6E4A-AB1D-3DC1-7DEF82AD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81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4B45A-254B-53A6-671D-B95328DC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23F339-C80F-4EE0-E4B1-5D9B3191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F231A8-61E5-F549-B79F-76F62DF4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ADCD6B-95AD-4A8C-87D6-66FF125B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A407C6-1871-DEE0-3DEC-7D1C2273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1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FCAB9-57E2-4ABA-A18F-888D9579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D59AB4-B1DA-2AAE-27C5-D1CFD7065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013551-A446-1CC9-DB4B-44335F34F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8F56CE-02AC-A448-FE54-4EAE5C8E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4ADFBA-40FE-41D8-8010-C7F52995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D57C87-A6E9-8754-5669-1BF7379E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81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6DD40-722D-95ED-C208-1BE85146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EACEE3-23D8-A24A-FC4B-A3D4ED9A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19E278-F13A-2095-7862-F42BD266A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0866F9-CB8D-71CE-B1B7-DCB986AD0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A86FBE-FFF5-B006-1ECC-91ABB2158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9BE16A-C7E0-99E4-EBF3-624BEDF5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09D531-4224-0788-82B8-E40D2164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AE520F-7214-B3CE-99B4-2DA2F0E7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4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A24D5A-429A-49FD-C3B4-562C41A0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740542-D62B-A1F0-344B-523E5CF4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A03BCF-E790-FC0E-6A57-A7928298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CA0DB3-C37B-E1B0-4F8D-0EE4E367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85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9ED3E1-4D29-13BC-133F-45CDACD9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D4D75E-1247-6473-583B-5D984722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68BF82-5C47-4C22-BE69-00428F37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8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3F26F-BC11-552C-5F41-1F7CB82E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8BA06-6E99-D66D-8696-C2ABD6E4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3AF1C4-2067-0928-4AFE-79ED4F71A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F3B5C-D7D2-EF46-B95A-9295C0FD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ABBAC9-E731-B7CB-86AE-FED95BB2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4C5A7-0023-10E8-7800-050A3C07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11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32DC-C00A-7B23-F300-E704C507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731A7B-4E84-7912-3CAC-311D08CD8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395AE9-60C0-7EB0-2BEB-81ED1544E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0EAD07-1C78-B7C5-AAD0-171329B5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D877C9-1BD7-3BE1-E1B6-145326C3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BDDE53-E959-697A-9D24-764E6A09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63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AE1989-4B2D-ACEE-C541-4B9E8C7C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64F1E0-815F-2F2E-657D-DC895FD60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5D7892-E108-7196-20E2-8F5DB9492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84FE7-8644-9241-8BAC-8FFB84B8C7A6}" type="datetimeFigureOut">
              <a:rPr kumimoji="1" lang="ja-JP" altLang="en-US" smtClean="0"/>
              <a:t>2025/8/22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3E78D3-DE14-52DB-DBFD-DF99127C8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4339B1-85E9-78FD-70D2-0A3584630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76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4B1DC4D-60D8-AA43-C8DD-65B452E172F4}"/>
                  </a:ext>
                </a:extLst>
              </p:cNvPr>
              <p:cNvSpPr txBox="1"/>
              <p:nvPr/>
            </p:nvSpPr>
            <p:spPr>
              <a:xfrm>
                <a:off x="1821881" y="1764290"/>
                <a:ext cx="3929217" cy="438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num>
                          <m:den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US" altLang="ja-JP" dirty="0"/>
                  <a:t>+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4B1DC4D-60D8-AA43-C8DD-65B452E17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81" y="1764290"/>
                <a:ext cx="3929217" cy="438646"/>
              </a:xfrm>
              <a:prstGeom prst="rect">
                <a:avLst/>
              </a:prstGeom>
              <a:blipFill>
                <a:blip r:embed="rId2"/>
                <a:stretch>
                  <a:fillRect l="-1613" r="-1290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38A79E7-5878-A325-0714-3551A3CB9AAA}"/>
                  </a:ext>
                </a:extLst>
              </p:cNvPr>
              <p:cNvSpPr txBox="1"/>
              <p:nvPr/>
            </p:nvSpPr>
            <p:spPr>
              <a:xfrm>
                <a:off x="241095" y="2775067"/>
                <a:ext cx="11709809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US" altLang="ja-JP" dirty="0"/>
                  <a:t>+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38A79E7-5878-A325-0714-3551A3CB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95" y="2775067"/>
                <a:ext cx="11709809" cy="455830"/>
              </a:xfrm>
              <a:prstGeom prst="rect">
                <a:avLst/>
              </a:prstGeom>
              <a:blipFill>
                <a:blip r:embed="rId3"/>
                <a:stretch>
                  <a:fillRect l="-542"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AFD2FBB-FE09-3AD2-24FC-A08A1B4A9205}"/>
                  </a:ext>
                </a:extLst>
              </p:cNvPr>
              <p:cNvSpPr txBox="1"/>
              <p:nvPr/>
            </p:nvSpPr>
            <p:spPr>
              <a:xfrm>
                <a:off x="305343" y="3503993"/>
                <a:ext cx="34811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., 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𝑛𝑜𝑛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–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𝑢𝑛𝑖𝑓𝑜𝑟𝑚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AFD2FBB-FE09-3AD2-24FC-A08A1B4A9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3" y="3503993"/>
                <a:ext cx="3481146" cy="246221"/>
              </a:xfrm>
              <a:prstGeom prst="rect">
                <a:avLst/>
              </a:prstGeom>
              <a:blipFill>
                <a:blip r:embed="rId4"/>
                <a:stretch>
                  <a:fillRect l="-727" t="-10000" r="-1091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073062D-77D1-9E38-0D99-4F6F4B865DEA}"/>
                  </a:ext>
                </a:extLst>
              </p:cNvPr>
              <p:cNvSpPr txBox="1"/>
              <p:nvPr/>
            </p:nvSpPr>
            <p:spPr>
              <a:xfrm>
                <a:off x="-1" y="3980426"/>
                <a:ext cx="12192000" cy="433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600" dirty="0"/>
                  <a:t>+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073062D-77D1-9E38-0D99-4F6F4B86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980426"/>
                <a:ext cx="12192000" cy="433004"/>
              </a:xfrm>
              <a:prstGeom prst="rect">
                <a:avLst/>
              </a:prstGeom>
              <a:blipFill>
                <a:blip r:embed="rId5"/>
                <a:stretch>
                  <a:fillRect t="-2857"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タイトル 7">
            <a:extLst>
              <a:ext uri="{FF2B5EF4-FFF2-40B4-BE49-F238E27FC236}">
                <a16:creationId xmlns:a16="http://schemas.microsoft.com/office/drawing/2014/main" id="{5BEF4A4D-D8FE-5BC3-F74A-84A15E13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多媒質定常熱伝導方程式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6FB3F46-D86F-008F-E781-5169FCC65AC4}"/>
              </a:ext>
            </a:extLst>
          </p:cNvPr>
          <p:cNvGrpSpPr/>
          <p:nvPr/>
        </p:nvGrpSpPr>
        <p:grpSpPr>
          <a:xfrm>
            <a:off x="7296718" y="278184"/>
            <a:ext cx="4654186" cy="2349065"/>
            <a:chOff x="380200" y="1173892"/>
            <a:chExt cx="10077677" cy="5086414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A9C0ECA9-53F2-E572-4FA7-AD70DD4C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34123" y="1173892"/>
              <a:ext cx="8723754" cy="4930345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57EC9F3-750C-E866-01F7-2525D20137C8}"/>
                </a:ext>
              </a:extLst>
            </p:cNvPr>
            <p:cNvSpPr txBox="1"/>
            <p:nvPr/>
          </p:nvSpPr>
          <p:spPr>
            <a:xfrm>
              <a:off x="380200" y="2554294"/>
              <a:ext cx="1621737" cy="2199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dirty="0">
                  <a:latin typeface="Biome" panose="020B0604020202020204" pitchFamily="34" charset="0"/>
                  <a:cs typeface="Biome" panose="020B0604020202020204" pitchFamily="34" charset="0"/>
                </a:rPr>
                <a:t>Silicon layers</a:t>
              </a:r>
            </a:p>
            <a:p>
              <a:r>
                <a:rPr lang="en-US" altLang="ja-JP" sz="1200" b="1" dirty="0">
                  <a:latin typeface="Biome" panose="020B0604020202020204" pitchFamily="34" charset="0"/>
                  <a:cs typeface="Biome" panose="020B0604020202020204" pitchFamily="34" charset="0"/>
                </a:rPr>
                <a:t>with</a:t>
              </a:r>
            </a:p>
            <a:p>
              <a:r>
                <a:rPr kumimoji="1" lang="en-US" altLang="ja-JP" sz="1200" b="1" dirty="0">
                  <a:latin typeface="Biome" panose="020B0604020202020204" pitchFamily="34" charset="0"/>
                  <a:cs typeface="Biome" panose="020B0604020202020204" pitchFamily="34" charset="0"/>
                </a:rPr>
                <a:t>power grid</a:t>
              </a:r>
              <a:endParaRPr kumimoji="1" lang="ja-JP" altLang="en-US" sz="1200" b="1">
                <a:latin typeface="Biome" panose="020B0604020202020204" pitchFamily="34" charset="0"/>
                <a:cs typeface="Biome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88FBECA6-A754-FD98-142B-0F6166E563B1}"/>
                </a:ext>
              </a:extLst>
            </p:cNvPr>
            <p:cNvCxnSpPr>
              <a:cxnSpLocks/>
            </p:cNvCxnSpPr>
            <p:nvPr/>
          </p:nvCxnSpPr>
          <p:spPr>
            <a:xfrm>
              <a:off x="2001937" y="3056522"/>
              <a:ext cx="6672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54EBC5E-35F3-07E4-A8B1-5B5CAB8F43B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001937" y="3483915"/>
              <a:ext cx="825345" cy="1699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2DAB307-F191-DE5B-E717-2F90661398D2}"/>
                </a:ext>
              </a:extLst>
            </p:cNvPr>
            <p:cNvCxnSpPr>
              <a:cxnSpLocks/>
            </p:cNvCxnSpPr>
            <p:nvPr/>
          </p:nvCxnSpPr>
          <p:spPr>
            <a:xfrm>
              <a:off x="2001937" y="3056522"/>
              <a:ext cx="825346" cy="15399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6C3B648E-F3A1-3ECE-85A9-F933327EB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0662" y="4690880"/>
              <a:ext cx="383202" cy="97419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5F97AF3-59BA-8F6A-DD34-2EEC140CD2D6}"/>
                </a:ext>
              </a:extLst>
            </p:cNvPr>
            <p:cNvSpPr txBox="1"/>
            <p:nvPr/>
          </p:nvSpPr>
          <p:spPr>
            <a:xfrm>
              <a:off x="2827282" y="5660522"/>
              <a:ext cx="1055871" cy="599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>
                  <a:latin typeface="Biome" panose="020B0604020202020204" pitchFamily="34" charset="0"/>
                  <a:cs typeface="Biome" panose="020B0604020202020204" pitchFamily="34" charset="0"/>
                </a:rPr>
                <a:t>TSV</a:t>
              </a:r>
              <a:endParaRPr kumimoji="1" lang="ja-JP" altLang="en-US" sz="1200" b="1">
                <a:latin typeface="Biome" panose="020B0604020202020204" pitchFamily="34" charset="0"/>
                <a:cs typeface="Biome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7B0324D-61D0-BC5F-F86A-A0191BF206F4}"/>
                  </a:ext>
                </a:extLst>
              </p:cNvPr>
              <p:cNvSpPr txBox="1"/>
              <p:nvPr/>
            </p:nvSpPr>
            <p:spPr>
              <a:xfrm>
                <a:off x="0" y="4734293"/>
                <a:ext cx="7783033" cy="433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7B0324D-61D0-BC5F-F86A-A0191BF20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34293"/>
                <a:ext cx="7783033" cy="433004"/>
              </a:xfrm>
              <a:prstGeom prst="rect">
                <a:avLst/>
              </a:prstGeom>
              <a:blipFill>
                <a:blip r:embed="rId7"/>
                <a:stretch>
                  <a:fillRect t="-2778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3BFB568-281B-B16D-23FE-2DA055364885}"/>
                  </a:ext>
                </a:extLst>
              </p:cNvPr>
              <p:cNvSpPr txBox="1"/>
              <p:nvPr/>
            </p:nvSpPr>
            <p:spPr>
              <a:xfrm>
                <a:off x="0" y="5493857"/>
                <a:ext cx="9877647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6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3BFB568-281B-B16D-23FE-2DA055364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93857"/>
                <a:ext cx="9877647" cy="283667"/>
              </a:xfrm>
              <a:prstGeom prst="rect">
                <a:avLst/>
              </a:prstGeom>
              <a:blipFill>
                <a:blip r:embed="rId8"/>
                <a:stretch>
                  <a:fillRect t="-12500" b="-3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DD8AC97-A635-6914-85B4-037C4CA0F5C0}"/>
                  </a:ext>
                </a:extLst>
              </p:cNvPr>
              <p:cNvSpPr txBox="1"/>
              <p:nvPr/>
            </p:nvSpPr>
            <p:spPr>
              <a:xfrm>
                <a:off x="152401" y="6007736"/>
                <a:ext cx="6375989" cy="824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sz="1600" b="1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DD8AC97-A635-6914-85B4-037C4CA0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6007736"/>
                <a:ext cx="6375989" cy="824456"/>
              </a:xfrm>
              <a:prstGeom prst="rect">
                <a:avLst/>
              </a:prstGeom>
              <a:blipFill>
                <a:blip r:embed="rId9"/>
                <a:stretch>
                  <a:fillRect l="-4573" t="-103030" b="-16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BB002F-0A15-A89A-F8F2-44CB2C586AD1}"/>
              </a:ext>
            </a:extLst>
          </p:cNvPr>
          <p:cNvSpPr txBox="1"/>
          <p:nvPr/>
        </p:nvSpPr>
        <p:spPr>
          <a:xfrm>
            <a:off x="8004800" y="253625"/>
            <a:ext cx="1011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Biome" panose="020B0604020202020204" pitchFamily="34" charset="0"/>
                <a:cs typeface="Biome" panose="020B0604020202020204" pitchFamily="34" charset="0"/>
              </a:rPr>
              <a:t>Heat Sink</a:t>
            </a:r>
            <a:endParaRPr kumimoji="1" lang="ja-JP" altLang="en-US" sz="1200" b="1"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97FD3C8-342C-F8F0-C844-352B75B5D426}"/>
              </a:ext>
            </a:extLst>
          </p:cNvPr>
          <p:cNvCxnSpPr>
            <a:cxnSpLocks/>
          </p:cNvCxnSpPr>
          <p:nvPr/>
        </p:nvCxnSpPr>
        <p:spPr>
          <a:xfrm>
            <a:off x="8353851" y="555183"/>
            <a:ext cx="227088" cy="14840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721708C-9192-438A-FEFD-085C70868DB9}"/>
              </a:ext>
            </a:extLst>
          </p:cNvPr>
          <p:cNvCxnSpPr>
            <a:cxnSpLocks/>
          </p:cNvCxnSpPr>
          <p:nvPr/>
        </p:nvCxnSpPr>
        <p:spPr>
          <a:xfrm flipH="1" flipV="1">
            <a:off x="9516445" y="2025538"/>
            <a:ext cx="250523" cy="4339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A81F9-C759-46C7-2363-D4702D509496}"/>
              </a:ext>
            </a:extLst>
          </p:cNvPr>
          <p:cNvSpPr txBox="1"/>
          <p:nvPr/>
        </p:nvSpPr>
        <p:spPr>
          <a:xfrm>
            <a:off x="9784763" y="2350249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latin typeface="Biome" panose="020B0604020202020204" pitchFamily="34" charset="0"/>
                <a:cs typeface="Biome" panose="020B0604020202020204" pitchFamily="34" charset="0"/>
              </a:rPr>
              <a:t>Bump</a:t>
            </a:r>
            <a:endParaRPr kumimoji="1" lang="ja-JP" altLang="en-US" sz="1200" b="1"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5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折れ線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88D924F2-6CFB-7B82-2D90-89B891D8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414" y="2682765"/>
            <a:ext cx="3008586" cy="3008586"/>
          </a:xfrm>
          <a:prstGeom prst="rect">
            <a:avLst/>
          </a:prstGeom>
        </p:spPr>
      </p:pic>
      <p:pic>
        <p:nvPicPr>
          <p:cNvPr id="5" name="図 4" descr="グラフ, 折れ線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A04FD2B3-4E03-3D2F-284A-833CE4BDE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2682766"/>
            <a:ext cx="3008586" cy="30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1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32D3FA6-8042-F42A-06F2-9DD3D83326A0}"/>
              </a:ext>
            </a:extLst>
          </p:cNvPr>
          <p:cNvGraphicFramePr>
            <a:graphicFrameLocks/>
          </p:cNvGraphicFramePr>
          <p:nvPr/>
        </p:nvGraphicFramePr>
        <p:xfrm>
          <a:off x="2851150" y="476250"/>
          <a:ext cx="6489700" cy="590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883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500A5F1-F3DE-FA23-0FC0-E9DA960555C5}"/>
              </a:ext>
            </a:extLst>
          </p:cNvPr>
          <p:cNvSpPr/>
          <p:nvPr/>
        </p:nvSpPr>
        <p:spPr>
          <a:xfrm>
            <a:off x="1103484" y="3970168"/>
            <a:ext cx="648000" cy="452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C90119-F789-171B-28A4-273099DE86EB}"/>
              </a:ext>
            </a:extLst>
          </p:cNvPr>
          <p:cNvSpPr/>
          <p:nvPr/>
        </p:nvSpPr>
        <p:spPr>
          <a:xfrm>
            <a:off x="1073425" y="4804576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E98AA2-31E2-AB21-B531-1D92479FB4BF}"/>
              </a:ext>
            </a:extLst>
          </p:cNvPr>
          <p:cNvSpPr/>
          <p:nvPr/>
        </p:nvSpPr>
        <p:spPr>
          <a:xfrm>
            <a:off x="1073424" y="4104861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0D8FCB3-1215-0DB5-09D4-47189E8AD221}"/>
              </a:ext>
            </a:extLst>
          </p:cNvPr>
          <p:cNvSpPr/>
          <p:nvPr/>
        </p:nvSpPr>
        <p:spPr>
          <a:xfrm>
            <a:off x="1073424" y="3797084"/>
            <a:ext cx="69971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97FB2E-C6C4-583F-DC65-A471C19B5105}"/>
              </a:ext>
            </a:extLst>
          </p:cNvPr>
          <p:cNvSpPr/>
          <p:nvPr/>
        </p:nvSpPr>
        <p:spPr>
          <a:xfrm>
            <a:off x="1073424" y="2005716"/>
            <a:ext cx="699715" cy="6997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486E18-EB93-CC6D-AAFE-C53388983B34}"/>
              </a:ext>
            </a:extLst>
          </p:cNvPr>
          <p:cNvSpPr/>
          <p:nvPr/>
        </p:nvSpPr>
        <p:spPr>
          <a:xfrm>
            <a:off x="1073423" y="1558365"/>
            <a:ext cx="699715" cy="4473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DEF191-B636-5C94-C5F7-4701EF1AB5B7}"/>
              </a:ext>
            </a:extLst>
          </p:cNvPr>
          <p:cNvSpPr/>
          <p:nvPr/>
        </p:nvSpPr>
        <p:spPr>
          <a:xfrm>
            <a:off x="1073423" y="1301734"/>
            <a:ext cx="699715" cy="256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FEFACE-664A-69EB-A73F-6FF58FE5027F}"/>
              </a:ext>
            </a:extLst>
          </p:cNvPr>
          <p:cNvSpPr txBox="1"/>
          <p:nvPr/>
        </p:nvSpPr>
        <p:spPr>
          <a:xfrm rot="5400000">
            <a:off x="1215531" y="28706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616A81D-2B74-20D9-AE5B-961DE2B5191D}"/>
              </a:ext>
            </a:extLst>
          </p:cNvPr>
          <p:cNvCxnSpPr/>
          <p:nvPr/>
        </p:nvCxnSpPr>
        <p:spPr>
          <a:xfrm flipH="1">
            <a:off x="1773138" y="550429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DD0E196-0CF5-E822-E017-EFD663AF4870}"/>
              </a:ext>
            </a:extLst>
          </p:cNvPr>
          <p:cNvCxnSpPr/>
          <p:nvPr/>
        </p:nvCxnSpPr>
        <p:spPr>
          <a:xfrm flipH="1">
            <a:off x="1773138" y="4804576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49B9191-1865-5D90-8DA3-99132DFE58B5}"/>
              </a:ext>
            </a:extLst>
          </p:cNvPr>
          <p:cNvCxnSpPr/>
          <p:nvPr/>
        </p:nvCxnSpPr>
        <p:spPr>
          <a:xfrm flipH="1">
            <a:off x="1773138" y="410486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68FDC77-3895-474C-3162-2A9014EABF1D}"/>
              </a:ext>
            </a:extLst>
          </p:cNvPr>
          <p:cNvCxnSpPr/>
          <p:nvPr/>
        </p:nvCxnSpPr>
        <p:spPr>
          <a:xfrm flipH="1">
            <a:off x="1782412" y="3787564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3282396-943F-BF03-3E0B-BE091861EC24}"/>
              </a:ext>
            </a:extLst>
          </p:cNvPr>
          <p:cNvCxnSpPr/>
          <p:nvPr/>
        </p:nvCxnSpPr>
        <p:spPr>
          <a:xfrm flipH="1">
            <a:off x="1773138" y="270543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2B306F3-05B4-77A1-69BA-CF884B4AEA45}"/>
              </a:ext>
            </a:extLst>
          </p:cNvPr>
          <p:cNvCxnSpPr/>
          <p:nvPr/>
        </p:nvCxnSpPr>
        <p:spPr>
          <a:xfrm flipH="1">
            <a:off x="1782412" y="2005716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E92E64C-665D-0D7A-AD4C-A3FAED85E3A7}"/>
              </a:ext>
            </a:extLst>
          </p:cNvPr>
          <p:cNvCxnSpPr/>
          <p:nvPr/>
        </p:nvCxnSpPr>
        <p:spPr>
          <a:xfrm flipH="1">
            <a:off x="1782412" y="1301362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A2FC4F-822A-D3F8-4709-F5C47C93A080}"/>
              </a:ext>
            </a:extLst>
          </p:cNvPr>
          <p:cNvCxnSpPr/>
          <p:nvPr/>
        </p:nvCxnSpPr>
        <p:spPr>
          <a:xfrm flipH="1">
            <a:off x="1773138" y="1038433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C7F05CC-F48D-E213-7D84-F05CABAF874F}"/>
              </a:ext>
            </a:extLst>
          </p:cNvPr>
          <p:cNvSpPr txBox="1"/>
          <p:nvPr/>
        </p:nvSpPr>
        <p:spPr>
          <a:xfrm>
            <a:off x="2036854" y="535040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768D48-2074-5098-73BE-CBA8DB37D933}"/>
              </a:ext>
            </a:extLst>
          </p:cNvPr>
          <p:cNvSpPr txBox="1"/>
          <p:nvPr/>
        </p:nvSpPr>
        <p:spPr>
          <a:xfrm>
            <a:off x="2036854" y="464141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A34B4F9-15AD-FF88-CFC7-FFF307C02DBB}"/>
              </a:ext>
            </a:extLst>
          </p:cNvPr>
          <p:cNvSpPr txBox="1"/>
          <p:nvPr/>
        </p:nvSpPr>
        <p:spPr>
          <a:xfrm>
            <a:off x="2027580" y="39463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70C05FD-3C7E-4F6F-B1AC-7093C5E77CAE}"/>
              </a:ext>
            </a:extLst>
          </p:cNvPr>
          <p:cNvSpPr txBox="1"/>
          <p:nvPr/>
        </p:nvSpPr>
        <p:spPr>
          <a:xfrm>
            <a:off x="2027580" y="35987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D5E7386-1E8A-010C-9466-A9579A7E00E8}"/>
              </a:ext>
            </a:extLst>
          </p:cNvPr>
          <p:cNvCxnSpPr/>
          <p:nvPr/>
        </p:nvCxnSpPr>
        <p:spPr>
          <a:xfrm flipH="1">
            <a:off x="472174" y="4811684"/>
            <a:ext cx="60124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3252C17-75F5-0B4F-AF97-11F5DA9023C9}"/>
              </a:ext>
            </a:extLst>
          </p:cNvPr>
          <p:cNvCxnSpPr/>
          <p:nvPr/>
        </p:nvCxnSpPr>
        <p:spPr>
          <a:xfrm flipH="1">
            <a:off x="472173" y="1305139"/>
            <a:ext cx="60124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21C0F75-7266-781A-C8E9-4935C19E8F07}"/>
              </a:ext>
            </a:extLst>
          </p:cNvPr>
          <p:cNvCxnSpPr>
            <a:cxnSpLocks/>
          </p:cNvCxnSpPr>
          <p:nvPr/>
        </p:nvCxnSpPr>
        <p:spPr>
          <a:xfrm>
            <a:off x="544882" y="1301362"/>
            <a:ext cx="0" cy="3510322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8DBEEA-5BF4-6198-520B-C61C440CBCD9}"/>
              </a:ext>
            </a:extLst>
          </p:cNvPr>
          <p:cNvSpPr txBox="1"/>
          <p:nvPr/>
        </p:nvSpPr>
        <p:spPr>
          <a:xfrm rot="16200000">
            <a:off x="-104948" y="3097150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kumimoji="1" lang="ja-JP" alt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B1E9563D-B089-2F88-ED5C-13C0D3EDAB71}"/>
              </a:ext>
            </a:extLst>
          </p:cNvPr>
          <p:cNvSpPr/>
          <p:nvPr/>
        </p:nvSpPr>
        <p:spPr>
          <a:xfrm>
            <a:off x="1398228" y="547924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AAD298C-739C-306A-FE3E-9A2C95235B65}"/>
              </a:ext>
            </a:extLst>
          </p:cNvPr>
          <p:cNvSpPr/>
          <p:nvPr/>
        </p:nvSpPr>
        <p:spPr>
          <a:xfrm>
            <a:off x="1392758" y="477952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CD07F95C-297F-80DE-796D-1A19BD6EA518}"/>
              </a:ext>
            </a:extLst>
          </p:cNvPr>
          <p:cNvSpPr/>
          <p:nvPr/>
        </p:nvSpPr>
        <p:spPr>
          <a:xfrm>
            <a:off x="1392758" y="407517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D96C989-ACC8-0FD2-6825-F9C7FD994061}"/>
              </a:ext>
            </a:extLst>
          </p:cNvPr>
          <p:cNvSpPr/>
          <p:nvPr/>
        </p:nvSpPr>
        <p:spPr>
          <a:xfrm>
            <a:off x="1073423" y="3227957"/>
            <a:ext cx="699715" cy="5689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4B2690A-A7B0-8294-BDBD-1D231733B147}"/>
              </a:ext>
            </a:extLst>
          </p:cNvPr>
          <p:cNvCxnSpPr/>
          <p:nvPr/>
        </p:nvCxnSpPr>
        <p:spPr>
          <a:xfrm flipH="1">
            <a:off x="1782412" y="3227955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1231CE7-F0C5-CC0C-BFB1-45B1B067ABCA}"/>
              </a:ext>
            </a:extLst>
          </p:cNvPr>
          <p:cNvSpPr txBox="1"/>
          <p:nvPr/>
        </p:nvSpPr>
        <p:spPr>
          <a:xfrm>
            <a:off x="2027580" y="307406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A7B1FEEB-16F6-24CC-D88A-F2AC063DE675}"/>
              </a:ext>
            </a:extLst>
          </p:cNvPr>
          <p:cNvSpPr/>
          <p:nvPr/>
        </p:nvSpPr>
        <p:spPr>
          <a:xfrm>
            <a:off x="1392758" y="3771841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C6A8196-7ACD-04BA-CB9E-46AA9F8FE12C}"/>
              </a:ext>
            </a:extLst>
          </p:cNvPr>
          <p:cNvSpPr/>
          <p:nvPr/>
        </p:nvSpPr>
        <p:spPr>
          <a:xfrm>
            <a:off x="1402432" y="320096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3DF9C25C-5761-BA60-BB82-92EAC3ECB9BE}"/>
              </a:ext>
            </a:extLst>
          </p:cNvPr>
          <p:cNvSpPr/>
          <p:nvPr/>
        </p:nvSpPr>
        <p:spPr>
          <a:xfrm>
            <a:off x="1396981" y="2677779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1C48098D-4624-FEE6-3610-E79F9E7701D4}"/>
              </a:ext>
            </a:extLst>
          </p:cNvPr>
          <p:cNvSpPr/>
          <p:nvPr/>
        </p:nvSpPr>
        <p:spPr>
          <a:xfrm>
            <a:off x="1402432" y="198047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BC99C5C-514D-11D6-98A2-7BC693318E50}"/>
              </a:ext>
            </a:extLst>
          </p:cNvPr>
          <p:cNvSpPr/>
          <p:nvPr/>
        </p:nvSpPr>
        <p:spPr>
          <a:xfrm>
            <a:off x="1073423" y="1044922"/>
            <a:ext cx="699715" cy="256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D09A641C-51D6-468D-35F2-080613F5DEB0}"/>
              </a:ext>
            </a:extLst>
          </p:cNvPr>
          <p:cNvSpPr/>
          <p:nvPr/>
        </p:nvSpPr>
        <p:spPr>
          <a:xfrm>
            <a:off x="1395218" y="1274272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8CC8A75-C55A-CDA0-FFDA-A03397485480}"/>
              </a:ext>
            </a:extLst>
          </p:cNvPr>
          <p:cNvCxnSpPr/>
          <p:nvPr/>
        </p:nvCxnSpPr>
        <p:spPr>
          <a:xfrm flipH="1">
            <a:off x="1782412" y="1558174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31A5708-FEFD-BA51-F02C-22EC6DF8F5BE}"/>
              </a:ext>
            </a:extLst>
          </p:cNvPr>
          <p:cNvSpPr txBox="1"/>
          <p:nvPr/>
        </p:nvSpPr>
        <p:spPr>
          <a:xfrm>
            <a:off x="2027580" y="83960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FF75E33-47F1-5A14-F03A-831FE97FFB82}"/>
              </a:ext>
            </a:extLst>
          </p:cNvPr>
          <p:cNvSpPr txBox="1"/>
          <p:nvPr/>
        </p:nvSpPr>
        <p:spPr>
          <a:xfrm>
            <a:off x="2027580" y="108698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nk-1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AB58E3E-3039-F914-1EAA-0FB84B1144DA}"/>
              </a:ext>
            </a:extLst>
          </p:cNvPr>
          <p:cNvSpPr txBox="1"/>
          <p:nvPr/>
        </p:nvSpPr>
        <p:spPr>
          <a:xfrm>
            <a:off x="2046128" y="1364331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nk-2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959456E-45CE-AB25-6EE4-C54B3F4B099C}"/>
              </a:ext>
            </a:extLst>
          </p:cNvPr>
          <p:cNvSpPr txBox="1"/>
          <p:nvPr/>
        </p:nvSpPr>
        <p:spPr>
          <a:xfrm>
            <a:off x="2036854" y="183583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nk-3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890C1D4-CDAA-4A98-BF6D-F63F31E20FE8}"/>
              </a:ext>
            </a:extLst>
          </p:cNvPr>
          <p:cNvSpPr txBox="1"/>
          <p:nvPr/>
        </p:nvSpPr>
        <p:spPr>
          <a:xfrm>
            <a:off x="2046128" y="2489775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nk-4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4F461A-665A-374C-2CFC-06BEC64308D0}"/>
              </a:ext>
            </a:extLst>
          </p:cNvPr>
          <p:cNvSpPr txBox="1"/>
          <p:nvPr/>
        </p:nvSpPr>
        <p:spPr>
          <a:xfrm>
            <a:off x="1219679" y="551967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kumimoji="1" lang="en-US" altLang="ja-JP" sz="1050" baseline="-25000" dirty="0"/>
              <a:t>1</a:t>
            </a:r>
            <a:endParaRPr kumimoji="1" lang="ja-JP" altLang="en-US" sz="1050" baseline="-250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569E230-4DD2-DC91-3420-815F59138E9F}"/>
              </a:ext>
            </a:extLst>
          </p:cNvPr>
          <p:cNvSpPr txBox="1"/>
          <p:nvPr/>
        </p:nvSpPr>
        <p:spPr>
          <a:xfrm>
            <a:off x="1219679" y="481996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lang="en-US" altLang="ja-JP" sz="1050" baseline="-25000" dirty="0"/>
              <a:t>2</a:t>
            </a:r>
            <a:endParaRPr kumimoji="1" lang="ja-JP" altLang="en-US" sz="1050" baseline="-250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83EFCAE-4C17-D03F-6D20-3B85905BB14A}"/>
              </a:ext>
            </a:extLst>
          </p:cNvPr>
          <p:cNvSpPr txBox="1"/>
          <p:nvPr/>
        </p:nvSpPr>
        <p:spPr>
          <a:xfrm>
            <a:off x="1178020" y="78293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/>
              <a:t>θ</a:t>
            </a:r>
            <a:r>
              <a:rPr kumimoji="1" lang="en-US" altLang="ja-JP" sz="1100" baseline="-25000" dirty="0" err="1"/>
              <a:t>nk</a:t>
            </a:r>
            <a:endParaRPr kumimoji="1" lang="ja-JP" altLang="en-US" sz="1100" baseline="-250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38F3FDD-ACDA-A591-415A-37E5880DC209}"/>
              </a:ext>
            </a:extLst>
          </p:cNvPr>
          <p:cNvSpPr txBox="1"/>
          <p:nvPr/>
        </p:nvSpPr>
        <p:spPr>
          <a:xfrm>
            <a:off x="1140180" y="104636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θ</a:t>
            </a:r>
            <a:r>
              <a:rPr kumimoji="1" lang="en-US" altLang="ja-JP" sz="1100" baseline="-25000" dirty="0"/>
              <a:t>nk-1</a:t>
            </a:r>
            <a:endParaRPr kumimoji="1" lang="ja-JP" altLang="en-US" sz="1100" baseline="-25000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0ED754DE-BC2A-5C8A-D064-B716862E7344}"/>
              </a:ext>
            </a:extLst>
          </p:cNvPr>
          <p:cNvSpPr/>
          <p:nvPr/>
        </p:nvSpPr>
        <p:spPr>
          <a:xfrm>
            <a:off x="1396856" y="1519657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A6E8AF2F-014C-7FC8-B9C3-6FD13486BF43}"/>
              </a:ext>
            </a:extLst>
          </p:cNvPr>
          <p:cNvSpPr/>
          <p:nvPr/>
        </p:nvSpPr>
        <p:spPr>
          <a:xfrm>
            <a:off x="1398437" y="101908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DF971A7-2918-19A8-A28F-2DB30615F348}"/>
              </a:ext>
            </a:extLst>
          </p:cNvPr>
          <p:cNvSpPr/>
          <p:nvPr/>
        </p:nvSpPr>
        <p:spPr>
          <a:xfrm>
            <a:off x="1105634" y="4447351"/>
            <a:ext cx="648000" cy="332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FE78CE6-A626-CD3B-E018-53EE44566435}"/>
              </a:ext>
            </a:extLst>
          </p:cNvPr>
          <p:cNvSpPr/>
          <p:nvPr/>
        </p:nvSpPr>
        <p:spPr>
          <a:xfrm>
            <a:off x="1103484" y="3492985"/>
            <a:ext cx="648000" cy="45213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C6AE7F5-41AA-0F39-FA38-AF7352669760}"/>
              </a:ext>
            </a:extLst>
          </p:cNvPr>
          <p:cNvSpPr/>
          <p:nvPr/>
        </p:nvSpPr>
        <p:spPr>
          <a:xfrm>
            <a:off x="3068609" y="3400508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D659114-0959-8A42-E0A7-BC828109FF26}"/>
              </a:ext>
            </a:extLst>
          </p:cNvPr>
          <p:cNvSpPr/>
          <p:nvPr/>
        </p:nvSpPr>
        <p:spPr>
          <a:xfrm>
            <a:off x="3068609" y="3092731"/>
            <a:ext cx="69971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078B0A2-B16B-F57A-10E4-1796F28F52A9}"/>
              </a:ext>
            </a:extLst>
          </p:cNvPr>
          <p:cNvCxnSpPr/>
          <p:nvPr/>
        </p:nvCxnSpPr>
        <p:spPr>
          <a:xfrm flipH="1">
            <a:off x="3768323" y="4100223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A20E2DB3-F401-C508-6D9F-22FA2790ABEA}"/>
              </a:ext>
            </a:extLst>
          </p:cNvPr>
          <p:cNvCxnSpPr/>
          <p:nvPr/>
        </p:nvCxnSpPr>
        <p:spPr>
          <a:xfrm flipH="1">
            <a:off x="3768323" y="3400508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8F53460-ED45-4EE5-5BA6-8ECFA7DB0D9B}"/>
              </a:ext>
            </a:extLst>
          </p:cNvPr>
          <p:cNvCxnSpPr>
            <a:cxnSpLocks/>
          </p:cNvCxnSpPr>
          <p:nvPr/>
        </p:nvCxnSpPr>
        <p:spPr>
          <a:xfrm flipH="1">
            <a:off x="3777597" y="3083211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1C6626D-A7A9-E0E5-1461-A4BAC33E9CA1}"/>
              </a:ext>
            </a:extLst>
          </p:cNvPr>
          <p:cNvSpPr txBox="1"/>
          <p:nvPr/>
        </p:nvSpPr>
        <p:spPr>
          <a:xfrm>
            <a:off x="4197587" y="32709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kumimoji="1" lang="en-US" altLang="ja-JP" sz="12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endParaRPr kumimoji="1"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465C9BA-D51B-B245-E0D0-905E3433019A}"/>
              </a:ext>
            </a:extLst>
          </p:cNvPr>
          <p:cNvSpPr txBox="1"/>
          <p:nvPr/>
        </p:nvSpPr>
        <p:spPr>
          <a:xfrm>
            <a:off x="4187569" y="2894443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kumimoji="1"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endParaRPr kumimoji="1"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EEA7EC80-A698-2A90-57FC-20234A7712D5}"/>
              </a:ext>
            </a:extLst>
          </p:cNvPr>
          <p:cNvSpPr/>
          <p:nvPr/>
        </p:nvSpPr>
        <p:spPr>
          <a:xfrm>
            <a:off x="3387943" y="407517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01A4D678-5C10-E55D-106B-D9960EEB8A2A}"/>
              </a:ext>
            </a:extLst>
          </p:cNvPr>
          <p:cNvSpPr/>
          <p:nvPr/>
        </p:nvSpPr>
        <p:spPr>
          <a:xfrm>
            <a:off x="3387943" y="3370817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426E7A3-EF39-6FD3-95D6-DD94B8183106}"/>
              </a:ext>
            </a:extLst>
          </p:cNvPr>
          <p:cNvSpPr/>
          <p:nvPr/>
        </p:nvSpPr>
        <p:spPr>
          <a:xfrm>
            <a:off x="3068608" y="2523604"/>
            <a:ext cx="699715" cy="5689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6B72E086-3305-24F5-88D0-EF764A1D4164}"/>
              </a:ext>
            </a:extLst>
          </p:cNvPr>
          <p:cNvSpPr/>
          <p:nvPr/>
        </p:nvSpPr>
        <p:spPr>
          <a:xfrm>
            <a:off x="3387943" y="3067488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623BAB9-57BB-2E3E-3416-CCEFEBF68E2E}"/>
              </a:ext>
            </a:extLst>
          </p:cNvPr>
          <p:cNvSpPr/>
          <p:nvPr/>
        </p:nvSpPr>
        <p:spPr>
          <a:xfrm>
            <a:off x="3098669" y="3265815"/>
            <a:ext cx="648000" cy="45213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0E7D264-9624-78F6-8E7B-21A3A35A3DF6}"/>
              </a:ext>
            </a:extLst>
          </p:cNvPr>
          <p:cNvSpPr/>
          <p:nvPr/>
        </p:nvSpPr>
        <p:spPr>
          <a:xfrm>
            <a:off x="3100819" y="3742997"/>
            <a:ext cx="648000" cy="621661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E1B0C1DB-0C4E-0683-D577-8908BBBB5F94}"/>
              </a:ext>
            </a:extLst>
          </p:cNvPr>
          <p:cNvSpPr/>
          <p:nvPr/>
        </p:nvSpPr>
        <p:spPr>
          <a:xfrm>
            <a:off x="3098669" y="2788632"/>
            <a:ext cx="648000" cy="45213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3DC97EA-2371-24D8-39C4-F6E389CD5AAC}"/>
              </a:ext>
            </a:extLst>
          </p:cNvPr>
          <p:cNvSpPr txBox="1"/>
          <p:nvPr/>
        </p:nvSpPr>
        <p:spPr>
          <a:xfrm>
            <a:off x="4203317" y="3968131"/>
            <a:ext cx="380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kumimoji="1"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  <a:endParaRPr kumimoji="1"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681BBDFF-0133-EC10-E3D5-11A7CBDF1384}"/>
              </a:ext>
            </a:extLst>
          </p:cNvPr>
          <p:cNvSpPr/>
          <p:nvPr/>
        </p:nvSpPr>
        <p:spPr>
          <a:xfrm>
            <a:off x="3067250" y="4101315"/>
            <a:ext cx="699715" cy="5689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3ECA6873-D9DA-40B7-ED43-BB482047C6DB}"/>
              </a:ext>
            </a:extLst>
          </p:cNvPr>
          <p:cNvCxnSpPr>
            <a:cxnSpLocks/>
          </p:cNvCxnSpPr>
          <p:nvPr/>
        </p:nvCxnSpPr>
        <p:spPr>
          <a:xfrm>
            <a:off x="3974918" y="3420921"/>
            <a:ext cx="0" cy="685710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540640DB-2737-B377-3F13-105709F69C6B}"/>
              </a:ext>
            </a:extLst>
          </p:cNvPr>
          <p:cNvCxnSpPr>
            <a:cxnSpLocks/>
          </p:cNvCxnSpPr>
          <p:nvPr/>
        </p:nvCxnSpPr>
        <p:spPr>
          <a:xfrm>
            <a:off x="3971487" y="3083211"/>
            <a:ext cx="0" cy="314578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8BEC5B-0F50-70F6-0677-DD9DE8974550}"/>
              </a:ext>
            </a:extLst>
          </p:cNvPr>
          <p:cNvSpPr txBox="1"/>
          <p:nvPr/>
        </p:nvSpPr>
        <p:spPr>
          <a:xfrm>
            <a:off x="2527555" y="3353609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∆</a:t>
            </a:r>
            <a:r>
              <a:rPr lang="en-US" altLang="ja-JP" sz="1100" dirty="0" err="1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lang="en-US" altLang="ja-JP" sz="11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DD5F169-10EB-C51A-8D88-4C247E77B224}"/>
              </a:ext>
            </a:extLst>
          </p:cNvPr>
          <p:cNvSpPr txBox="1"/>
          <p:nvPr/>
        </p:nvSpPr>
        <p:spPr>
          <a:xfrm>
            <a:off x="2462802" y="2871885"/>
            <a:ext cx="50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∆z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4D832CAE-964F-7C4C-68ED-D9F2067640BA}"/>
              </a:ext>
            </a:extLst>
          </p:cNvPr>
          <p:cNvCxnSpPr/>
          <p:nvPr/>
        </p:nvCxnSpPr>
        <p:spPr>
          <a:xfrm flipH="1">
            <a:off x="3768323" y="4670251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3539D331-1188-CB45-76B7-A0DECAEB2BB6}"/>
              </a:ext>
            </a:extLst>
          </p:cNvPr>
          <p:cNvCxnSpPr>
            <a:cxnSpLocks/>
          </p:cNvCxnSpPr>
          <p:nvPr/>
        </p:nvCxnSpPr>
        <p:spPr>
          <a:xfrm>
            <a:off x="3971487" y="4118865"/>
            <a:ext cx="0" cy="551386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5AF5FE1-9805-ED7D-8B26-AB31AFDE4CB6}"/>
              </a:ext>
            </a:extLst>
          </p:cNvPr>
          <p:cNvSpPr txBox="1"/>
          <p:nvPr/>
        </p:nvSpPr>
        <p:spPr>
          <a:xfrm>
            <a:off x="2512844" y="4004408"/>
            <a:ext cx="50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∆z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5171E1D-E6BC-8D74-A05F-09F5F5C06DD0}"/>
              </a:ext>
            </a:extLst>
          </p:cNvPr>
          <p:cNvSpPr txBox="1"/>
          <p:nvPr/>
        </p:nvSpPr>
        <p:spPr>
          <a:xfrm>
            <a:off x="3219480" y="3408826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/>
              <a:t>θ</a:t>
            </a:r>
            <a:r>
              <a:rPr kumimoji="1" lang="en-US" altLang="ja-JP" sz="1050" baseline="-25000" dirty="0" err="1"/>
              <a:t>k</a:t>
            </a:r>
            <a:endParaRPr kumimoji="1" lang="ja-JP" altLang="en-US" sz="1050" baseline="-2500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3BA20C1-FA49-77F2-8285-4EAE04E049E0}"/>
              </a:ext>
            </a:extLst>
          </p:cNvPr>
          <p:cNvSpPr txBox="1"/>
          <p:nvPr/>
        </p:nvSpPr>
        <p:spPr>
          <a:xfrm>
            <a:off x="3155734" y="4103476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kumimoji="1" lang="en-US" altLang="ja-JP" sz="1050" baseline="-25000" dirty="0"/>
              <a:t>k-1</a:t>
            </a:r>
            <a:endParaRPr kumimoji="1" lang="ja-JP" altLang="en-US" sz="1050" baseline="-2500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4CE9C2-221B-3E71-DE67-705CD5F73B75}"/>
              </a:ext>
            </a:extLst>
          </p:cNvPr>
          <p:cNvSpPr txBox="1"/>
          <p:nvPr/>
        </p:nvSpPr>
        <p:spPr>
          <a:xfrm>
            <a:off x="3217008" y="2823970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kumimoji="1" lang="en-US" altLang="ja-JP" sz="1050" baseline="-25000" dirty="0"/>
              <a:t>k+1</a:t>
            </a:r>
            <a:endParaRPr kumimoji="1" lang="ja-JP" altLang="en-US" sz="1050" baseline="-2500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63BF2D2-7BB4-5CB0-1886-CBF2580380F4}"/>
              </a:ext>
            </a:extLst>
          </p:cNvPr>
          <p:cNvSpPr txBox="1"/>
          <p:nvPr/>
        </p:nvSpPr>
        <p:spPr>
          <a:xfrm>
            <a:off x="4811134" y="1058960"/>
            <a:ext cx="735594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+mn-ea"/>
              </a:rPr>
              <a:t>XY</a:t>
            </a:r>
            <a:r>
              <a:rPr kumimoji="1" lang="ja-JP" altLang="en-US" sz="1400" b="1">
                <a:latin typeface="+mn-ea"/>
              </a:rPr>
              <a:t>方向</a:t>
            </a:r>
            <a:endParaRPr kumimoji="1" lang="en-US" altLang="ja-JP" sz="1400" b="1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標準的なセルセンターの配置、計算領域を隙間無く覆う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CV</a:t>
            </a:r>
            <a:r>
              <a:rPr lang="ja-JP" altLang="en-US" sz="1200"/>
              <a:t>セル界面で熱流束が計算される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CV</a:t>
            </a: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セル界面での物性値は界面の両側で異なるため、調和平均で評価</a:t>
            </a: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r>
              <a:rPr lang="en-US" altLang="ja-JP" sz="1400" b="1" dirty="0">
                <a:latin typeface="+mn-ea"/>
              </a:rPr>
              <a:t>Z</a:t>
            </a:r>
            <a:r>
              <a:rPr lang="ja-JP" altLang="en-US" sz="1400" b="1">
                <a:latin typeface="+mn-ea"/>
              </a:rPr>
              <a:t>方向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形状の稜線として</a:t>
            </a:r>
            <a:r>
              <a:rPr lang="en-US" altLang="ja-JP" sz="1200" dirty="0"/>
              <a:t>z</a:t>
            </a:r>
            <a:r>
              <a:rPr lang="ja-JP" altLang="en-US" sz="1200"/>
              <a:t>座標を与える</a:t>
            </a:r>
            <a:endParaRPr lang="en-US" altLang="ja-JP" sz="1200" dirty="0"/>
          </a:p>
          <a:p>
            <a:pPr lvl="1"/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k+1/2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=z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-z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</a:p>
          <a:p>
            <a:pPr lvl="1"/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k-1/2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=z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-z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</a:p>
          <a:p>
            <a:pPr lvl="1"/>
            <a:endParaRPr lang="en-US" altLang="ja-JP" sz="1200" baseline="-250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lvl="1"/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∆</a:t>
            </a:r>
            <a:r>
              <a:rPr lang="en-US" altLang="ja-JP" sz="1200" dirty="0" err="1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lang="en-US" altLang="ja-JP" sz="12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=(z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-z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)/2</a:t>
            </a: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、ただし領域境界では半セルの値にしておく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熱伝導率などの物性値はセル単位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領域境界で半セル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CV</a:t>
            </a: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セル界面での物性値は界面の両側で同じなので、調和平均は不要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endParaRPr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A272DA12-1F23-36B1-DA87-D8160E6A1AE9}"/>
              </a:ext>
            </a:extLst>
          </p:cNvPr>
          <p:cNvCxnSpPr>
            <a:cxnSpLocks/>
          </p:cNvCxnSpPr>
          <p:nvPr/>
        </p:nvCxnSpPr>
        <p:spPr>
          <a:xfrm>
            <a:off x="2812808" y="4364658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0164AEDB-F54E-496E-8D06-0B92C8B9421B}"/>
              </a:ext>
            </a:extLst>
          </p:cNvPr>
          <p:cNvCxnSpPr>
            <a:cxnSpLocks/>
          </p:cNvCxnSpPr>
          <p:nvPr/>
        </p:nvCxnSpPr>
        <p:spPr>
          <a:xfrm>
            <a:off x="2812808" y="3728703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CD89C5C5-7F27-4543-576C-2424A8E4F148}"/>
              </a:ext>
            </a:extLst>
          </p:cNvPr>
          <p:cNvCxnSpPr>
            <a:cxnSpLocks/>
          </p:cNvCxnSpPr>
          <p:nvPr/>
        </p:nvCxnSpPr>
        <p:spPr>
          <a:xfrm>
            <a:off x="2812808" y="3255712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C60C50B4-C7F3-F9D8-66E7-582770B62F7D}"/>
              </a:ext>
            </a:extLst>
          </p:cNvPr>
          <p:cNvCxnSpPr>
            <a:cxnSpLocks/>
          </p:cNvCxnSpPr>
          <p:nvPr/>
        </p:nvCxnSpPr>
        <p:spPr>
          <a:xfrm>
            <a:off x="2812808" y="2797552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1C66C1DA-D6B6-EB9C-9A4A-CA00CA127BDB}"/>
              </a:ext>
            </a:extLst>
          </p:cNvPr>
          <p:cNvCxnSpPr>
            <a:cxnSpLocks/>
          </p:cNvCxnSpPr>
          <p:nvPr/>
        </p:nvCxnSpPr>
        <p:spPr>
          <a:xfrm>
            <a:off x="2863435" y="3742997"/>
            <a:ext cx="0" cy="605455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B3D9D11B-38F3-6E17-D57C-E5059F3FF71C}"/>
              </a:ext>
            </a:extLst>
          </p:cNvPr>
          <p:cNvCxnSpPr>
            <a:cxnSpLocks/>
          </p:cNvCxnSpPr>
          <p:nvPr/>
        </p:nvCxnSpPr>
        <p:spPr>
          <a:xfrm>
            <a:off x="2857850" y="3270989"/>
            <a:ext cx="0" cy="452659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ACE66BBD-5771-3D00-F89C-9E83A4FC5200}"/>
              </a:ext>
            </a:extLst>
          </p:cNvPr>
          <p:cNvCxnSpPr>
            <a:cxnSpLocks/>
          </p:cNvCxnSpPr>
          <p:nvPr/>
        </p:nvCxnSpPr>
        <p:spPr>
          <a:xfrm>
            <a:off x="2853062" y="2808072"/>
            <a:ext cx="0" cy="441046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F291E5B4-16F7-052E-4695-6136A2B5D970}"/>
              </a:ext>
            </a:extLst>
          </p:cNvPr>
          <p:cNvSpPr txBox="1"/>
          <p:nvPr/>
        </p:nvSpPr>
        <p:spPr>
          <a:xfrm>
            <a:off x="3904818" y="3610664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1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r>
              <a:rPr lang="ja-JP" altLang="en-US" sz="1100" baseline="-25000">
                <a:latin typeface="Aptos Light" panose="020B0004020202020204" pitchFamily="34" charset="0"/>
                <a:cs typeface="0xProto" panose="02000009000000000000" pitchFamily="49" charset="0"/>
              </a:rPr>
              <a:t>−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1/2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A47D425-6796-D801-0B2C-356C33AAA2DD}"/>
              </a:ext>
            </a:extLst>
          </p:cNvPr>
          <p:cNvSpPr txBox="1"/>
          <p:nvPr/>
        </p:nvSpPr>
        <p:spPr>
          <a:xfrm>
            <a:off x="3923463" y="3101918"/>
            <a:ext cx="572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k+1/2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CF4DFD2-BC9C-7629-5CBC-945659D99854}"/>
              </a:ext>
            </a:extLst>
          </p:cNvPr>
          <p:cNvSpPr txBox="1"/>
          <p:nvPr/>
        </p:nvSpPr>
        <p:spPr>
          <a:xfrm>
            <a:off x="3904817" y="4266625"/>
            <a:ext cx="59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k-3/2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C111981-DE21-2963-3DCE-2F2D9E2B8521}"/>
                  </a:ext>
                </a:extLst>
              </p:cNvPr>
              <p:cNvSpPr txBox="1"/>
              <p:nvPr/>
            </p:nvSpPr>
            <p:spPr>
              <a:xfrm>
                <a:off x="5432745" y="4613437"/>
                <a:ext cx="4986117" cy="479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C111981-DE21-2963-3DCE-2F2D9E2B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745" y="4613437"/>
                <a:ext cx="4986117" cy="479940"/>
              </a:xfrm>
              <a:prstGeom prst="rect">
                <a:avLst/>
              </a:prstGeom>
              <a:blipFill>
                <a:blip r:embed="rId2"/>
                <a:stretch>
                  <a:fillRect t="-2564"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030A500-8A94-68E8-3CA3-25290E69F6B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753634" y="4602903"/>
            <a:ext cx="203164" cy="1053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2851BA73-0BFC-389C-ECDC-32BCE0C246A7}"/>
              </a:ext>
            </a:extLst>
          </p:cNvPr>
          <p:cNvSpPr txBox="1"/>
          <p:nvPr/>
        </p:nvSpPr>
        <p:spPr>
          <a:xfrm>
            <a:off x="1917428" y="4240197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CV</a:t>
            </a:r>
            <a:endParaRPr kumimoji="1" lang="ja-JP" altLang="en-US" sz="1050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3294AE82-B5DF-231C-CFDF-CEE6B5006FD2}"/>
              </a:ext>
            </a:extLst>
          </p:cNvPr>
          <p:cNvCxnSpPr/>
          <p:nvPr/>
        </p:nvCxnSpPr>
        <p:spPr>
          <a:xfrm flipV="1">
            <a:off x="1598309" y="2355573"/>
            <a:ext cx="438545" cy="134202"/>
          </a:xfrm>
          <a:prstGeom prst="line">
            <a:avLst/>
          </a:prstGeom>
          <a:ln w="9525"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0634D53A-9802-7502-6D7D-288493F4A2DA}"/>
              </a:ext>
            </a:extLst>
          </p:cNvPr>
          <p:cNvSpPr txBox="1"/>
          <p:nvPr/>
        </p:nvSpPr>
        <p:spPr>
          <a:xfrm>
            <a:off x="1999438" y="223525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セル</a:t>
            </a:r>
          </a:p>
        </p:txBody>
      </p:sp>
      <p:sp>
        <p:nvSpPr>
          <p:cNvPr id="115" name="タイトル 114">
            <a:extLst>
              <a:ext uri="{FF2B5EF4-FFF2-40B4-BE49-F238E27FC236}">
                <a16:creationId xmlns:a16="http://schemas.microsoft.com/office/drawing/2014/main" id="{E6C9F78F-6746-5FBD-FDC5-491EF0B1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360" y="365126"/>
            <a:ext cx="8635440" cy="816506"/>
          </a:xfrm>
        </p:spPr>
        <p:txBody>
          <a:bodyPr/>
          <a:lstStyle/>
          <a:p>
            <a:r>
              <a:rPr lang="ja-JP" altLang="en-US"/>
              <a:t>格子配置</a:t>
            </a:r>
          </a:p>
        </p:txBody>
      </p: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61E10174-0856-E340-AABD-283BB27D0684}"/>
              </a:ext>
            </a:extLst>
          </p:cNvPr>
          <p:cNvGrpSpPr/>
          <p:nvPr/>
        </p:nvGrpSpPr>
        <p:grpSpPr>
          <a:xfrm>
            <a:off x="2453987" y="4949188"/>
            <a:ext cx="2858522" cy="1786889"/>
            <a:chOff x="2453987" y="4949188"/>
            <a:chExt cx="2858522" cy="1786889"/>
          </a:xfrm>
        </p:grpSpPr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F9D262FA-0A11-FF8A-DCE3-57A483C72620}"/>
                </a:ext>
              </a:extLst>
            </p:cNvPr>
            <p:cNvCxnSpPr/>
            <p:nvPr/>
          </p:nvCxnSpPr>
          <p:spPr>
            <a:xfrm flipH="1">
              <a:off x="4398224" y="583166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C0117CCB-9D71-54A5-52B5-32AD20762C27}"/>
                </a:ext>
              </a:extLst>
            </p:cNvPr>
            <p:cNvSpPr/>
            <p:nvPr/>
          </p:nvSpPr>
          <p:spPr>
            <a:xfrm>
              <a:off x="3730720" y="5474435"/>
              <a:ext cx="648000" cy="621661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85C0FC76-82F1-16D9-AC3A-072B617E3E9F}"/>
                </a:ext>
              </a:extLst>
            </p:cNvPr>
            <p:cNvSpPr txBox="1"/>
            <p:nvPr/>
          </p:nvSpPr>
          <p:spPr>
            <a:xfrm>
              <a:off x="4639787" y="5678126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Aptos Light" panose="020B0004020202020204" pitchFamily="34" charset="0"/>
                  <a:cs typeface="0xProto" panose="02000009000000000000" pitchFamily="49" charset="0"/>
                </a:rPr>
                <a:t>z[k]</a:t>
              </a:r>
              <a:endParaRPr kumimoji="1" lang="ja-JP" altLang="en-US" sz="12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82F06DC1-D305-D787-D102-41F32212880C}"/>
                </a:ext>
              </a:extLst>
            </p:cNvPr>
            <p:cNvCxnSpPr>
              <a:cxnSpLocks/>
            </p:cNvCxnSpPr>
            <p:nvPr/>
          </p:nvCxnSpPr>
          <p:spPr>
            <a:xfrm>
              <a:off x="4604819" y="5263662"/>
              <a:ext cx="0" cy="574407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EA8F4227-F9FD-D0BB-9EF5-3597BD649491}"/>
                </a:ext>
              </a:extLst>
            </p:cNvPr>
            <p:cNvSpPr txBox="1"/>
            <p:nvPr/>
          </p:nvSpPr>
          <p:spPr>
            <a:xfrm>
              <a:off x="3785635" y="5834914"/>
              <a:ext cx="4940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err="1"/>
                <a:t>θ</a:t>
              </a:r>
              <a:r>
                <a:rPr kumimoji="1" lang="en-US" altLang="ja-JP" sz="1050" dirty="0"/>
                <a:t>[k]</a:t>
              </a:r>
              <a:endParaRPr kumimoji="1" lang="ja-JP" altLang="en-US" sz="1050" baseline="-25000"/>
            </a:p>
          </p:txBody>
        </p: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E78F9260-1FAA-F573-1EEC-55436548A9D0}"/>
                </a:ext>
              </a:extLst>
            </p:cNvPr>
            <p:cNvCxnSpPr>
              <a:cxnSpLocks/>
            </p:cNvCxnSpPr>
            <p:nvPr/>
          </p:nvCxnSpPr>
          <p:spPr>
            <a:xfrm>
              <a:off x="3442709" y="6096096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97B3CF64-22E6-578F-9932-D570738E765B}"/>
                </a:ext>
              </a:extLst>
            </p:cNvPr>
            <p:cNvCxnSpPr>
              <a:cxnSpLocks/>
            </p:cNvCxnSpPr>
            <p:nvPr/>
          </p:nvCxnSpPr>
          <p:spPr>
            <a:xfrm>
              <a:off x="3442709" y="546014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8F66A7B6-E29F-7C9E-D9B5-4505732E8C64}"/>
                </a:ext>
              </a:extLst>
            </p:cNvPr>
            <p:cNvCxnSpPr>
              <a:cxnSpLocks/>
            </p:cNvCxnSpPr>
            <p:nvPr/>
          </p:nvCxnSpPr>
          <p:spPr>
            <a:xfrm>
              <a:off x="3493336" y="5474435"/>
              <a:ext cx="0" cy="605455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A5A46F7A-6B74-BE31-1342-B0488782BEE3}"/>
                </a:ext>
              </a:extLst>
            </p:cNvPr>
            <p:cNvSpPr txBox="1"/>
            <p:nvPr/>
          </p:nvSpPr>
          <p:spPr>
            <a:xfrm>
              <a:off x="4597667" y="5398539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100" dirty="0">
                  <a:latin typeface="Aptos Light" panose="020B0004020202020204" pitchFamily="34" charset="0"/>
                  <a:cs typeface="0xProto" panose="02000009000000000000" pitchFamily="49" charset="0"/>
                </a:rPr>
                <a:t>[k]</a:t>
              </a:r>
              <a:endParaRPr kumimoji="1" lang="ja-JP" altLang="en-US" sz="11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08759D4F-1AE7-C691-7B1A-F9108DC1A477}"/>
                </a:ext>
              </a:extLst>
            </p:cNvPr>
            <p:cNvSpPr txBox="1"/>
            <p:nvPr/>
          </p:nvSpPr>
          <p:spPr>
            <a:xfrm>
              <a:off x="4588510" y="5998063"/>
              <a:ext cx="5912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100" dirty="0">
                  <a:latin typeface="Aptos Light" panose="020B0004020202020204" pitchFamily="34" charset="0"/>
                  <a:cs typeface="0xProto" panose="02000009000000000000" pitchFamily="49" charset="0"/>
                </a:rPr>
                <a:t>[k-1]</a:t>
              </a:r>
              <a:endParaRPr kumimoji="1" lang="ja-JP" altLang="en-US" sz="11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F24F3105-5FBC-6934-5F1A-5399CB77BF66}"/>
                </a:ext>
              </a:extLst>
            </p:cNvPr>
            <p:cNvSpPr/>
            <p:nvPr/>
          </p:nvSpPr>
          <p:spPr>
            <a:xfrm>
              <a:off x="3705294" y="5830349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DFA44043-1801-3465-5550-BDC0DAD94288}"/>
                </a:ext>
              </a:extLst>
            </p:cNvPr>
            <p:cNvSpPr/>
            <p:nvPr/>
          </p:nvSpPr>
          <p:spPr>
            <a:xfrm>
              <a:off x="3708448" y="5262825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38B67A67-7801-1855-7AFA-EFB8D3C90D78}"/>
                </a:ext>
              </a:extLst>
            </p:cNvPr>
            <p:cNvSpPr/>
            <p:nvPr/>
          </p:nvSpPr>
          <p:spPr>
            <a:xfrm>
              <a:off x="4017844" y="5806608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41EC12E5-2E5A-90FD-BA44-54EF5D6CC19E}"/>
                </a:ext>
              </a:extLst>
            </p:cNvPr>
            <p:cNvSpPr txBox="1"/>
            <p:nvPr/>
          </p:nvSpPr>
          <p:spPr>
            <a:xfrm>
              <a:off x="3072874" y="5679026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>
                  <a:latin typeface="Aptos Light" panose="020B0004020202020204" pitchFamily="34" charset="0"/>
                  <a:cs typeface="0xProto" panose="02000009000000000000" pitchFamily="49" charset="0"/>
                </a:rPr>
                <a:t>∆z[k]</a:t>
              </a:r>
              <a:endParaRPr kumimoji="1" lang="ja-JP" altLang="en-US" sz="11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0B9328B5-CEEA-44E8-D2DE-D7FEA6B6932B}"/>
                </a:ext>
              </a:extLst>
            </p:cNvPr>
            <p:cNvSpPr txBox="1"/>
            <p:nvPr/>
          </p:nvSpPr>
          <p:spPr>
            <a:xfrm>
              <a:off x="3739502" y="5034389"/>
              <a:ext cx="6671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err="1"/>
                <a:t>θ</a:t>
              </a:r>
              <a:r>
                <a:rPr kumimoji="1" lang="en-US" altLang="ja-JP" sz="1050" dirty="0"/>
                <a:t>[k+1]</a:t>
              </a:r>
              <a:endParaRPr kumimoji="1" lang="ja-JP" altLang="en-US" sz="1050" baseline="-25000"/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23540950-B7BA-13B5-05C8-9A74618E774A}"/>
                </a:ext>
              </a:extLst>
            </p:cNvPr>
            <p:cNvSpPr/>
            <p:nvPr/>
          </p:nvSpPr>
          <p:spPr>
            <a:xfrm>
              <a:off x="4019282" y="5237457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2" name="直線矢印コネクタ 131">
              <a:extLst>
                <a:ext uri="{FF2B5EF4-FFF2-40B4-BE49-F238E27FC236}">
                  <a16:creationId xmlns:a16="http://schemas.microsoft.com/office/drawing/2014/main" id="{EE46EFD0-DB86-B6D6-FECE-B7162E1FEE36}"/>
                </a:ext>
              </a:extLst>
            </p:cNvPr>
            <p:cNvCxnSpPr/>
            <p:nvPr/>
          </p:nvCxnSpPr>
          <p:spPr>
            <a:xfrm flipH="1">
              <a:off x="4412929" y="5257230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矢印コネクタ 133">
              <a:extLst>
                <a:ext uri="{FF2B5EF4-FFF2-40B4-BE49-F238E27FC236}">
                  <a16:creationId xmlns:a16="http://schemas.microsoft.com/office/drawing/2014/main" id="{CCAD58EA-55FB-CB28-1E9A-B30643B10DA7}"/>
                </a:ext>
              </a:extLst>
            </p:cNvPr>
            <p:cNvCxnSpPr/>
            <p:nvPr/>
          </p:nvCxnSpPr>
          <p:spPr>
            <a:xfrm flipH="1">
              <a:off x="4405104" y="6388507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10219D80-F6B3-D87B-2922-21F62B6B673B}"/>
                </a:ext>
              </a:extLst>
            </p:cNvPr>
            <p:cNvSpPr txBox="1"/>
            <p:nvPr/>
          </p:nvSpPr>
          <p:spPr>
            <a:xfrm>
              <a:off x="4684957" y="6252557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Aptos Light" panose="020B0004020202020204" pitchFamily="34" charset="0"/>
                  <a:cs typeface="0xProto" panose="02000009000000000000" pitchFamily="49" charset="0"/>
                </a:rPr>
                <a:t>z[k-1]</a:t>
              </a:r>
              <a:endParaRPr kumimoji="1" lang="ja-JP" altLang="en-US" sz="12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7A431238-3141-0867-2D9D-7D86558D3EDE}"/>
                </a:ext>
              </a:extLst>
            </p:cNvPr>
            <p:cNvSpPr txBox="1"/>
            <p:nvPr/>
          </p:nvSpPr>
          <p:spPr>
            <a:xfrm>
              <a:off x="4685593" y="5116746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Aptos Light" panose="020B0004020202020204" pitchFamily="34" charset="0"/>
                  <a:cs typeface="0xProto" panose="02000009000000000000" pitchFamily="49" charset="0"/>
                </a:rPr>
                <a:t>z[k+1]</a:t>
              </a:r>
              <a:endParaRPr kumimoji="1" lang="ja-JP" altLang="en-US" sz="12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38C91C5-68F8-0A37-1B38-3BA324D020BC}"/>
                </a:ext>
              </a:extLst>
            </p:cNvPr>
            <p:cNvSpPr txBox="1"/>
            <p:nvPr/>
          </p:nvSpPr>
          <p:spPr>
            <a:xfrm>
              <a:off x="2882872" y="502362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/>
                <a:t>配列実装</a:t>
              </a:r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36AEF4D9-1049-83A6-3F7F-DC55429060E4}"/>
                </a:ext>
              </a:extLst>
            </p:cNvPr>
            <p:cNvSpPr/>
            <p:nvPr/>
          </p:nvSpPr>
          <p:spPr>
            <a:xfrm>
              <a:off x="2453987" y="4949188"/>
              <a:ext cx="2858522" cy="1786889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54406BAC-32D2-8FD3-857B-2191A40D6A36}"/>
                </a:ext>
              </a:extLst>
            </p:cNvPr>
            <p:cNvSpPr txBox="1"/>
            <p:nvPr/>
          </p:nvSpPr>
          <p:spPr>
            <a:xfrm>
              <a:off x="2478425" y="6109877"/>
              <a:ext cx="1075936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z[k] : k=1:NK</a:t>
              </a:r>
            </a:p>
            <a:p>
              <a:r>
                <a:rPr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∆z[k] : k=2:NK-1</a:t>
              </a:r>
            </a:p>
            <a:p>
              <a:r>
                <a:rPr lang="en-US" altLang="ja-JP" sz="105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[k] : k=1:NK-1</a:t>
              </a:r>
              <a:endParaRPr kumimoji="1" lang="ja-JP" altLang="en-US" sz="105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35CE919B-95FF-6682-1E48-AEEF86F6018F}"/>
                </a:ext>
              </a:extLst>
            </p:cNvPr>
            <p:cNvCxnSpPr>
              <a:cxnSpLocks/>
            </p:cNvCxnSpPr>
            <p:nvPr/>
          </p:nvCxnSpPr>
          <p:spPr>
            <a:xfrm>
              <a:off x="4602575" y="5859819"/>
              <a:ext cx="0" cy="520809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左右矢印 143">
              <a:extLst>
                <a:ext uri="{FF2B5EF4-FFF2-40B4-BE49-F238E27FC236}">
                  <a16:creationId xmlns:a16="http://schemas.microsoft.com/office/drawing/2014/main" id="{736C8BCB-F3E6-68A3-B1B2-3D1DA53980CB}"/>
                </a:ext>
              </a:extLst>
            </p:cNvPr>
            <p:cNvSpPr/>
            <p:nvPr/>
          </p:nvSpPr>
          <p:spPr>
            <a:xfrm rot="5400000">
              <a:off x="3906490" y="5409597"/>
              <a:ext cx="269280" cy="139287"/>
            </a:xfrm>
            <a:prstGeom prst="leftRightArrow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78F840C8-0069-21D4-0E4B-08133B86A179}"/>
                </a:ext>
              </a:extLst>
            </p:cNvPr>
            <p:cNvSpPr txBox="1"/>
            <p:nvPr/>
          </p:nvSpPr>
          <p:spPr>
            <a:xfrm>
              <a:off x="4034144" y="5380015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i="1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kumimoji="1" lang="en-US" altLang="ja-JP" sz="1400" i="1" baseline="-25000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kumimoji="1" lang="ja-JP" altLang="en-US" sz="1400" i="1" baseline="-25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3ECF0BD5-B720-BDA0-DD3A-49946A7CA866}"/>
              </a:ext>
            </a:extLst>
          </p:cNvPr>
          <p:cNvCxnSpPr>
            <a:cxnSpLocks/>
          </p:cNvCxnSpPr>
          <p:nvPr/>
        </p:nvCxnSpPr>
        <p:spPr>
          <a:xfrm>
            <a:off x="1768722" y="4263389"/>
            <a:ext cx="181724" cy="8378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85D2C60-5115-8A61-FCA9-B9153062E134}"/>
              </a:ext>
            </a:extLst>
          </p:cNvPr>
          <p:cNvSpPr txBox="1"/>
          <p:nvPr/>
        </p:nvSpPr>
        <p:spPr>
          <a:xfrm>
            <a:off x="1909633" y="4476767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CV</a:t>
            </a:r>
            <a:r>
              <a:rPr kumimoji="1" lang="ja-JP" altLang="en-US" sz="1050"/>
              <a:t>（半セル）</a:t>
            </a:r>
          </a:p>
        </p:txBody>
      </p:sp>
    </p:spTree>
    <p:extLst>
      <p:ext uri="{BB962C8B-B14F-4D97-AF65-F5344CB8AC3E}">
        <p14:creationId xmlns:p14="http://schemas.microsoft.com/office/powerpoint/2010/main" val="361236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CC6F3-D162-C039-5EF0-FCDF6A8F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273"/>
          </a:xfrm>
        </p:spPr>
        <p:txBody>
          <a:bodyPr/>
          <a:lstStyle/>
          <a:p>
            <a:r>
              <a:rPr kumimoji="1" lang="ja-JP" altLang="en-US"/>
              <a:t>セル界面物性値と境界条件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10F987-C87D-102A-4662-ED1583260195}"/>
              </a:ext>
            </a:extLst>
          </p:cNvPr>
          <p:cNvSpPr txBox="1"/>
          <p:nvPr/>
        </p:nvSpPr>
        <p:spPr>
          <a:xfrm>
            <a:off x="565847" y="2005237"/>
            <a:ext cx="5471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λ</a:t>
            </a:r>
            <a:r>
              <a:rPr lang="en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f(a, b, ma, mb) = 2.0*a*b / (</a:t>
            </a:r>
            <a:r>
              <a:rPr lang="en" altLang="ja-JP" sz="1200" dirty="0" err="1">
                <a:latin typeface="0xProto" panose="02000009000000000000" pitchFamily="49" charset="0"/>
                <a:cs typeface="0xProto" panose="02000009000000000000" pitchFamily="49" charset="0"/>
              </a:rPr>
              <a:t>a+b</a:t>
            </a:r>
            <a:r>
              <a:rPr lang="en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) * (2.0-div(ma+mb,2))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FB2EA45-AF85-A4FD-95CE-B468666DEECB}"/>
              </a:ext>
            </a:extLst>
          </p:cNvPr>
          <p:cNvGrpSpPr/>
          <p:nvPr/>
        </p:nvGrpSpPr>
        <p:grpSpPr>
          <a:xfrm>
            <a:off x="8181623" y="438187"/>
            <a:ext cx="1399430" cy="977842"/>
            <a:chOff x="6096000" y="2388266"/>
            <a:chExt cx="1399430" cy="97784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D397A05-AEE6-3664-EBEB-E368A887DE1B}"/>
                </a:ext>
              </a:extLst>
            </p:cNvPr>
            <p:cNvSpPr/>
            <p:nvPr/>
          </p:nvSpPr>
          <p:spPr>
            <a:xfrm>
              <a:off x="6096000" y="2666393"/>
              <a:ext cx="699715" cy="6997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6A300C9-34F5-5AAD-0A8F-45B17B2AFCA5}"/>
                </a:ext>
              </a:extLst>
            </p:cNvPr>
            <p:cNvSpPr/>
            <p:nvPr/>
          </p:nvSpPr>
          <p:spPr>
            <a:xfrm>
              <a:off x="6795715" y="2666392"/>
              <a:ext cx="699715" cy="6997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2BAD802-7CA9-A5C1-D8A7-2EC95A487F60}"/>
                </a:ext>
              </a:extLst>
            </p:cNvPr>
            <p:cNvSpPr/>
            <p:nvPr/>
          </p:nvSpPr>
          <p:spPr>
            <a:xfrm>
              <a:off x="6420805" y="2996095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B18AD1D7-B4FC-4C8A-146A-2B4F311A0C3C}"/>
                </a:ext>
              </a:extLst>
            </p:cNvPr>
            <p:cNvSpPr/>
            <p:nvPr/>
          </p:nvSpPr>
          <p:spPr>
            <a:xfrm>
              <a:off x="7120520" y="2988278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6CE54BE-0F98-31C1-98EA-685922FD6CEC}"/>
                </a:ext>
              </a:extLst>
            </p:cNvPr>
            <p:cNvSpPr txBox="1"/>
            <p:nvPr/>
          </p:nvSpPr>
          <p:spPr>
            <a:xfrm>
              <a:off x="6178060" y="3046199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err="1"/>
                <a:t>λ</a:t>
              </a:r>
              <a:r>
                <a:rPr kumimoji="1" lang="en-US" altLang="ja-JP" sz="1100" baseline="-25000" dirty="0" err="1"/>
                <a:t>a</a:t>
              </a:r>
              <a:endParaRPr kumimoji="1" lang="ja-JP" altLang="en-US" sz="1100" baseline="-25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2D68CD3-1B61-00B0-2B20-80EAB9575EC7}"/>
                </a:ext>
              </a:extLst>
            </p:cNvPr>
            <p:cNvSpPr txBox="1"/>
            <p:nvPr/>
          </p:nvSpPr>
          <p:spPr>
            <a:xfrm>
              <a:off x="7066289" y="3046199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err="1"/>
                <a:t>λ</a:t>
              </a:r>
              <a:r>
                <a:rPr kumimoji="1" lang="en-US" altLang="ja-JP" sz="1100" baseline="-25000" dirty="0" err="1"/>
                <a:t>b</a:t>
              </a:r>
              <a:endParaRPr kumimoji="1" lang="ja-JP" altLang="en-US" sz="1100" baseline="-25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61F0D9F-0943-3649-50A9-7822A26DC0AA}"/>
                </a:ext>
              </a:extLst>
            </p:cNvPr>
            <p:cNvSpPr txBox="1"/>
            <p:nvPr/>
          </p:nvSpPr>
          <p:spPr>
            <a:xfrm>
              <a:off x="6253080" y="2643310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latin typeface="Aptos" panose="020B0004020202020204" pitchFamily="34" charset="0"/>
                </a:rPr>
                <a:t>ma</a:t>
              </a:r>
              <a:endParaRPr kumimoji="1" lang="ja-JP" altLang="en-US" sz="1100" i="1">
                <a:latin typeface="Aptos" panose="020B00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962445A-A474-8D39-E895-76C7FC11BC2B}"/>
                </a:ext>
              </a:extLst>
            </p:cNvPr>
            <p:cNvSpPr txBox="1"/>
            <p:nvPr/>
          </p:nvSpPr>
          <p:spPr>
            <a:xfrm>
              <a:off x="6978905" y="2649876"/>
              <a:ext cx="3834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latin typeface="Aptos" panose="020B0004020202020204" pitchFamily="34" charset="0"/>
                </a:rPr>
                <a:t>mb</a:t>
              </a:r>
              <a:endParaRPr kumimoji="1" lang="ja-JP" altLang="en-US" sz="1100" i="1">
                <a:latin typeface="Aptos" panose="020B00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0977D36-892D-0ED3-1B33-442B554DFC14}"/>
                </a:ext>
              </a:extLst>
            </p:cNvPr>
            <p:cNvSpPr txBox="1"/>
            <p:nvPr/>
          </p:nvSpPr>
          <p:spPr>
            <a:xfrm>
              <a:off x="6611497" y="2388266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err="1"/>
                <a:t>λ</a:t>
              </a:r>
              <a:r>
                <a:rPr kumimoji="1" lang="en-US" altLang="ja-JP" sz="1100" baseline="-25000" dirty="0" err="1"/>
                <a:t>f</a:t>
              </a:r>
              <a:endParaRPr kumimoji="1" lang="ja-JP" altLang="en-US" sz="1100" baseline="-25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4A7B462-6A6F-4934-733F-FEB871EA9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2504524"/>
                  </p:ext>
                </p:extLst>
              </p:nvPr>
            </p:nvGraphicFramePr>
            <p:xfrm>
              <a:off x="7066503" y="2186326"/>
              <a:ext cx="3345715" cy="153924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479007">
                      <a:extLst>
                        <a:ext uri="{9D8B030D-6E8A-4147-A177-3AD203B41FA5}">
                          <a16:colId xmlns:a16="http://schemas.microsoft.com/office/drawing/2014/main" val="2554078952"/>
                        </a:ext>
                      </a:extLst>
                    </a:gridCol>
                    <a:gridCol w="471484">
                      <a:extLst>
                        <a:ext uri="{9D8B030D-6E8A-4147-A177-3AD203B41FA5}">
                          <a16:colId xmlns:a16="http://schemas.microsoft.com/office/drawing/2014/main" val="2620954992"/>
                        </a:ext>
                      </a:extLst>
                    </a:gridCol>
                    <a:gridCol w="919393">
                      <a:extLst>
                        <a:ext uri="{9D8B030D-6E8A-4147-A177-3AD203B41FA5}">
                          <a16:colId xmlns:a16="http://schemas.microsoft.com/office/drawing/2014/main" val="3856786377"/>
                        </a:ext>
                      </a:extLst>
                    </a:gridCol>
                    <a:gridCol w="653927">
                      <a:extLst>
                        <a:ext uri="{9D8B030D-6E8A-4147-A177-3AD203B41FA5}">
                          <a16:colId xmlns:a16="http://schemas.microsoft.com/office/drawing/2014/main" val="351867179"/>
                        </a:ext>
                      </a:extLst>
                    </a:gridCol>
                    <a:gridCol w="821904">
                      <a:extLst>
                        <a:ext uri="{9D8B030D-6E8A-4147-A177-3AD203B41FA5}">
                          <a16:colId xmlns:a16="http://schemas.microsoft.com/office/drawing/2014/main" val="1509407727"/>
                        </a:ext>
                      </a:extLst>
                    </a:gridCol>
                  </a:tblGrid>
                  <a:tr h="249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 err="1"/>
                            <a:t>λf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ja-JP" sz="11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≅</m:t>
                                </m:r>
                                <m:r>
                                  <a:rPr kumimoji="1" lang="en-US" altLang="ja-JP" sz="11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872659"/>
                      </a:ext>
                    </a:extLst>
                  </a:tr>
                  <a:tr h="38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2b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q=0 </a:t>
                          </a:r>
                        </a:p>
                        <a:p>
                          <a:pPr algn="ctr"/>
                          <a:r>
                            <a:rPr kumimoji="1" lang="en-US" altLang="ja-JP" sz="1100" dirty="0"/>
                            <a:t>(a-0)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4600257"/>
                      </a:ext>
                    </a:extLst>
                  </a:tr>
                  <a:tr h="38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q=0 (b=0)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35679595"/>
                      </a:ext>
                    </a:extLst>
                  </a:tr>
                  <a:tr h="397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2b (a&gt;&gt;b)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258194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4A7B462-6A6F-4934-733F-FEB871EA9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22504524"/>
                  </p:ext>
                </p:extLst>
              </p:nvPr>
            </p:nvGraphicFramePr>
            <p:xfrm>
              <a:off x="7066503" y="2186326"/>
              <a:ext cx="3345715" cy="153924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479007">
                      <a:extLst>
                        <a:ext uri="{9D8B030D-6E8A-4147-A177-3AD203B41FA5}">
                          <a16:colId xmlns:a16="http://schemas.microsoft.com/office/drawing/2014/main" val="2554078952"/>
                        </a:ext>
                      </a:extLst>
                    </a:gridCol>
                    <a:gridCol w="471484">
                      <a:extLst>
                        <a:ext uri="{9D8B030D-6E8A-4147-A177-3AD203B41FA5}">
                          <a16:colId xmlns:a16="http://schemas.microsoft.com/office/drawing/2014/main" val="2620954992"/>
                        </a:ext>
                      </a:extLst>
                    </a:gridCol>
                    <a:gridCol w="919393">
                      <a:extLst>
                        <a:ext uri="{9D8B030D-6E8A-4147-A177-3AD203B41FA5}">
                          <a16:colId xmlns:a16="http://schemas.microsoft.com/office/drawing/2014/main" val="3856786377"/>
                        </a:ext>
                      </a:extLst>
                    </a:gridCol>
                    <a:gridCol w="653927">
                      <a:extLst>
                        <a:ext uri="{9D8B030D-6E8A-4147-A177-3AD203B41FA5}">
                          <a16:colId xmlns:a16="http://schemas.microsoft.com/office/drawing/2014/main" val="351867179"/>
                        </a:ext>
                      </a:extLst>
                    </a:gridCol>
                    <a:gridCol w="821904">
                      <a:extLst>
                        <a:ext uri="{9D8B030D-6E8A-4147-A177-3AD203B41FA5}">
                          <a16:colId xmlns:a16="http://schemas.microsoft.com/office/drawing/2014/main" val="1509407727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 err="1"/>
                            <a:t>λf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2157" t="-4762" r="-131373" b="-4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87265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2b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q=0 </a:t>
                          </a:r>
                        </a:p>
                        <a:p>
                          <a:pPr algn="ctr"/>
                          <a:r>
                            <a:rPr kumimoji="1" lang="en-US" altLang="ja-JP" sz="1100" dirty="0"/>
                            <a:t>(a-0)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460025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q=0 (b=0)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3567959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2b (a&gt;&gt;b)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25819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9E01159-1851-4FD4-0873-231DA5CD3C05}"/>
              </a:ext>
            </a:extLst>
          </p:cNvPr>
          <p:cNvSpPr txBox="1"/>
          <p:nvPr/>
        </p:nvSpPr>
        <p:spPr>
          <a:xfrm>
            <a:off x="560542" y="2290664"/>
            <a:ext cx="52822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m=0 </a:t>
            </a:r>
            <a:r>
              <a:rPr kumimoji="1" lang="ja-JP" altLang="en-US" sz="1200"/>
              <a:t>計算しないセル、</a:t>
            </a:r>
            <a:r>
              <a:rPr lang="en-US" altLang="ja-JP" sz="1200" dirty="0"/>
              <a:t>m=1 </a:t>
            </a:r>
            <a:r>
              <a:rPr lang="ja-JP" altLang="en-US" sz="1200"/>
              <a:t>計算するセルを指定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外部境界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外部境界セルに設定、セルの物性値は内側のセルと同じ値に指定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熱流束は計算領域内部からの片側差分の形式になる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断熱境界の場合には、外部境界セルの物性値にゼロを指定</a:t>
            </a: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内部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セル界面の両側で同じ物性値の場合、標準の熱流束形式</a:t>
            </a:r>
            <a:endParaRPr kumimoji="1"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極端に大きさの異なる物性値の場合、片側差分</a:t>
            </a:r>
            <a:endParaRPr kumimoji="1" lang="en-US" altLang="ja-JP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91D6806-1283-EFAF-B3C3-5F69E11D05D0}"/>
                  </a:ext>
                </a:extLst>
              </p:cNvPr>
              <p:cNvSpPr txBox="1"/>
              <p:nvPr/>
            </p:nvSpPr>
            <p:spPr>
              <a:xfrm>
                <a:off x="9820078" y="813644"/>
                <a:ext cx="1618072" cy="464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91D6806-1283-EFAF-B3C3-5F69E11D0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078" y="813644"/>
                <a:ext cx="1618072" cy="464743"/>
              </a:xfrm>
              <a:prstGeom prst="rect">
                <a:avLst/>
              </a:prstGeom>
              <a:blipFill>
                <a:blip r:embed="rId3"/>
                <a:stretch>
                  <a:fillRect l="-2344" t="-2632" r="-781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67D78CB-DD79-016F-635E-52388D8766F3}"/>
              </a:ext>
            </a:extLst>
          </p:cNvPr>
          <p:cNvSpPr txBox="1"/>
          <p:nvPr/>
        </p:nvSpPr>
        <p:spPr>
          <a:xfrm>
            <a:off x="8369192" y="140064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0xProto" panose="02000009000000000000" pitchFamily="49" charset="0"/>
                <a:cs typeface="0xProto" panose="02000009000000000000" pitchFamily="49" charset="0"/>
              </a:rPr>
              <a:t>i</a:t>
            </a:r>
            <a:endParaRPr kumimoji="1" lang="ja-JP" altLang="en-US" sz="140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2C8D165-846C-7A9E-4D12-DD7FEF354F6D}"/>
              </a:ext>
            </a:extLst>
          </p:cNvPr>
          <p:cNvSpPr txBox="1"/>
          <p:nvPr/>
        </p:nvSpPr>
        <p:spPr>
          <a:xfrm>
            <a:off x="9023759" y="1412451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0xProto" panose="02000009000000000000" pitchFamily="49" charset="0"/>
                <a:cs typeface="0xProto" panose="02000009000000000000" pitchFamily="49" charset="0"/>
              </a:rPr>
              <a:t>i+1</a:t>
            </a:r>
            <a:endParaRPr kumimoji="1" lang="ja-JP" altLang="en-US" sz="140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20" name="左右矢印 19">
            <a:extLst>
              <a:ext uri="{FF2B5EF4-FFF2-40B4-BE49-F238E27FC236}">
                <a16:creationId xmlns:a16="http://schemas.microsoft.com/office/drawing/2014/main" id="{0DD876C8-7B7D-FD76-9272-C95B6E504191}"/>
              </a:ext>
            </a:extLst>
          </p:cNvPr>
          <p:cNvSpPr/>
          <p:nvPr/>
        </p:nvSpPr>
        <p:spPr>
          <a:xfrm>
            <a:off x="8741375" y="993607"/>
            <a:ext cx="269280" cy="139287"/>
          </a:xfrm>
          <a:prstGeom prst="leftRightArrow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B010BF8-A6A3-15CB-765C-399B59A2B2B8}"/>
              </a:ext>
            </a:extLst>
          </p:cNvPr>
          <p:cNvSpPr txBox="1"/>
          <p:nvPr/>
        </p:nvSpPr>
        <p:spPr>
          <a:xfrm>
            <a:off x="8819769" y="10191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ja-JP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85DD952-1834-C999-D119-1B362FB0531A}"/>
                  </a:ext>
                </a:extLst>
              </p:cNvPr>
              <p:cNvSpPr txBox="1"/>
              <p:nvPr/>
            </p:nvSpPr>
            <p:spPr>
              <a:xfrm>
                <a:off x="9991493" y="3752017"/>
                <a:ext cx="1342675" cy="442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85DD952-1834-C999-D119-1B362FB05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493" y="3752017"/>
                <a:ext cx="1342675" cy="442878"/>
              </a:xfrm>
              <a:prstGeom prst="rect">
                <a:avLst/>
              </a:prstGeom>
              <a:blipFill>
                <a:blip r:embed="rId4"/>
                <a:stretch>
                  <a:fillRect l="-2804" t="-2778" r="-935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816758B-7BF7-EEFF-2A57-483D1DD53242}"/>
                  </a:ext>
                </a:extLst>
              </p:cNvPr>
              <p:cNvSpPr txBox="1"/>
              <p:nvPr/>
            </p:nvSpPr>
            <p:spPr>
              <a:xfrm>
                <a:off x="8167728" y="4144665"/>
                <a:ext cx="1346266" cy="406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816758B-7BF7-EEFF-2A57-483D1DD5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728" y="4144665"/>
                <a:ext cx="1346266" cy="406586"/>
              </a:xfrm>
              <a:prstGeom prst="rect">
                <a:avLst/>
              </a:prstGeom>
              <a:blipFill>
                <a:blip r:embed="rId5"/>
                <a:stretch>
                  <a:fillRect l="-2804" t="-6061"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AF4A409-9A05-9ADD-B1B6-26203B10749C}"/>
                  </a:ext>
                </a:extLst>
              </p:cNvPr>
              <p:cNvSpPr txBox="1"/>
              <p:nvPr/>
            </p:nvSpPr>
            <p:spPr>
              <a:xfrm>
                <a:off x="9407674" y="4481360"/>
                <a:ext cx="1346266" cy="442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AF4A409-9A05-9ADD-B1B6-26203B107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674" y="4481360"/>
                <a:ext cx="1346266" cy="442878"/>
              </a:xfrm>
              <a:prstGeom prst="rect">
                <a:avLst/>
              </a:prstGeom>
              <a:blipFill>
                <a:blip r:embed="rId6"/>
                <a:stretch>
                  <a:fillRect l="-1869" t="-2778" r="-935" b="-19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0BBDD58-A0FF-37EB-A3F4-E598942E51D7}"/>
              </a:ext>
            </a:extLst>
          </p:cNvPr>
          <p:cNvCxnSpPr>
            <a:cxnSpLocks/>
          </p:cNvCxnSpPr>
          <p:nvPr/>
        </p:nvCxnSpPr>
        <p:spPr>
          <a:xfrm flipH="1">
            <a:off x="9054790" y="3512634"/>
            <a:ext cx="144966" cy="56839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5916747-4B7D-F220-4492-80741975FA1A}"/>
              </a:ext>
            </a:extLst>
          </p:cNvPr>
          <p:cNvCxnSpPr>
            <a:cxnSpLocks/>
          </p:cNvCxnSpPr>
          <p:nvPr/>
        </p:nvCxnSpPr>
        <p:spPr>
          <a:xfrm>
            <a:off x="9991493" y="3632381"/>
            <a:ext cx="0" cy="29815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FF17BFD-A1E5-C6AB-AF58-9E4B56448467}"/>
              </a:ext>
            </a:extLst>
          </p:cNvPr>
          <p:cNvCxnSpPr>
            <a:cxnSpLocks/>
          </p:cNvCxnSpPr>
          <p:nvPr/>
        </p:nvCxnSpPr>
        <p:spPr>
          <a:xfrm>
            <a:off x="9513994" y="3026188"/>
            <a:ext cx="320069" cy="152506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EA4074F-E32B-E207-0EE7-14C6467D6269}"/>
              </a:ext>
            </a:extLst>
          </p:cNvPr>
          <p:cNvSpPr txBox="1"/>
          <p:nvPr/>
        </p:nvSpPr>
        <p:spPr>
          <a:xfrm>
            <a:off x="122664" y="1164811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XY</a:t>
            </a:r>
            <a:r>
              <a:rPr kumimoji="1" lang="ja-JP" altLang="en-US" sz="1600" b="1"/>
              <a:t>方向</a:t>
            </a:r>
            <a:r>
              <a:rPr lang="ja-JP" altLang="en-US" sz="1600" b="1"/>
              <a:t>の</a:t>
            </a:r>
            <a:r>
              <a:rPr kumimoji="1" lang="ja-JP" altLang="en-US" sz="1600" b="1"/>
              <a:t>等間隔格子の場合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F538A84-8E16-59BA-302B-BC13AC9948B4}"/>
              </a:ext>
            </a:extLst>
          </p:cNvPr>
          <p:cNvSpPr txBox="1"/>
          <p:nvPr/>
        </p:nvSpPr>
        <p:spPr>
          <a:xfrm>
            <a:off x="122664" y="4462459"/>
            <a:ext cx="277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Z</a:t>
            </a:r>
            <a:r>
              <a:rPr lang="ja-JP" altLang="en-US" sz="1600" b="1"/>
              <a:t>方向の</a:t>
            </a:r>
            <a:r>
              <a:rPr kumimoji="1" lang="ja-JP" altLang="en-US" sz="1600" b="1"/>
              <a:t>不等間隔格子の場合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B45A56F-253A-093D-2766-AC161B2B442A}"/>
              </a:ext>
            </a:extLst>
          </p:cNvPr>
          <p:cNvSpPr txBox="1"/>
          <p:nvPr/>
        </p:nvSpPr>
        <p:spPr>
          <a:xfrm>
            <a:off x="560542" y="1524178"/>
            <a:ext cx="6124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セル界面での熱流束の評価時、界面の両側で物性値が異なるため、調和平均を考慮した物性値の評価が必要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CCA3F3-0ABB-46EB-25B0-57A8D2426A1B}"/>
              </a:ext>
            </a:extLst>
          </p:cNvPr>
          <p:cNvSpPr txBox="1"/>
          <p:nvPr/>
        </p:nvSpPr>
        <p:spPr>
          <a:xfrm>
            <a:off x="560542" y="4822088"/>
            <a:ext cx="634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セル界面での熱流束の評価時、界面の両側で物性値が同じであるため、定式化どおり。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外部境界では半セルができる。</a:t>
            </a:r>
            <a:endParaRPr kumimoji="1"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ディリクレ条件では、外部境界上の値を直接指定するため、半セルの処理は不要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ノイマン条件は、断熱・等温・熱伝達の実装で境界上の温度を</a:t>
            </a:r>
            <a:r>
              <a:rPr lang="ja-JP" altLang="en-US" sz="1200"/>
              <a:t>半セルで</a:t>
            </a:r>
            <a:r>
              <a:rPr kumimoji="1" lang="ja-JP" altLang="en-US" sz="1200"/>
              <a:t>解く</a:t>
            </a:r>
            <a:endParaRPr kumimoji="1" lang="en-US" altLang="ja-JP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ja-JP" altLang="en-US" sz="1200"/>
              <a:t>ループの範囲を変更し、境界値も含める</a:t>
            </a:r>
            <a:endParaRPr lang="en-US" altLang="ja-JP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流束を与える面をマスクにより断熱として計算</a:t>
            </a:r>
            <a:endParaRPr kumimoji="1" lang="en-US" altLang="ja-JP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448113D-626B-E582-CEC1-B4D704B63FD6}"/>
              </a:ext>
            </a:extLst>
          </p:cNvPr>
          <p:cNvSpPr txBox="1"/>
          <p:nvPr/>
        </p:nvSpPr>
        <p:spPr>
          <a:xfrm>
            <a:off x="1455269" y="6275881"/>
            <a:ext cx="3163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λ</a:t>
            </a:r>
            <a:r>
              <a:rPr lang="en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f(a, ma, mb) = a*div(ma+mb,2)</a:t>
            </a: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267A7EB9-3306-701C-E35E-406E38C8BA89}"/>
              </a:ext>
            </a:extLst>
          </p:cNvPr>
          <p:cNvGrpSpPr/>
          <p:nvPr/>
        </p:nvGrpSpPr>
        <p:grpSpPr>
          <a:xfrm>
            <a:off x="7353613" y="4942182"/>
            <a:ext cx="2229339" cy="1639396"/>
            <a:chOff x="7760939" y="4980600"/>
            <a:chExt cx="2229339" cy="1639396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07775494-269D-6F4A-1B93-D7316E5790FF}"/>
                </a:ext>
              </a:extLst>
            </p:cNvPr>
            <p:cNvSpPr txBox="1"/>
            <p:nvPr/>
          </p:nvSpPr>
          <p:spPr>
            <a:xfrm>
              <a:off x="8458574" y="5173232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/>
                <a:t>λ</a:t>
              </a:r>
              <a:r>
                <a:rPr kumimoji="1" lang="en-US" altLang="ja-JP" sz="1000" baseline="-25000" dirty="0"/>
                <a:t>2</a:t>
              </a:r>
              <a:endParaRPr kumimoji="1" lang="ja-JP" altLang="en-US" sz="1000" baseline="-2500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848DA5D-FA95-D939-D903-8029FFF66763}"/>
                </a:ext>
              </a:extLst>
            </p:cNvPr>
            <p:cNvSpPr txBox="1"/>
            <p:nvPr/>
          </p:nvSpPr>
          <p:spPr>
            <a:xfrm>
              <a:off x="8449733" y="6082181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/>
                <a:t>λ</a:t>
              </a:r>
              <a:r>
                <a:rPr kumimoji="1" lang="en-US" altLang="ja-JP" sz="1000" baseline="-25000" dirty="0"/>
                <a:t>1</a:t>
              </a:r>
              <a:endParaRPr kumimoji="1" lang="ja-JP" altLang="en-US" sz="1000" baseline="-25000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E5C359A7-0198-9D54-675E-546E9B95D7C7}"/>
                </a:ext>
              </a:extLst>
            </p:cNvPr>
            <p:cNvCxnSpPr/>
            <p:nvPr/>
          </p:nvCxnSpPr>
          <p:spPr>
            <a:xfrm flipH="1">
              <a:off x="9208743" y="5777872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9857BDD-EC2A-BE11-44BF-760E79C6D1E8}"/>
                </a:ext>
              </a:extLst>
            </p:cNvPr>
            <p:cNvSpPr/>
            <p:nvPr/>
          </p:nvSpPr>
          <p:spPr>
            <a:xfrm>
              <a:off x="8541239" y="5420646"/>
              <a:ext cx="648000" cy="332173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4E639223-71AE-7462-281A-32BA1779CD61}"/>
                </a:ext>
              </a:extLst>
            </p:cNvPr>
            <p:cNvSpPr txBox="1"/>
            <p:nvPr/>
          </p:nvSpPr>
          <p:spPr>
            <a:xfrm>
              <a:off x="9450306" y="5624337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z[2]</a:t>
              </a:r>
              <a:endParaRPr kumimoji="1" lang="ja-JP" altLang="en-US" sz="105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C11E3236-9209-E8B6-8F14-C58389B743A0}"/>
                </a:ext>
              </a:extLst>
            </p:cNvPr>
            <p:cNvCxnSpPr>
              <a:cxnSpLocks/>
            </p:cNvCxnSpPr>
            <p:nvPr/>
          </p:nvCxnSpPr>
          <p:spPr>
            <a:xfrm>
              <a:off x="9415338" y="5209873"/>
              <a:ext cx="0" cy="574407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426DC70E-5898-E203-610B-783229ACF03A}"/>
                </a:ext>
              </a:extLst>
            </p:cNvPr>
            <p:cNvSpPr txBox="1"/>
            <p:nvPr/>
          </p:nvSpPr>
          <p:spPr>
            <a:xfrm>
              <a:off x="8596154" y="5781125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err="1"/>
                <a:t>θ</a:t>
              </a:r>
              <a:r>
                <a:rPr kumimoji="1" lang="en-US" altLang="ja-JP" sz="900" dirty="0"/>
                <a:t>[2]</a:t>
              </a:r>
              <a:endParaRPr kumimoji="1" lang="ja-JP" altLang="en-US" sz="900" baseline="-25000"/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D43E258D-6231-6C70-8EAB-3FF84CDB4C61}"/>
                </a:ext>
              </a:extLst>
            </p:cNvPr>
            <p:cNvCxnSpPr>
              <a:cxnSpLocks/>
            </p:cNvCxnSpPr>
            <p:nvPr/>
          </p:nvCxnSpPr>
          <p:spPr>
            <a:xfrm>
              <a:off x="8253228" y="6042307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1D4B6EB4-5AA2-901E-EF50-1C41D5734A3F}"/>
                </a:ext>
              </a:extLst>
            </p:cNvPr>
            <p:cNvCxnSpPr>
              <a:cxnSpLocks/>
            </p:cNvCxnSpPr>
            <p:nvPr/>
          </p:nvCxnSpPr>
          <p:spPr>
            <a:xfrm>
              <a:off x="8253228" y="5406352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3E77FC18-2315-AA99-7752-716994F29F37}"/>
                </a:ext>
              </a:extLst>
            </p:cNvPr>
            <p:cNvCxnSpPr>
              <a:cxnSpLocks/>
            </p:cNvCxnSpPr>
            <p:nvPr/>
          </p:nvCxnSpPr>
          <p:spPr>
            <a:xfrm>
              <a:off x="8303855" y="5420646"/>
              <a:ext cx="0" cy="355914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6D9D287-5091-3AC1-CB72-CFCEA96DDAA5}"/>
                </a:ext>
              </a:extLst>
            </p:cNvPr>
            <p:cNvSpPr txBox="1"/>
            <p:nvPr/>
          </p:nvSpPr>
          <p:spPr>
            <a:xfrm>
              <a:off x="9408186" y="534475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000" dirty="0">
                  <a:latin typeface="Aptos Light" panose="020B0004020202020204" pitchFamily="34" charset="0"/>
                  <a:cs typeface="0xProto" panose="02000009000000000000" pitchFamily="49" charset="0"/>
                </a:rPr>
                <a:t>[2]</a:t>
              </a:r>
              <a:endParaRPr kumimoji="1" lang="ja-JP" altLang="en-US" sz="1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C1CF3C88-AC6F-F417-4727-A3DB2231D4C0}"/>
                </a:ext>
              </a:extLst>
            </p:cNvPr>
            <p:cNvSpPr txBox="1"/>
            <p:nvPr/>
          </p:nvSpPr>
          <p:spPr>
            <a:xfrm>
              <a:off x="9399029" y="5944274"/>
              <a:ext cx="5912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000" dirty="0">
                  <a:latin typeface="Aptos Light" panose="020B0004020202020204" pitchFamily="34" charset="0"/>
                  <a:cs typeface="0xProto" panose="02000009000000000000" pitchFamily="49" charset="0"/>
                </a:rPr>
                <a:t>[1]</a:t>
              </a:r>
              <a:endParaRPr kumimoji="1" lang="ja-JP" altLang="en-US" sz="10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24E1078B-FCC4-B4FD-73BC-2B93DFF2FEC6}"/>
                </a:ext>
              </a:extLst>
            </p:cNvPr>
            <p:cNvSpPr/>
            <p:nvPr/>
          </p:nvSpPr>
          <p:spPr>
            <a:xfrm>
              <a:off x="8515813" y="5776560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14DA4EDC-1962-338D-EE7F-565E9DE41516}"/>
                </a:ext>
              </a:extLst>
            </p:cNvPr>
            <p:cNvSpPr/>
            <p:nvPr/>
          </p:nvSpPr>
          <p:spPr>
            <a:xfrm>
              <a:off x="8518967" y="5209036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EB10E025-C32E-11B4-357C-D36E27BB8791}"/>
                </a:ext>
              </a:extLst>
            </p:cNvPr>
            <p:cNvSpPr/>
            <p:nvPr/>
          </p:nvSpPr>
          <p:spPr>
            <a:xfrm>
              <a:off x="8828363" y="5752819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C28A08E8-6CCF-BD33-95FA-8F358FF8254F}"/>
                </a:ext>
              </a:extLst>
            </p:cNvPr>
            <p:cNvSpPr txBox="1"/>
            <p:nvPr/>
          </p:nvSpPr>
          <p:spPr>
            <a:xfrm>
              <a:off x="7760939" y="5475401"/>
              <a:ext cx="4523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>
                  <a:latin typeface="Aptos Light" panose="020B0004020202020204" pitchFamily="34" charset="0"/>
                  <a:cs typeface="0xProto" panose="02000009000000000000" pitchFamily="49" charset="0"/>
                </a:rPr>
                <a:t>∆z[2]</a:t>
              </a:r>
              <a:endParaRPr kumimoji="1" lang="ja-JP" altLang="en-US" sz="1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85B6928-D650-6A73-725F-081D2DCA0C0E}"/>
                </a:ext>
              </a:extLst>
            </p:cNvPr>
            <p:cNvSpPr txBox="1"/>
            <p:nvPr/>
          </p:nvSpPr>
          <p:spPr>
            <a:xfrm>
              <a:off x="8550021" y="4980600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err="1"/>
                <a:t>θ</a:t>
              </a:r>
              <a:r>
                <a:rPr kumimoji="1" lang="en-US" altLang="ja-JP" sz="900" dirty="0"/>
                <a:t>[3]</a:t>
              </a:r>
              <a:endParaRPr kumimoji="1" lang="ja-JP" altLang="en-US" sz="900" baseline="-25000"/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739FA78B-EF45-F83B-5544-2B946C387321}"/>
                </a:ext>
              </a:extLst>
            </p:cNvPr>
            <p:cNvSpPr/>
            <p:nvPr/>
          </p:nvSpPr>
          <p:spPr>
            <a:xfrm>
              <a:off x="8829801" y="5183668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95BE8548-84B9-4466-969D-A0DC5E0E0646}"/>
                </a:ext>
              </a:extLst>
            </p:cNvPr>
            <p:cNvCxnSpPr/>
            <p:nvPr/>
          </p:nvCxnSpPr>
          <p:spPr>
            <a:xfrm flipH="1">
              <a:off x="9223448" y="520344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604227DA-11F3-D200-3C6D-9D2B6C9A6107}"/>
                </a:ext>
              </a:extLst>
            </p:cNvPr>
            <p:cNvCxnSpPr/>
            <p:nvPr/>
          </p:nvCxnSpPr>
          <p:spPr>
            <a:xfrm flipH="1">
              <a:off x="9215623" y="6334718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E1C3AB1D-1CE7-FA8D-E503-B0981395304E}"/>
                </a:ext>
              </a:extLst>
            </p:cNvPr>
            <p:cNvSpPr txBox="1"/>
            <p:nvPr/>
          </p:nvSpPr>
          <p:spPr>
            <a:xfrm>
              <a:off x="9495476" y="6198768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z[1]</a:t>
              </a:r>
              <a:endParaRPr kumimoji="1" lang="ja-JP" altLang="en-US" sz="105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D099FFE8-B4A9-4C8F-7ED0-9BB186D571AA}"/>
                </a:ext>
              </a:extLst>
            </p:cNvPr>
            <p:cNvSpPr txBox="1"/>
            <p:nvPr/>
          </p:nvSpPr>
          <p:spPr>
            <a:xfrm>
              <a:off x="9496112" y="5062957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z[3]</a:t>
              </a:r>
              <a:endParaRPr kumimoji="1" lang="ja-JP" altLang="en-US" sz="105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4C5BB7F6-02AC-DB00-CA4E-FF0B535AED84}"/>
                </a:ext>
              </a:extLst>
            </p:cNvPr>
            <p:cNvCxnSpPr>
              <a:cxnSpLocks/>
            </p:cNvCxnSpPr>
            <p:nvPr/>
          </p:nvCxnSpPr>
          <p:spPr>
            <a:xfrm>
              <a:off x="9413094" y="5806030"/>
              <a:ext cx="0" cy="520809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左右矢印 82">
              <a:extLst>
                <a:ext uri="{FF2B5EF4-FFF2-40B4-BE49-F238E27FC236}">
                  <a16:creationId xmlns:a16="http://schemas.microsoft.com/office/drawing/2014/main" id="{1BD1E5A0-95A2-94B8-298C-DF5AE1061E91}"/>
                </a:ext>
              </a:extLst>
            </p:cNvPr>
            <p:cNvSpPr/>
            <p:nvPr/>
          </p:nvSpPr>
          <p:spPr>
            <a:xfrm rot="5400000">
              <a:off x="8940577" y="5711988"/>
              <a:ext cx="269280" cy="139287"/>
            </a:xfrm>
            <a:prstGeom prst="leftRightArrow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306F8F1B-B6C4-4A77-1A7B-FC4E0401DEDD}"/>
                </a:ext>
              </a:extLst>
            </p:cNvPr>
            <p:cNvSpPr txBox="1"/>
            <p:nvPr/>
          </p:nvSpPr>
          <p:spPr>
            <a:xfrm>
              <a:off x="8986232" y="5820579"/>
              <a:ext cx="3016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ja-JP" sz="1100" i="1" baseline="-25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1100" i="1" baseline="-25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D689C4D4-C807-9D59-7BF8-50B146B8A57B}"/>
                </a:ext>
              </a:extLst>
            </p:cNvPr>
            <p:cNvSpPr/>
            <p:nvPr/>
          </p:nvSpPr>
          <p:spPr>
            <a:xfrm>
              <a:off x="8833183" y="6314299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0E2562EA-85CE-85B0-C3DE-E2E79AFCEFEF}"/>
                </a:ext>
              </a:extLst>
            </p:cNvPr>
            <p:cNvSpPr txBox="1"/>
            <p:nvPr/>
          </p:nvSpPr>
          <p:spPr>
            <a:xfrm>
              <a:off x="8596154" y="6389164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err="1"/>
                <a:t>θ</a:t>
              </a:r>
              <a:r>
                <a:rPr kumimoji="1" lang="en-US" altLang="ja-JP" sz="900" dirty="0"/>
                <a:t>[1]</a:t>
              </a:r>
              <a:endParaRPr kumimoji="1" lang="ja-JP" altLang="en-US" sz="900" baseline="-25000"/>
            </a:p>
          </p:txBody>
        </p:sp>
        <p:sp>
          <p:nvSpPr>
            <p:cNvPr id="90" name="左右矢印 89">
              <a:extLst>
                <a:ext uri="{FF2B5EF4-FFF2-40B4-BE49-F238E27FC236}">
                  <a16:creationId xmlns:a16="http://schemas.microsoft.com/office/drawing/2014/main" id="{0A7F0C11-CDAE-EC33-C28C-EA86061F34C4}"/>
                </a:ext>
              </a:extLst>
            </p:cNvPr>
            <p:cNvSpPr/>
            <p:nvPr/>
          </p:nvSpPr>
          <p:spPr>
            <a:xfrm rot="5400000">
              <a:off x="8883005" y="5356388"/>
              <a:ext cx="269280" cy="139287"/>
            </a:xfrm>
            <a:prstGeom prst="leftRightArrow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3D3FEE41-3349-342D-1126-4B2698603AC8}"/>
                </a:ext>
              </a:extLst>
            </p:cNvPr>
            <p:cNvSpPr txBox="1"/>
            <p:nvPr/>
          </p:nvSpPr>
          <p:spPr>
            <a:xfrm>
              <a:off x="8994429" y="5111024"/>
              <a:ext cx="3016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ja-JP" sz="1100" i="1" baseline="-25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1100" i="1" baseline="-25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2BC85CC3-5508-B64E-3C1F-C454FC71A7FF}"/>
                  </a:ext>
                </a:extLst>
              </p:cNvPr>
              <p:cNvSpPr txBox="1"/>
              <p:nvPr/>
            </p:nvSpPr>
            <p:spPr>
              <a:xfrm>
                <a:off x="9834063" y="5155768"/>
                <a:ext cx="2070758" cy="685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200" b="0" dirty="0">
                  <a:ea typeface="Cambria Math" panose="02040503050406030204" pitchFamily="18" charset="0"/>
                </a:endParaRPr>
              </a:p>
              <a:p>
                <a:r>
                  <a:rPr kumimoji="1" lang="en-US" altLang="ja-JP" sz="1200" dirty="0"/>
                  <a:t>=</a:t>
                </a:r>
                <a:r>
                  <a:rPr lang="en-US" altLang="ja-JP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ja-JP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2BC85CC3-5508-B64E-3C1F-C454FC71A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063" y="5155768"/>
                <a:ext cx="2070758" cy="685829"/>
              </a:xfrm>
              <a:prstGeom prst="rect">
                <a:avLst/>
              </a:prstGeom>
              <a:blipFill>
                <a:blip r:embed="rId7"/>
                <a:stretch>
                  <a:fillRect l="-4268" t="-1852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90D0098-C2DA-79D9-6E96-342A4117999A}"/>
              </a:ext>
            </a:extLst>
          </p:cNvPr>
          <p:cNvCxnSpPr>
            <a:cxnSpLocks/>
          </p:cNvCxnSpPr>
          <p:nvPr/>
        </p:nvCxnSpPr>
        <p:spPr>
          <a:xfrm>
            <a:off x="7854045" y="5752253"/>
            <a:ext cx="254442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15DAD56-2E09-BE68-B401-D08AEFD6B016}"/>
              </a:ext>
            </a:extLst>
          </p:cNvPr>
          <p:cNvSpPr/>
          <p:nvPr/>
        </p:nvSpPr>
        <p:spPr>
          <a:xfrm>
            <a:off x="9991493" y="5860137"/>
            <a:ext cx="1063809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8FDA301-D7AE-B9B6-D366-51922A06078B}"/>
              </a:ext>
            </a:extLst>
          </p:cNvPr>
          <p:cNvSpPr/>
          <p:nvPr/>
        </p:nvSpPr>
        <p:spPr>
          <a:xfrm>
            <a:off x="11239780" y="5867485"/>
            <a:ext cx="34490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4045036-7507-ED1F-9F42-0735C049C67D}"/>
              </a:ext>
            </a:extLst>
          </p:cNvPr>
          <p:cNvSpPr txBox="1"/>
          <p:nvPr/>
        </p:nvSpPr>
        <p:spPr>
          <a:xfrm>
            <a:off x="10080807" y="5973539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z</a:t>
            </a:r>
            <a:r>
              <a:rPr kumimoji="1" lang="ja-JP" altLang="en-US" sz="1000"/>
              <a:t>方向の寄与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03DD19C-60E0-9959-3240-CA957A82E270}"/>
              </a:ext>
            </a:extLst>
          </p:cNvPr>
          <p:cNvSpPr txBox="1"/>
          <p:nvPr/>
        </p:nvSpPr>
        <p:spPr>
          <a:xfrm>
            <a:off x="11106168" y="5973539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Q</a:t>
            </a:r>
            <a:r>
              <a:rPr kumimoji="1" lang="ja-JP" altLang="en-US" sz="1000"/>
              <a:t>へ移動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7077D12-6EE4-6CF7-136F-D31B1902ECA0}"/>
              </a:ext>
            </a:extLst>
          </p:cNvPr>
          <p:cNvSpPr txBox="1"/>
          <p:nvPr/>
        </p:nvSpPr>
        <p:spPr>
          <a:xfrm>
            <a:off x="6956686" y="568320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（半セル値）</a:t>
            </a:r>
          </a:p>
        </p:txBody>
      </p:sp>
      <p:graphicFrame>
        <p:nvGraphicFramePr>
          <p:cNvPr id="103" name="表 102">
            <a:extLst>
              <a:ext uri="{FF2B5EF4-FFF2-40B4-BE49-F238E27FC236}">
                <a16:creationId xmlns:a16="http://schemas.microsoft.com/office/drawing/2014/main" id="{C9B3E4FF-BC2F-3808-5CCC-6C998C6B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17158"/>
              </p:ext>
            </p:extLst>
          </p:nvPr>
        </p:nvGraphicFramePr>
        <p:xfrm>
          <a:off x="5496182" y="5713698"/>
          <a:ext cx="1479995" cy="110696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56880">
                  <a:extLst>
                    <a:ext uri="{9D8B030D-6E8A-4147-A177-3AD203B41FA5}">
                      <a16:colId xmlns:a16="http://schemas.microsoft.com/office/drawing/2014/main" val="2554078952"/>
                    </a:ext>
                  </a:extLst>
                </a:gridCol>
                <a:gridCol w="449705">
                  <a:extLst>
                    <a:ext uri="{9D8B030D-6E8A-4147-A177-3AD203B41FA5}">
                      <a16:colId xmlns:a16="http://schemas.microsoft.com/office/drawing/2014/main" val="2620954992"/>
                    </a:ext>
                  </a:extLst>
                </a:gridCol>
                <a:gridCol w="573410">
                  <a:extLst>
                    <a:ext uri="{9D8B030D-6E8A-4147-A177-3AD203B41FA5}">
                      <a16:colId xmlns:a16="http://schemas.microsoft.com/office/drawing/2014/main" val="3856786377"/>
                    </a:ext>
                  </a:extLst>
                </a:gridCol>
              </a:tblGrid>
              <a:tr h="2303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ma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mb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/>
                        <a:t>λf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72659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600257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679595"/>
                  </a:ext>
                </a:extLst>
              </a:tr>
              <a:tr h="2912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a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581945"/>
                  </a:ext>
                </a:extLst>
              </a:tr>
            </a:tbl>
          </a:graphicData>
        </a:graphic>
      </p:graphicFrame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2BF6921-0790-99E7-692D-769B143E613C}"/>
              </a:ext>
            </a:extLst>
          </p:cNvPr>
          <p:cNvSpPr txBox="1"/>
          <p:nvPr/>
        </p:nvSpPr>
        <p:spPr>
          <a:xfrm>
            <a:off x="2235802" y="6552880"/>
            <a:ext cx="2773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外部境界では断熱処理のみで</a:t>
            </a:r>
            <a:r>
              <a:rPr kumimoji="1" lang="en-US" altLang="ja-JP" sz="1400" dirty="0"/>
              <a:t>OK</a:t>
            </a:r>
            <a:endParaRPr kumimoji="1" lang="ja-JP" altLang="en-US" sz="140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376D614D-0946-2A67-87A4-81B1E790E049}"/>
              </a:ext>
            </a:extLst>
          </p:cNvPr>
          <p:cNvSpPr txBox="1"/>
          <p:nvPr/>
        </p:nvSpPr>
        <p:spPr>
          <a:xfrm>
            <a:off x="10753940" y="462234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ディリクレ</a:t>
            </a:r>
            <a:endParaRPr lang="en-US" altLang="ja-JP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576BA6B-08B3-5133-5194-A21424800165}"/>
              </a:ext>
            </a:extLst>
          </p:cNvPr>
          <p:cNvSpPr txBox="1"/>
          <p:nvPr/>
        </p:nvSpPr>
        <p:spPr>
          <a:xfrm>
            <a:off x="10488932" y="27491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断熱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98608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F45A32-9707-933A-308C-54C62A2C9B09}"/>
              </a:ext>
            </a:extLst>
          </p:cNvPr>
          <p:cNvSpPr/>
          <p:nvPr/>
        </p:nvSpPr>
        <p:spPr>
          <a:xfrm>
            <a:off x="1103484" y="3970168"/>
            <a:ext cx="648000" cy="452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D99AF68-1F8D-FD21-4554-4DADD0ECD2F2}"/>
              </a:ext>
            </a:extLst>
          </p:cNvPr>
          <p:cNvSpPr/>
          <p:nvPr/>
        </p:nvSpPr>
        <p:spPr>
          <a:xfrm>
            <a:off x="1073425" y="4804576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4F984A9-4495-037D-EED2-CE06015493E3}"/>
              </a:ext>
            </a:extLst>
          </p:cNvPr>
          <p:cNvSpPr/>
          <p:nvPr/>
        </p:nvSpPr>
        <p:spPr>
          <a:xfrm>
            <a:off x="1073424" y="4104861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9B3B53-0D7C-E4D4-B1EB-AC27237636EC}"/>
              </a:ext>
            </a:extLst>
          </p:cNvPr>
          <p:cNvSpPr/>
          <p:nvPr/>
        </p:nvSpPr>
        <p:spPr>
          <a:xfrm>
            <a:off x="1073424" y="3797084"/>
            <a:ext cx="69971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E5385B7-8A65-0010-561F-14888B772946}"/>
              </a:ext>
            </a:extLst>
          </p:cNvPr>
          <p:cNvSpPr/>
          <p:nvPr/>
        </p:nvSpPr>
        <p:spPr>
          <a:xfrm>
            <a:off x="1073424" y="2005716"/>
            <a:ext cx="699715" cy="6997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C8E2B26-A91F-D9C2-7BE5-06DD12FEFAA3}"/>
              </a:ext>
            </a:extLst>
          </p:cNvPr>
          <p:cNvSpPr/>
          <p:nvPr/>
        </p:nvSpPr>
        <p:spPr>
          <a:xfrm>
            <a:off x="1073423" y="1558365"/>
            <a:ext cx="699715" cy="4473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0B2A80-19B0-0D3C-4277-3FE3EFB1DC32}"/>
              </a:ext>
            </a:extLst>
          </p:cNvPr>
          <p:cNvSpPr/>
          <p:nvPr/>
        </p:nvSpPr>
        <p:spPr>
          <a:xfrm>
            <a:off x="1073423" y="1301734"/>
            <a:ext cx="699715" cy="256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D1ED9F1-B1F5-ACBD-365A-29D0B1AD3381}"/>
              </a:ext>
            </a:extLst>
          </p:cNvPr>
          <p:cNvSpPr txBox="1"/>
          <p:nvPr/>
        </p:nvSpPr>
        <p:spPr>
          <a:xfrm rot="5400000">
            <a:off x="1177059" y="282445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…</a:t>
            </a: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E201E86-B3C3-8FE0-D52C-61E7F1AA65D3}"/>
              </a:ext>
            </a:extLst>
          </p:cNvPr>
          <p:cNvCxnSpPr/>
          <p:nvPr/>
        </p:nvCxnSpPr>
        <p:spPr>
          <a:xfrm flipH="1">
            <a:off x="1773138" y="550429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FA16376-94C5-C201-59CC-E6B839D41DD1}"/>
              </a:ext>
            </a:extLst>
          </p:cNvPr>
          <p:cNvCxnSpPr/>
          <p:nvPr/>
        </p:nvCxnSpPr>
        <p:spPr>
          <a:xfrm flipH="1">
            <a:off x="1773138" y="4804576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012D432-DC47-33C6-5F67-98930759D8FC}"/>
              </a:ext>
            </a:extLst>
          </p:cNvPr>
          <p:cNvCxnSpPr/>
          <p:nvPr/>
        </p:nvCxnSpPr>
        <p:spPr>
          <a:xfrm flipH="1">
            <a:off x="1773138" y="410486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B9C4399-6B71-1A03-0DD7-F37F118FE26D}"/>
              </a:ext>
            </a:extLst>
          </p:cNvPr>
          <p:cNvCxnSpPr/>
          <p:nvPr/>
        </p:nvCxnSpPr>
        <p:spPr>
          <a:xfrm flipH="1">
            <a:off x="1782412" y="3787564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76BE203-A9E7-E5F0-5A53-1054806E8671}"/>
              </a:ext>
            </a:extLst>
          </p:cNvPr>
          <p:cNvCxnSpPr/>
          <p:nvPr/>
        </p:nvCxnSpPr>
        <p:spPr>
          <a:xfrm flipH="1">
            <a:off x="1773138" y="270543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4EF9B71-9EBF-F2E5-DAB8-D9E7418FCB22}"/>
              </a:ext>
            </a:extLst>
          </p:cNvPr>
          <p:cNvCxnSpPr/>
          <p:nvPr/>
        </p:nvCxnSpPr>
        <p:spPr>
          <a:xfrm flipH="1">
            <a:off x="1782412" y="2005716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790B530-314C-87B5-E102-B46CDC77E733}"/>
              </a:ext>
            </a:extLst>
          </p:cNvPr>
          <p:cNvCxnSpPr/>
          <p:nvPr/>
        </p:nvCxnSpPr>
        <p:spPr>
          <a:xfrm flipH="1">
            <a:off x="1782412" y="1301362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C25C837-9CA3-C3D1-4DB9-1C5675202ED1}"/>
              </a:ext>
            </a:extLst>
          </p:cNvPr>
          <p:cNvCxnSpPr/>
          <p:nvPr/>
        </p:nvCxnSpPr>
        <p:spPr>
          <a:xfrm flipH="1">
            <a:off x="1773138" y="1038433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B4F220C-B2F1-3269-08E9-44AD8BA25728}"/>
              </a:ext>
            </a:extLst>
          </p:cNvPr>
          <p:cNvSpPr txBox="1"/>
          <p:nvPr/>
        </p:nvSpPr>
        <p:spPr>
          <a:xfrm>
            <a:off x="2036854" y="53504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17B1AB2-849C-50F0-D2F0-41A881DEC1C6}"/>
              </a:ext>
            </a:extLst>
          </p:cNvPr>
          <p:cNvSpPr txBox="1"/>
          <p:nvPr/>
        </p:nvSpPr>
        <p:spPr>
          <a:xfrm>
            <a:off x="2036854" y="4641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69FEF0D-CA26-F762-A455-84EB75EC87B2}"/>
              </a:ext>
            </a:extLst>
          </p:cNvPr>
          <p:cNvSpPr txBox="1"/>
          <p:nvPr/>
        </p:nvSpPr>
        <p:spPr>
          <a:xfrm>
            <a:off x="2027580" y="3946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B489307-DB2C-D57A-EB86-70F71417D8F6}"/>
              </a:ext>
            </a:extLst>
          </p:cNvPr>
          <p:cNvSpPr txBox="1"/>
          <p:nvPr/>
        </p:nvSpPr>
        <p:spPr>
          <a:xfrm>
            <a:off x="2027580" y="3598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7DAFE09-9E1C-3859-D9C9-635BFCACA64E}"/>
              </a:ext>
            </a:extLst>
          </p:cNvPr>
          <p:cNvCxnSpPr/>
          <p:nvPr/>
        </p:nvCxnSpPr>
        <p:spPr>
          <a:xfrm flipH="1">
            <a:off x="472174" y="4811684"/>
            <a:ext cx="60124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FCD059C-77E4-B91F-CB2C-F4DC991CCBD5}"/>
              </a:ext>
            </a:extLst>
          </p:cNvPr>
          <p:cNvCxnSpPr/>
          <p:nvPr/>
        </p:nvCxnSpPr>
        <p:spPr>
          <a:xfrm flipH="1">
            <a:off x="472173" y="1305139"/>
            <a:ext cx="60124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17ECA26-A3F0-A88F-74B5-18C3C102E1ED}"/>
              </a:ext>
            </a:extLst>
          </p:cNvPr>
          <p:cNvCxnSpPr>
            <a:cxnSpLocks/>
          </p:cNvCxnSpPr>
          <p:nvPr/>
        </p:nvCxnSpPr>
        <p:spPr>
          <a:xfrm>
            <a:off x="544882" y="1301362"/>
            <a:ext cx="0" cy="3510322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748513E-8537-B19B-F6B8-10D6ECC641EE}"/>
              </a:ext>
            </a:extLst>
          </p:cNvPr>
          <p:cNvSpPr txBox="1"/>
          <p:nvPr/>
        </p:nvSpPr>
        <p:spPr>
          <a:xfrm rot="16200000">
            <a:off x="-228379" y="307406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kumimoji="1" lang="ja-JP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BFFEE50A-7CBF-20CE-4108-C029136508CB}"/>
              </a:ext>
            </a:extLst>
          </p:cNvPr>
          <p:cNvSpPr/>
          <p:nvPr/>
        </p:nvSpPr>
        <p:spPr>
          <a:xfrm>
            <a:off x="1398228" y="547924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DD3DB281-7E49-3EB3-597F-10B1DD18D779}"/>
              </a:ext>
            </a:extLst>
          </p:cNvPr>
          <p:cNvSpPr/>
          <p:nvPr/>
        </p:nvSpPr>
        <p:spPr>
          <a:xfrm>
            <a:off x="1392758" y="477952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71812CD8-9088-77A4-0ACC-71F7C8A89304}"/>
              </a:ext>
            </a:extLst>
          </p:cNvPr>
          <p:cNvSpPr/>
          <p:nvPr/>
        </p:nvSpPr>
        <p:spPr>
          <a:xfrm>
            <a:off x="1392758" y="407517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E1CEB93-1248-C459-5376-19D0885F9321}"/>
              </a:ext>
            </a:extLst>
          </p:cNvPr>
          <p:cNvSpPr/>
          <p:nvPr/>
        </p:nvSpPr>
        <p:spPr>
          <a:xfrm>
            <a:off x="1073423" y="3227957"/>
            <a:ext cx="699715" cy="5689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E05B58C-42F0-D80E-7F24-1A2B9E16E3D0}"/>
              </a:ext>
            </a:extLst>
          </p:cNvPr>
          <p:cNvCxnSpPr/>
          <p:nvPr/>
        </p:nvCxnSpPr>
        <p:spPr>
          <a:xfrm flipH="1">
            <a:off x="1782412" y="3227955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2F22536-CFF4-7615-EB28-B9E202025F34}"/>
              </a:ext>
            </a:extLst>
          </p:cNvPr>
          <p:cNvSpPr txBox="1"/>
          <p:nvPr/>
        </p:nvSpPr>
        <p:spPr>
          <a:xfrm>
            <a:off x="2027580" y="3074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7872E5EA-1A50-4040-3887-694BF47E745C}"/>
              </a:ext>
            </a:extLst>
          </p:cNvPr>
          <p:cNvSpPr/>
          <p:nvPr/>
        </p:nvSpPr>
        <p:spPr>
          <a:xfrm>
            <a:off x="1392758" y="3771841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6E998777-6F5F-B91F-C3DD-85C2A33219A9}"/>
              </a:ext>
            </a:extLst>
          </p:cNvPr>
          <p:cNvSpPr/>
          <p:nvPr/>
        </p:nvSpPr>
        <p:spPr>
          <a:xfrm>
            <a:off x="1402432" y="320096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A9D83057-557D-C5AE-3937-D0F3281E0806}"/>
              </a:ext>
            </a:extLst>
          </p:cNvPr>
          <p:cNvSpPr/>
          <p:nvPr/>
        </p:nvSpPr>
        <p:spPr>
          <a:xfrm>
            <a:off x="1396981" y="2677779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D9C79489-38A4-AF31-2B05-CEABA3CEBFF4}"/>
              </a:ext>
            </a:extLst>
          </p:cNvPr>
          <p:cNvSpPr/>
          <p:nvPr/>
        </p:nvSpPr>
        <p:spPr>
          <a:xfrm>
            <a:off x="1402432" y="198047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87D094A-2A7C-5F7E-44C3-C1151AC8F669}"/>
              </a:ext>
            </a:extLst>
          </p:cNvPr>
          <p:cNvSpPr/>
          <p:nvPr/>
        </p:nvSpPr>
        <p:spPr>
          <a:xfrm>
            <a:off x="1073423" y="1044922"/>
            <a:ext cx="699715" cy="256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74669FA8-AE2E-7490-0709-9575AB1F28D8}"/>
              </a:ext>
            </a:extLst>
          </p:cNvPr>
          <p:cNvSpPr/>
          <p:nvPr/>
        </p:nvSpPr>
        <p:spPr>
          <a:xfrm>
            <a:off x="1395218" y="1274272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7FCD6D13-EEAE-7E08-3EA2-BAF45CD79072}"/>
              </a:ext>
            </a:extLst>
          </p:cNvPr>
          <p:cNvCxnSpPr/>
          <p:nvPr/>
        </p:nvCxnSpPr>
        <p:spPr>
          <a:xfrm flipH="1">
            <a:off x="1782412" y="1558174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5C282E5-F561-1E21-6968-FE97D9D3BEB9}"/>
              </a:ext>
            </a:extLst>
          </p:cNvPr>
          <p:cNvSpPr txBox="1"/>
          <p:nvPr/>
        </p:nvSpPr>
        <p:spPr>
          <a:xfrm>
            <a:off x="2027580" y="83960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BD82BE5-42ED-2754-A9BD-7E239058F764}"/>
              </a:ext>
            </a:extLst>
          </p:cNvPr>
          <p:cNvSpPr txBox="1"/>
          <p:nvPr/>
        </p:nvSpPr>
        <p:spPr>
          <a:xfrm>
            <a:off x="2027580" y="108698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nk-1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F8ADB40-9A1D-39BE-284D-7211ECB8D98B}"/>
              </a:ext>
            </a:extLst>
          </p:cNvPr>
          <p:cNvSpPr txBox="1"/>
          <p:nvPr/>
        </p:nvSpPr>
        <p:spPr>
          <a:xfrm>
            <a:off x="2046128" y="136433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nk-2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E848DB8-FB6E-9B5E-3781-AC47F9131A1A}"/>
              </a:ext>
            </a:extLst>
          </p:cNvPr>
          <p:cNvSpPr txBox="1"/>
          <p:nvPr/>
        </p:nvSpPr>
        <p:spPr>
          <a:xfrm>
            <a:off x="2036854" y="183583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nk-3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4F8D548-5F57-E247-C4A1-D877D7D7831E}"/>
              </a:ext>
            </a:extLst>
          </p:cNvPr>
          <p:cNvSpPr txBox="1"/>
          <p:nvPr/>
        </p:nvSpPr>
        <p:spPr>
          <a:xfrm>
            <a:off x="2046128" y="248977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nk-4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65D9E6-823D-8B60-FF2D-76C7AE49A63F}"/>
              </a:ext>
            </a:extLst>
          </p:cNvPr>
          <p:cNvSpPr txBox="1"/>
          <p:nvPr/>
        </p:nvSpPr>
        <p:spPr>
          <a:xfrm>
            <a:off x="1219679" y="5519679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θ</a:t>
            </a:r>
            <a:r>
              <a:rPr kumimoji="1" lang="en-US" altLang="ja-JP" sz="1200" baseline="-25000" dirty="0"/>
              <a:t>1</a:t>
            </a:r>
            <a:endParaRPr kumimoji="1" lang="ja-JP" altLang="en-US" sz="1200" baseline="-250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4E62759-03C3-AEB8-4078-8E1A597ED2B1}"/>
              </a:ext>
            </a:extLst>
          </p:cNvPr>
          <p:cNvSpPr txBox="1"/>
          <p:nvPr/>
        </p:nvSpPr>
        <p:spPr>
          <a:xfrm>
            <a:off x="1219679" y="481996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θ</a:t>
            </a:r>
            <a:r>
              <a:rPr lang="en-US" altLang="ja-JP" sz="1200" baseline="-25000" dirty="0"/>
              <a:t>2</a:t>
            </a:r>
            <a:endParaRPr kumimoji="1" lang="ja-JP" altLang="en-US" sz="1200" baseline="-250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0339CF3-1627-0925-8C37-CCA2D230C707}"/>
              </a:ext>
            </a:extLst>
          </p:cNvPr>
          <p:cNvSpPr txBox="1"/>
          <p:nvPr/>
        </p:nvSpPr>
        <p:spPr>
          <a:xfrm>
            <a:off x="1178020" y="782931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θ</a:t>
            </a:r>
            <a:r>
              <a:rPr kumimoji="1" lang="en-US" altLang="ja-JP" sz="1400" baseline="-25000" dirty="0" err="1"/>
              <a:t>nk</a:t>
            </a:r>
            <a:endParaRPr kumimoji="1" lang="ja-JP" altLang="en-US" sz="1400" baseline="-250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40193D4-43A8-58BB-D839-983D7AE88ABF}"/>
              </a:ext>
            </a:extLst>
          </p:cNvPr>
          <p:cNvSpPr txBox="1"/>
          <p:nvPr/>
        </p:nvSpPr>
        <p:spPr>
          <a:xfrm>
            <a:off x="1140180" y="1046362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θ</a:t>
            </a:r>
            <a:r>
              <a:rPr kumimoji="1" lang="en-US" altLang="ja-JP" sz="1400" baseline="-25000" dirty="0"/>
              <a:t>nk-1</a:t>
            </a:r>
            <a:endParaRPr kumimoji="1" lang="ja-JP" altLang="en-US" sz="1400" baseline="-25000"/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F941DAD9-3388-5161-0990-5CBD597A36FE}"/>
              </a:ext>
            </a:extLst>
          </p:cNvPr>
          <p:cNvSpPr/>
          <p:nvPr/>
        </p:nvSpPr>
        <p:spPr>
          <a:xfrm>
            <a:off x="1396856" y="1519657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3D7A9528-E385-F922-7EA0-9959B2FF0060}"/>
              </a:ext>
            </a:extLst>
          </p:cNvPr>
          <p:cNvSpPr/>
          <p:nvPr/>
        </p:nvSpPr>
        <p:spPr>
          <a:xfrm>
            <a:off x="1398437" y="101908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DA210DF-D460-1C02-6D83-8FF133075366}"/>
              </a:ext>
            </a:extLst>
          </p:cNvPr>
          <p:cNvSpPr/>
          <p:nvPr/>
        </p:nvSpPr>
        <p:spPr>
          <a:xfrm>
            <a:off x="1105634" y="4447351"/>
            <a:ext cx="648000" cy="332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FA12615-4953-8450-754E-9D40988214A9}"/>
              </a:ext>
            </a:extLst>
          </p:cNvPr>
          <p:cNvSpPr/>
          <p:nvPr/>
        </p:nvSpPr>
        <p:spPr>
          <a:xfrm>
            <a:off x="1103484" y="3492985"/>
            <a:ext cx="648000" cy="45213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36BAF7BF-40CC-C500-6486-408C38424F4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753634" y="4602903"/>
            <a:ext cx="203164" cy="1053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9970A33-9E9B-1C35-D8A2-A346ACBDFD7C}"/>
              </a:ext>
            </a:extLst>
          </p:cNvPr>
          <p:cNvSpPr txBox="1"/>
          <p:nvPr/>
        </p:nvSpPr>
        <p:spPr>
          <a:xfrm>
            <a:off x="1917428" y="4240197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CV</a:t>
            </a:r>
            <a:endParaRPr kumimoji="1" lang="ja-JP" altLang="en-US" sz="120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4840B8E-4DB1-136F-C6FC-FC641D6C34A0}"/>
              </a:ext>
            </a:extLst>
          </p:cNvPr>
          <p:cNvCxnSpPr/>
          <p:nvPr/>
        </p:nvCxnSpPr>
        <p:spPr>
          <a:xfrm flipV="1">
            <a:off x="1598309" y="2355573"/>
            <a:ext cx="438545" cy="134202"/>
          </a:xfrm>
          <a:prstGeom prst="line">
            <a:avLst/>
          </a:prstGeom>
          <a:ln w="9525"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888C2B7-5665-1155-FFDB-8051816C5DDF}"/>
              </a:ext>
            </a:extLst>
          </p:cNvPr>
          <p:cNvSpPr txBox="1"/>
          <p:nvPr/>
        </p:nvSpPr>
        <p:spPr>
          <a:xfrm>
            <a:off x="1999438" y="2235251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Primary Cell</a:t>
            </a:r>
            <a:endParaRPr kumimoji="1" lang="ja-JP" altLang="en-US" sz="120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3C8CB35A-11AC-598E-85F1-F92AB0A4403A}"/>
              </a:ext>
            </a:extLst>
          </p:cNvPr>
          <p:cNvCxnSpPr>
            <a:cxnSpLocks/>
          </p:cNvCxnSpPr>
          <p:nvPr/>
        </p:nvCxnSpPr>
        <p:spPr>
          <a:xfrm>
            <a:off x="1768722" y="4263389"/>
            <a:ext cx="181724" cy="8378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388A9DB-C76B-947C-2D90-896B87FBA254}"/>
              </a:ext>
            </a:extLst>
          </p:cNvPr>
          <p:cNvSpPr txBox="1"/>
          <p:nvPr/>
        </p:nvSpPr>
        <p:spPr>
          <a:xfrm>
            <a:off x="1909633" y="4476767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CV</a:t>
            </a:r>
            <a:r>
              <a:rPr kumimoji="1" lang="ja-JP" altLang="en-US" sz="1200"/>
              <a:t>（</a:t>
            </a:r>
            <a:r>
              <a:rPr lang="en-US" altLang="ja-JP" sz="1200" dirty="0"/>
              <a:t>Half cell</a:t>
            </a:r>
            <a:r>
              <a:rPr kumimoji="1" lang="ja-JP" altLang="en-US" sz="1200"/>
              <a:t>）</a:t>
            </a:r>
          </a:p>
        </p:txBody>
      </p: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67CB3684-FBC0-E92B-0B15-646F8B0DB460}"/>
              </a:ext>
            </a:extLst>
          </p:cNvPr>
          <p:cNvGrpSpPr/>
          <p:nvPr/>
        </p:nvGrpSpPr>
        <p:grpSpPr>
          <a:xfrm>
            <a:off x="3653541" y="1675296"/>
            <a:ext cx="2686349" cy="2826511"/>
            <a:chOff x="2560344" y="2523604"/>
            <a:chExt cx="2040198" cy="2146647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76CEA398-65E9-2828-3CEA-164594D80917}"/>
                </a:ext>
              </a:extLst>
            </p:cNvPr>
            <p:cNvSpPr/>
            <p:nvPr/>
          </p:nvSpPr>
          <p:spPr>
            <a:xfrm>
              <a:off x="3116109" y="3400508"/>
              <a:ext cx="699715" cy="6997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64614F53-DCE9-B0B1-C853-1E82EF5BB1EC}"/>
                </a:ext>
              </a:extLst>
            </p:cNvPr>
            <p:cNvSpPr/>
            <p:nvPr/>
          </p:nvSpPr>
          <p:spPr>
            <a:xfrm>
              <a:off x="3116109" y="3092731"/>
              <a:ext cx="699715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8905A98B-C04C-9DCB-499D-30E32F2F125B}"/>
                </a:ext>
              </a:extLst>
            </p:cNvPr>
            <p:cNvCxnSpPr/>
            <p:nvPr/>
          </p:nvCxnSpPr>
          <p:spPr>
            <a:xfrm flipH="1">
              <a:off x="3815823" y="4100223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BAEFB21B-BAD3-E646-9DA2-90649C05E356}"/>
                </a:ext>
              </a:extLst>
            </p:cNvPr>
            <p:cNvCxnSpPr/>
            <p:nvPr/>
          </p:nvCxnSpPr>
          <p:spPr>
            <a:xfrm flipH="1">
              <a:off x="3815823" y="3400508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AB18E9A5-BFC5-4E3E-4CB9-6CD7EBA3A1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5097" y="308321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B2DB7D97-71E1-E409-A055-EB3BFAD9A36E}"/>
                </a:ext>
              </a:extLst>
            </p:cNvPr>
            <p:cNvSpPr txBox="1"/>
            <p:nvPr/>
          </p:nvSpPr>
          <p:spPr>
            <a:xfrm>
              <a:off x="4245087" y="3270989"/>
              <a:ext cx="253470" cy="257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z</a:t>
              </a:r>
              <a:r>
                <a:rPr kumimoji="1" lang="en-US" altLang="ja-JP" sz="1600" baseline="-250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k</a:t>
              </a:r>
              <a:endParaRPr kumimoji="1" lang="ja-JP" altLang="en-US" sz="16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8DCE8AF4-18C3-135C-F0DC-1C518559D0F0}"/>
                </a:ext>
              </a:extLst>
            </p:cNvPr>
            <p:cNvSpPr txBox="1"/>
            <p:nvPr/>
          </p:nvSpPr>
          <p:spPr>
            <a:xfrm>
              <a:off x="4235069" y="2894443"/>
              <a:ext cx="365473" cy="257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Aptos Light" panose="020B0004020202020204" pitchFamily="34" charset="0"/>
                  <a:cs typeface="0xProto" panose="02000009000000000000" pitchFamily="49" charset="0"/>
                </a:rPr>
                <a:t>z</a:t>
              </a:r>
              <a:r>
                <a:rPr kumimoji="1" lang="en-US" altLang="ja-JP" sz="1600" baseline="-25000" dirty="0">
                  <a:latin typeface="Aptos Light" panose="020B0004020202020204" pitchFamily="34" charset="0"/>
                  <a:cs typeface="0xProto" panose="02000009000000000000" pitchFamily="49" charset="0"/>
                </a:rPr>
                <a:t>k+1</a:t>
              </a:r>
              <a:endParaRPr kumimoji="1" lang="ja-JP" altLang="en-US" sz="16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5CF022B0-B15B-1CF6-BD15-B16CD8A44E09}"/>
                </a:ext>
              </a:extLst>
            </p:cNvPr>
            <p:cNvSpPr/>
            <p:nvPr/>
          </p:nvSpPr>
          <p:spPr>
            <a:xfrm>
              <a:off x="3435443" y="4075170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id="{200C5154-10A6-D0AB-504D-BC2A5E355C62}"/>
                </a:ext>
              </a:extLst>
            </p:cNvPr>
            <p:cNvSpPr/>
            <p:nvPr/>
          </p:nvSpPr>
          <p:spPr>
            <a:xfrm>
              <a:off x="3435443" y="3370817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DA64A67C-9372-83A6-3407-85959B6C4F87}"/>
                </a:ext>
              </a:extLst>
            </p:cNvPr>
            <p:cNvSpPr/>
            <p:nvPr/>
          </p:nvSpPr>
          <p:spPr>
            <a:xfrm>
              <a:off x="3116108" y="2523604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99DD50FF-B26C-CF91-E2D2-A1E90F6BCB9E}"/>
                </a:ext>
              </a:extLst>
            </p:cNvPr>
            <p:cNvSpPr/>
            <p:nvPr/>
          </p:nvSpPr>
          <p:spPr>
            <a:xfrm>
              <a:off x="3435443" y="3067488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C7AB6344-16CB-A9A3-22E9-1088FC919AFF}"/>
                </a:ext>
              </a:extLst>
            </p:cNvPr>
            <p:cNvSpPr/>
            <p:nvPr/>
          </p:nvSpPr>
          <p:spPr>
            <a:xfrm>
              <a:off x="3146169" y="3265815"/>
              <a:ext cx="648000" cy="452130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18D61A36-E918-2107-8ABA-520027571B8D}"/>
                </a:ext>
              </a:extLst>
            </p:cNvPr>
            <p:cNvSpPr/>
            <p:nvPr/>
          </p:nvSpPr>
          <p:spPr>
            <a:xfrm>
              <a:off x="3148319" y="3742997"/>
              <a:ext cx="648000" cy="621661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7F62D8A6-9279-D53F-5B13-F45F319F1921}"/>
                </a:ext>
              </a:extLst>
            </p:cNvPr>
            <p:cNvSpPr/>
            <p:nvPr/>
          </p:nvSpPr>
          <p:spPr>
            <a:xfrm>
              <a:off x="3146169" y="2788632"/>
              <a:ext cx="648000" cy="452130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17A26941-F551-0D8F-4D3B-3F37A7DF5791}"/>
                </a:ext>
              </a:extLst>
            </p:cNvPr>
            <p:cNvSpPr txBox="1"/>
            <p:nvPr/>
          </p:nvSpPr>
          <p:spPr>
            <a:xfrm>
              <a:off x="4250817" y="3968131"/>
              <a:ext cx="336449" cy="257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Aptos Light" panose="020B0004020202020204" pitchFamily="34" charset="0"/>
                  <a:cs typeface="0xProto" panose="02000009000000000000" pitchFamily="49" charset="0"/>
                </a:rPr>
                <a:t>z</a:t>
              </a:r>
              <a:r>
                <a:rPr kumimoji="1" lang="en-US" altLang="ja-JP" sz="1600" baseline="-25000" dirty="0">
                  <a:latin typeface="Aptos Light" panose="020B0004020202020204" pitchFamily="34" charset="0"/>
                  <a:cs typeface="0xProto" panose="02000009000000000000" pitchFamily="49" charset="0"/>
                </a:rPr>
                <a:t>k-1</a:t>
              </a:r>
              <a:endParaRPr kumimoji="1" lang="ja-JP" altLang="en-US" sz="16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976DB56F-4F5D-CD18-11AE-4E49EE3ECFA5}"/>
                </a:ext>
              </a:extLst>
            </p:cNvPr>
            <p:cNvSpPr/>
            <p:nvPr/>
          </p:nvSpPr>
          <p:spPr>
            <a:xfrm>
              <a:off x="3114750" y="4101315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AB0C2362-324E-E68C-B0EB-F09D50C29C62}"/>
                </a:ext>
              </a:extLst>
            </p:cNvPr>
            <p:cNvCxnSpPr>
              <a:cxnSpLocks/>
            </p:cNvCxnSpPr>
            <p:nvPr/>
          </p:nvCxnSpPr>
          <p:spPr>
            <a:xfrm>
              <a:off x="4022418" y="3420921"/>
              <a:ext cx="0" cy="685710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E0554495-2087-C85C-784E-613E64C391F2}"/>
                </a:ext>
              </a:extLst>
            </p:cNvPr>
            <p:cNvCxnSpPr>
              <a:cxnSpLocks/>
            </p:cNvCxnSpPr>
            <p:nvPr/>
          </p:nvCxnSpPr>
          <p:spPr>
            <a:xfrm>
              <a:off x="4018987" y="3083211"/>
              <a:ext cx="0" cy="314578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FAA2EA7E-36BF-6CBD-D948-F95631835B69}"/>
                </a:ext>
              </a:extLst>
            </p:cNvPr>
            <p:cNvSpPr txBox="1"/>
            <p:nvPr/>
          </p:nvSpPr>
          <p:spPr>
            <a:xfrm>
              <a:off x="2575055" y="3353609"/>
              <a:ext cx="317993" cy="23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ptos Light" panose="020B0004020202020204" pitchFamily="34" charset="0"/>
                  <a:cs typeface="0xProto" panose="02000009000000000000" pitchFamily="49" charset="0"/>
                </a:rPr>
                <a:t>∆</a:t>
              </a:r>
              <a:r>
                <a:rPr lang="en-US" altLang="ja-JP" sz="14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z</a:t>
              </a:r>
              <a:r>
                <a:rPr lang="en-US" altLang="ja-JP" sz="1400" baseline="-250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k</a:t>
              </a:r>
              <a:endParaRPr kumimoji="1" lang="ja-JP" altLang="en-US" sz="14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FFEC5351-32D2-2888-2386-8B7083D6A0A9}"/>
                </a:ext>
              </a:extLst>
            </p:cNvPr>
            <p:cNvCxnSpPr/>
            <p:nvPr/>
          </p:nvCxnSpPr>
          <p:spPr>
            <a:xfrm flipH="1">
              <a:off x="3815823" y="467025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8997BEB7-B9C2-0D9D-9F3F-1C4E2CCA0EDC}"/>
                </a:ext>
              </a:extLst>
            </p:cNvPr>
            <p:cNvCxnSpPr>
              <a:cxnSpLocks/>
            </p:cNvCxnSpPr>
            <p:nvPr/>
          </p:nvCxnSpPr>
          <p:spPr>
            <a:xfrm>
              <a:off x="4018987" y="4118865"/>
              <a:ext cx="0" cy="551386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3873B2F8-F362-EBC7-BF1F-9BBD17EF8F6F}"/>
                </a:ext>
              </a:extLst>
            </p:cNvPr>
            <p:cNvSpPr txBox="1"/>
            <p:nvPr/>
          </p:nvSpPr>
          <p:spPr>
            <a:xfrm>
              <a:off x="2560344" y="4004408"/>
              <a:ext cx="508472" cy="233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Aptos Light" panose="020B0004020202020204" pitchFamily="34" charset="0"/>
                  <a:cs typeface="0xProto" panose="02000009000000000000" pitchFamily="49" charset="0"/>
                </a:rPr>
                <a:t>∆z</a:t>
              </a:r>
              <a:r>
                <a:rPr lang="en-US" altLang="ja-JP" sz="1400" baseline="-25000" dirty="0">
                  <a:latin typeface="Aptos Light" panose="020B0004020202020204" pitchFamily="34" charset="0"/>
                  <a:cs typeface="0xProto" panose="02000009000000000000" pitchFamily="49" charset="0"/>
                </a:rPr>
                <a:t>k-1</a:t>
              </a:r>
              <a:endParaRPr kumimoji="1" lang="ja-JP" altLang="en-US" sz="14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7BB051BC-098D-CA83-FAE1-A6EE6EDCFFE2}"/>
                </a:ext>
              </a:extLst>
            </p:cNvPr>
            <p:cNvSpPr txBox="1"/>
            <p:nvPr/>
          </p:nvSpPr>
          <p:spPr>
            <a:xfrm>
              <a:off x="3266980" y="3408826"/>
              <a:ext cx="298514" cy="210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/>
                <a:t>θ</a:t>
              </a:r>
              <a:r>
                <a:rPr kumimoji="1" lang="en-US" altLang="ja-JP" sz="1200" baseline="-25000" dirty="0" err="1"/>
                <a:t>k</a:t>
              </a:r>
              <a:endParaRPr kumimoji="1" lang="ja-JP" altLang="en-US" sz="1200" baseline="-2500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B1FFB24F-AE1F-1F0A-2C32-F4D197177207}"/>
                </a:ext>
              </a:extLst>
            </p:cNvPr>
            <p:cNvSpPr txBox="1"/>
            <p:nvPr/>
          </p:nvSpPr>
          <p:spPr>
            <a:xfrm>
              <a:off x="3203234" y="4103476"/>
              <a:ext cx="376430" cy="210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θ</a:t>
              </a:r>
              <a:r>
                <a:rPr kumimoji="1" lang="en-US" altLang="ja-JP" sz="1200" baseline="-25000" dirty="0"/>
                <a:t>k-1</a:t>
              </a:r>
              <a:endParaRPr kumimoji="1" lang="ja-JP" altLang="en-US" sz="1200" baseline="-2500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7FC158B0-7B9A-2515-524E-B8DDA8A0316B}"/>
                </a:ext>
              </a:extLst>
            </p:cNvPr>
            <p:cNvSpPr txBox="1"/>
            <p:nvPr/>
          </p:nvSpPr>
          <p:spPr>
            <a:xfrm>
              <a:off x="3264508" y="2823970"/>
              <a:ext cx="398344" cy="210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θ</a:t>
              </a:r>
              <a:r>
                <a:rPr kumimoji="1" lang="en-US" altLang="ja-JP" sz="1200" baseline="-25000" dirty="0"/>
                <a:t>k+1</a:t>
              </a:r>
              <a:endParaRPr kumimoji="1" lang="ja-JP" altLang="en-US" sz="1200" baseline="-25000"/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A6F1340B-2B32-1AF0-91E6-7DC08F300551}"/>
                </a:ext>
              </a:extLst>
            </p:cNvPr>
            <p:cNvCxnSpPr>
              <a:cxnSpLocks/>
            </p:cNvCxnSpPr>
            <p:nvPr/>
          </p:nvCxnSpPr>
          <p:spPr>
            <a:xfrm>
              <a:off x="2860308" y="4364658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ED21612E-0137-1F25-E698-4D158666FBDD}"/>
                </a:ext>
              </a:extLst>
            </p:cNvPr>
            <p:cNvCxnSpPr>
              <a:cxnSpLocks/>
            </p:cNvCxnSpPr>
            <p:nvPr/>
          </p:nvCxnSpPr>
          <p:spPr>
            <a:xfrm>
              <a:off x="2860308" y="3728703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E3B4D0CA-89B6-C4AD-DA40-14973C913295}"/>
                </a:ext>
              </a:extLst>
            </p:cNvPr>
            <p:cNvCxnSpPr>
              <a:cxnSpLocks/>
            </p:cNvCxnSpPr>
            <p:nvPr/>
          </p:nvCxnSpPr>
          <p:spPr>
            <a:xfrm>
              <a:off x="2860308" y="3255712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8C410ABC-966D-200C-DB44-5DB850835B67}"/>
                </a:ext>
              </a:extLst>
            </p:cNvPr>
            <p:cNvCxnSpPr>
              <a:cxnSpLocks/>
            </p:cNvCxnSpPr>
            <p:nvPr/>
          </p:nvCxnSpPr>
          <p:spPr>
            <a:xfrm>
              <a:off x="2860308" y="2797552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51823191-910F-3379-6DA6-AD60BD836254}"/>
                </a:ext>
              </a:extLst>
            </p:cNvPr>
            <p:cNvCxnSpPr>
              <a:cxnSpLocks/>
            </p:cNvCxnSpPr>
            <p:nvPr/>
          </p:nvCxnSpPr>
          <p:spPr>
            <a:xfrm>
              <a:off x="2910935" y="3742997"/>
              <a:ext cx="0" cy="605455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0F71F144-3560-E45D-337E-64D7C60AC061}"/>
                </a:ext>
              </a:extLst>
            </p:cNvPr>
            <p:cNvCxnSpPr>
              <a:cxnSpLocks/>
            </p:cNvCxnSpPr>
            <p:nvPr/>
          </p:nvCxnSpPr>
          <p:spPr>
            <a:xfrm>
              <a:off x="2905350" y="3270989"/>
              <a:ext cx="0" cy="452659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6D1C3D5D-982D-B220-9B13-3EFEB510DB43}"/>
                </a:ext>
              </a:extLst>
            </p:cNvPr>
            <p:cNvCxnSpPr>
              <a:cxnSpLocks/>
            </p:cNvCxnSpPr>
            <p:nvPr/>
          </p:nvCxnSpPr>
          <p:spPr>
            <a:xfrm>
              <a:off x="2900562" y="2808072"/>
              <a:ext cx="0" cy="441046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191FACDD-E65B-5DD8-8CFC-3205F3216F1E}"/>
                </a:ext>
              </a:extLst>
            </p:cNvPr>
            <p:cNvSpPr txBox="1"/>
            <p:nvPr/>
          </p:nvSpPr>
          <p:spPr>
            <a:xfrm>
              <a:off x="3952318" y="3610664"/>
              <a:ext cx="489651" cy="23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400" baseline="-250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k</a:t>
              </a:r>
              <a:r>
                <a:rPr lang="ja-JP" altLang="en-US" sz="1400" baseline="-25000">
                  <a:latin typeface="Aptos Light" panose="020B0004020202020204" pitchFamily="34" charset="0"/>
                  <a:cs typeface="0xProto" panose="02000009000000000000" pitchFamily="49" charset="0"/>
                </a:rPr>
                <a:t>−</a:t>
              </a:r>
              <a:r>
                <a:rPr lang="en-US" altLang="ja-JP" sz="1400" baseline="-25000" dirty="0">
                  <a:latin typeface="Aptos Light" panose="020B0004020202020204" pitchFamily="34" charset="0"/>
                  <a:cs typeface="0xProto" panose="02000009000000000000" pitchFamily="49" charset="0"/>
                </a:rPr>
                <a:t>1/2</a:t>
              </a:r>
              <a:endParaRPr kumimoji="1" lang="ja-JP" altLang="en-US" sz="14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BD2223A6-D8EE-3F35-00F6-A380FC2135F8}"/>
                </a:ext>
              </a:extLst>
            </p:cNvPr>
            <p:cNvSpPr txBox="1"/>
            <p:nvPr/>
          </p:nvSpPr>
          <p:spPr>
            <a:xfrm>
              <a:off x="3970963" y="3101918"/>
              <a:ext cx="572603" cy="233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400" baseline="-25000" dirty="0">
                  <a:latin typeface="Aptos Light" panose="020B0004020202020204" pitchFamily="34" charset="0"/>
                  <a:cs typeface="0xProto" panose="02000009000000000000" pitchFamily="49" charset="0"/>
                </a:rPr>
                <a:t>k+1/2</a:t>
              </a:r>
              <a:endParaRPr kumimoji="1" lang="ja-JP" altLang="en-US" sz="14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271B3891-0706-3272-D1BF-C7D515D2D7D3}"/>
                </a:ext>
              </a:extLst>
            </p:cNvPr>
            <p:cNvSpPr txBox="1"/>
            <p:nvPr/>
          </p:nvSpPr>
          <p:spPr>
            <a:xfrm>
              <a:off x="3952317" y="4266625"/>
              <a:ext cx="591249" cy="233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400" baseline="-25000" dirty="0">
                  <a:latin typeface="Aptos Light" panose="020B0004020202020204" pitchFamily="34" charset="0"/>
                  <a:cs typeface="0xProto" panose="02000009000000000000" pitchFamily="49" charset="0"/>
                </a:rPr>
                <a:t>k-3/2</a:t>
              </a:r>
              <a:endParaRPr kumimoji="1" lang="ja-JP" altLang="en-US" sz="14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FEE87122-66BD-7D12-EE1B-6BE02C232C8A}"/>
                  </a:ext>
                </a:extLst>
              </p:cNvPr>
              <p:cNvSpPr txBox="1"/>
              <p:nvPr/>
            </p:nvSpPr>
            <p:spPr>
              <a:xfrm>
                <a:off x="2740549" y="4902459"/>
                <a:ext cx="4986117" cy="6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FEE87122-66BD-7D12-EE1B-6BE02C232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549" y="4902459"/>
                <a:ext cx="4986117" cy="617220"/>
              </a:xfrm>
              <a:prstGeom prst="rect">
                <a:avLst/>
              </a:prstGeom>
              <a:blipFill>
                <a:blip r:embed="rId2"/>
                <a:stretch>
                  <a:fillRect l="-509" b="-1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1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7934853-11EC-4F67-7706-3529C24253A5}"/>
                  </a:ext>
                </a:extLst>
              </p:cNvPr>
              <p:cNvSpPr txBox="1"/>
              <p:nvPr/>
            </p:nvSpPr>
            <p:spPr>
              <a:xfrm>
                <a:off x="4085064" y="2746261"/>
                <a:ext cx="1773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[0,1]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7934853-11EC-4F67-7706-3529C2425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064" y="2746261"/>
                <a:ext cx="1773114" cy="276999"/>
              </a:xfrm>
              <a:prstGeom prst="rect">
                <a:avLst/>
              </a:prstGeom>
              <a:blipFill>
                <a:blip r:embed="rId2"/>
                <a:stretch>
                  <a:fillRect l="-2128" t="-8696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B784422-A365-ABB7-8223-AFD363E8F241}"/>
                  </a:ext>
                </a:extLst>
              </p:cNvPr>
              <p:cNvSpPr txBox="1"/>
              <p:nvPr/>
            </p:nvSpPr>
            <p:spPr>
              <a:xfrm>
                <a:off x="4033025" y="3248674"/>
                <a:ext cx="530792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𝑏𝑜𝑢𝑛𝑑𝑎𝑟𝑖𝑒𝑠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B784422-A365-ABB7-8223-AFD363E8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025" y="3248674"/>
                <a:ext cx="5307928" cy="617861"/>
              </a:xfrm>
              <a:prstGeom prst="rect">
                <a:avLst/>
              </a:prstGeom>
              <a:blipFill>
                <a:blip r:embed="rId3"/>
                <a:stretch>
                  <a:fillRect l="-477" t="-224000" r="-477" b="-3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066267D-6C3A-774F-6E7E-85CF7BFDCA0A}"/>
                  </a:ext>
                </a:extLst>
              </p:cNvPr>
              <p:cNvSpPr txBox="1"/>
              <p:nvPr/>
            </p:nvSpPr>
            <p:spPr>
              <a:xfrm>
                <a:off x="3765395" y="4068085"/>
                <a:ext cx="8138062" cy="904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𝑒𝑥𝑎𝑐𝑡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sinh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066267D-6C3A-774F-6E7E-85CF7BFDC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395" y="4068085"/>
                <a:ext cx="8138062" cy="904543"/>
              </a:xfrm>
              <a:prstGeom prst="rect">
                <a:avLst/>
              </a:prstGeom>
              <a:blipFill>
                <a:blip r:embed="rId4"/>
                <a:stretch>
                  <a:fillRect t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329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折れ線グラフ, 散布図&#10;&#10;AI 生成コンテンツは誤りを含む可能性があります。">
            <a:extLst>
              <a:ext uri="{FF2B5EF4-FFF2-40B4-BE49-F238E27FC236}">
                <a16:creationId xmlns:a16="http://schemas.microsoft.com/office/drawing/2014/main" id="{019F1867-7077-EDED-7259-C4376CF1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7118184" y="1335819"/>
            <a:ext cx="2669308" cy="1000991"/>
          </a:xfrm>
          <a:prstGeom prst="rect">
            <a:avLst/>
          </a:prstGeom>
        </p:spPr>
      </p:pic>
      <p:pic>
        <p:nvPicPr>
          <p:cNvPr id="9" name="図 8" descr="パソコンの画面&#10;&#10;AI 生成コンテンツは誤りを含む可能性があります。">
            <a:extLst>
              <a:ext uri="{FF2B5EF4-FFF2-40B4-BE49-F238E27FC236}">
                <a16:creationId xmlns:a16="http://schemas.microsoft.com/office/drawing/2014/main" id="{E7F05092-5450-7F6F-0ACF-0A97D03E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2" y="2571810"/>
            <a:ext cx="3242367" cy="2431775"/>
          </a:xfrm>
          <a:prstGeom prst="rect">
            <a:avLst/>
          </a:prstGeom>
        </p:spPr>
      </p:pic>
      <p:pic>
        <p:nvPicPr>
          <p:cNvPr id="11" name="図 10" descr="パソコンの画面&#10;&#10;AI 生成コンテンツは誤りを含む可能性があります。">
            <a:extLst>
              <a:ext uri="{FF2B5EF4-FFF2-40B4-BE49-F238E27FC236}">
                <a16:creationId xmlns:a16="http://schemas.microsoft.com/office/drawing/2014/main" id="{BB09DE6F-4371-1245-F47E-D5282B670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255" y="2571811"/>
            <a:ext cx="3242365" cy="243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4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3ADA0568-AE60-DB16-8E6E-9845382E8DAF}"/>
              </a:ext>
            </a:extLst>
          </p:cNvPr>
          <p:cNvGrpSpPr/>
          <p:nvPr/>
        </p:nvGrpSpPr>
        <p:grpSpPr>
          <a:xfrm>
            <a:off x="3147851" y="2505312"/>
            <a:ext cx="2501711" cy="2878754"/>
            <a:chOff x="4740168" y="1575146"/>
            <a:chExt cx="2501711" cy="2878754"/>
          </a:xfrm>
        </p:grpSpPr>
        <p:pic>
          <p:nvPicPr>
            <p:cNvPr id="5" name="図 4" descr="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804AEAAC-EDBD-DC00-5C2C-71CE80A3C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0116" t="48545" r="19809" b="23041"/>
            <a:stretch>
              <a:fillRect/>
            </a:stretch>
          </p:blipFill>
          <p:spPr>
            <a:xfrm rot="16200000">
              <a:off x="4280882" y="2034432"/>
              <a:ext cx="2878753" cy="1960181"/>
            </a:xfrm>
            <a:prstGeom prst="rect">
              <a:avLst/>
            </a:prstGeom>
          </p:spPr>
        </p:pic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013F1A35-A93E-92E2-5766-365E09D5F9A2}"/>
                </a:ext>
              </a:extLst>
            </p:cNvPr>
            <p:cNvCxnSpPr/>
            <p:nvPr/>
          </p:nvCxnSpPr>
          <p:spPr>
            <a:xfrm>
              <a:off x="6700349" y="4453900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C4C01803-F094-957D-29F9-0F22C1061F39}"/>
                </a:ext>
              </a:extLst>
            </p:cNvPr>
            <p:cNvCxnSpPr/>
            <p:nvPr/>
          </p:nvCxnSpPr>
          <p:spPr>
            <a:xfrm>
              <a:off x="6700349" y="4222168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1D2DCD31-2794-A0C5-E2B3-FEFF7514D18B}"/>
                </a:ext>
              </a:extLst>
            </p:cNvPr>
            <p:cNvCxnSpPr/>
            <p:nvPr/>
          </p:nvCxnSpPr>
          <p:spPr>
            <a:xfrm>
              <a:off x="6700349" y="3979999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EF8E739F-BBB6-18A1-90C0-660931CDB5E9}"/>
                </a:ext>
              </a:extLst>
            </p:cNvPr>
            <p:cNvCxnSpPr/>
            <p:nvPr/>
          </p:nvCxnSpPr>
          <p:spPr>
            <a:xfrm>
              <a:off x="6700348" y="3531062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409B72BA-3BDB-8732-AEE8-0C4CB7CBDD34}"/>
                </a:ext>
              </a:extLst>
            </p:cNvPr>
            <p:cNvCxnSpPr/>
            <p:nvPr/>
          </p:nvCxnSpPr>
          <p:spPr>
            <a:xfrm>
              <a:off x="6700348" y="3495659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8F2D5F6-5D65-D24E-FB4F-94C7996E47F3}"/>
                </a:ext>
              </a:extLst>
            </p:cNvPr>
            <p:cNvCxnSpPr/>
            <p:nvPr/>
          </p:nvCxnSpPr>
          <p:spPr>
            <a:xfrm>
              <a:off x="6700348" y="3253489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5006DBE-094D-9688-40CE-94B6BAB4D99B}"/>
                </a:ext>
              </a:extLst>
            </p:cNvPr>
            <p:cNvCxnSpPr/>
            <p:nvPr/>
          </p:nvCxnSpPr>
          <p:spPr>
            <a:xfrm>
              <a:off x="6700348" y="2807728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2DDDF4CC-6C08-231F-1F70-A3C0BE9D3D7E}"/>
                </a:ext>
              </a:extLst>
            </p:cNvPr>
            <p:cNvCxnSpPr/>
            <p:nvPr/>
          </p:nvCxnSpPr>
          <p:spPr>
            <a:xfrm>
              <a:off x="6700347" y="2773324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C1DE73F8-3B40-724B-C6DA-E246320C2B34}"/>
                </a:ext>
              </a:extLst>
            </p:cNvPr>
            <p:cNvCxnSpPr/>
            <p:nvPr/>
          </p:nvCxnSpPr>
          <p:spPr>
            <a:xfrm>
              <a:off x="6700346" y="2531155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22144FA-A509-99B1-8AC2-23440EE5604D}"/>
                </a:ext>
              </a:extLst>
            </p:cNvPr>
            <p:cNvCxnSpPr/>
            <p:nvPr/>
          </p:nvCxnSpPr>
          <p:spPr>
            <a:xfrm>
              <a:off x="6700346" y="2085393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621DD627-CCBF-CB15-9FC9-DB89CF38137C}"/>
                </a:ext>
              </a:extLst>
            </p:cNvPr>
            <p:cNvCxnSpPr/>
            <p:nvPr/>
          </p:nvCxnSpPr>
          <p:spPr>
            <a:xfrm>
              <a:off x="6700600" y="2050990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CAF172A8-77E8-A1C1-84F5-E2B47FB71257}"/>
                </a:ext>
              </a:extLst>
            </p:cNvPr>
            <p:cNvCxnSpPr/>
            <p:nvPr/>
          </p:nvCxnSpPr>
          <p:spPr>
            <a:xfrm>
              <a:off x="6700346" y="1813894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F109FB4D-44A2-DB23-14C7-2F6814EF43A6}"/>
                </a:ext>
              </a:extLst>
            </p:cNvPr>
            <p:cNvCxnSpPr/>
            <p:nvPr/>
          </p:nvCxnSpPr>
          <p:spPr>
            <a:xfrm>
              <a:off x="6700346" y="1575147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3347FA62-0F2D-3C67-5C76-E3BE723A71D7}"/>
                </a:ext>
              </a:extLst>
            </p:cNvPr>
            <p:cNvCxnSpPr/>
            <p:nvPr/>
          </p:nvCxnSpPr>
          <p:spPr>
            <a:xfrm>
              <a:off x="6700346" y="442215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A9615A7A-7772-28D0-06C2-C38B9B76AD5A}"/>
                </a:ext>
              </a:extLst>
            </p:cNvPr>
            <p:cNvCxnSpPr/>
            <p:nvPr/>
          </p:nvCxnSpPr>
          <p:spPr>
            <a:xfrm>
              <a:off x="6700346" y="425387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92F937B9-16D1-37AA-4B4E-F728A872CA59}"/>
                </a:ext>
              </a:extLst>
            </p:cNvPr>
            <p:cNvCxnSpPr/>
            <p:nvPr/>
          </p:nvCxnSpPr>
          <p:spPr>
            <a:xfrm>
              <a:off x="6700346" y="419037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0F1475D3-8E46-BF8C-80D9-833456FD88DA}"/>
                </a:ext>
              </a:extLst>
            </p:cNvPr>
            <p:cNvCxnSpPr/>
            <p:nvPr/>
          </p:nvCxnSpPr>
          <p:spPr>
            <a:xfrm>
              <a:off x="6700346" y="400940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7E2CA9FB-40E9-D2A4-59E7-E015BD3DDF81}"/>
                </a:ext>
              </a:extLst>
            </p:cNvPr>
            <p:cNvCxnSpPr/>
            <p:nvPr/>
          </p:nvCxnSpPr>
          <p:spPr>
            <a:xfrm>
              <a:off x="6700346" y="393955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79F6DF8E-CADF-0B16-47DD-E8C74FD05714}"/>
                </a:ext>
              </a:extLst>
            </p:cNvPr>
            <p:cNvCxnSpPr/>
            <p:nvPr/>
          </p:nvCxnSpPr>
          <p:spPr>
            <a:xfrm>
              <a:off x="6700346" y="356807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5385D5A-1F5F-8334-8B07-4C5F16165A9B}"/>
                </a:ext>
              </a:extLst>
            </p:cNvPr>
            <p:cNvCxnSpPr/>
            <p:nvPr/>
          </p:nvCxnSpPr>
          <p:spPr>
            <a:xfrm>
              <a:off x="6700346" y="345695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A2183BF6-8558-DF04-3061-507EC1B742CA}"/>
                </a:ext>
              </a:extLst>
            </p:cNvPr>
            <p:cNvCxnSpPr/>
            <p:nvPr/>
          </p:nvCxnSpPr>
          <p:spPr>
            <a:xfrm>
              <a:off x="6700346" y="328232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DB52C016-993A-F82B-10F2-F690125359EC}"/>
                </a:ext>
              </a:extLst>
            </p:cNvPr>
            <p:cNvCxnSpPr/>
            <p:nvPr/>
          </p:nvCxnSpPr>
          <p:spPr>
            <a:xfrm>
              <a:off x="6700346" y="321882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5CDC2CF8-07FE-FD42-EF91-6712EB0E5485}"/>
                </a:ext>
              </a:extLst>
            </p:cNvPr>
            <p:cNvCxnSpPr/>
            <p:nvPr/>
          </p:nvCxnSpPr>
          <p:spPr>
            <a:xfrm>
              <a:off x="6700346" y="284100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87E81CFB-C6EB-D4F4-18D7-0A82C4BD5180}"/>
                </a:ext>
              </a:extLst>
            </p:cNvPr>
            <p:cNvCxnSpPr/>
            <p:nvPr/>
          </p:nvCxnSpPr>
          <p:spPr>
            <a:xfrm>
              <a:off x="6700346" y="273940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FE44A0A3-3E11-BD90-37E2-8FFF09E6D005}"/>
                </a:ext>
              </a:extLst>
            </p:cNvPr>
            <p:cNvCxnSpPr/>
            <p:nvPr/>
          </p:nvCxnSpPr>
          <p:spPr>
            <a:xfrm>
              <a:off x="6700346" y="256477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39ACEF10-662B-960F-C0F0-94D1C7C2E79C}"/>
                </a:ext>
              </a:extLst>
            </p:cNvPr>
            <p:cNvCxnSpPr/>
            <p:nvPr/>
          </p:nvCxnSpPr>
          <p:spPr>
            <a:xfrm>
              <a:off x="6700346" y="249175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3254A024-7B59-D303-E4C4-BED93920EFFC}"/>
                </a:ext>
              </a:extLst>
            </p:cNvPr>
            <p:cNvCxnSpPr/>
            <p:nvPr/>
          </p:nvCxnSpPr>
          <p:spPr>
            <a:xfrm>
              <a:off x="6700346" y="212027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575A345-C11D-CF49-1E6D-E6CAC4A31016}"/>
                </a:ext>
              </a:extLst>
            </p:cNvPr>
            <p:cNvCxnSpPr/>
            <p:nvPr/>
          </p:nvCxnSpPr>
          <p:spPr>
            <a:xfrm>
              <a:off x="6700346" y="201232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E35152E5-998B-A37A-71C9-0E9A391381B6}"/>
                </a:ext>
              </a:extLst>
            </p:cNvPr>
            <p:cNvCxnSpPr/>
            <p:nvPr/>
          </p:nvCxnSpPr>
          <p:spPr>
            <a:xfrm>
              <a:off x="6700346" y="184722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D8CF62BB-CDEE-B55E-278C-39D88F0B0F2E}"/>
                </a:ext>
              </a:extLst>
            </p:cNvPr>
            <p:cNvCxnSpPr/>
            <p:nvPr/>
          </p:nvCxnSpPr>
          <p:spPr>
            <a:xfrm>
              <a:off x="6700346" y="177737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231C626-83C7-00E5-5167-F04C84086E1F}"/>
                </a:ext>
              </a:extLst>
            </p:cNvPr>
            <p:cNvCxnSpPr/>
            <p:nvPr/>
          </p:nvCxnSpPr>
          <p:spPr>
            <a:xfrm>
              <a:off x="6700346" y="160592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図 38" descr="グラフ, 折れ線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21F640D2-F16A-DDC7-CF3C-26FA922DB9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73"/>
          <a:stretch>
            <a:fillRect/>
          </a:stretch>
        </p:blipFill>
        <p:spPr>
          <a:xfrm>
            <a:off x="5827986" y="2424854"/>
            <a:ext cx="3182008" cy="303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65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折れ線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BEBADFE1-46C4-90E5-16DF-9F49E1AB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  <p:pic>
        <p:nvPicPr>
          <p:cNvPr id="7" name="図 6" descr="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C21D10C7-59DA-A55E-3DBD-A6FDEE02BE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953" t="24415" r="19223" b="67700"/>
          <a:stretch>
            <a:fillRect/>
          </a:stretch>
        </p:blipFill>
        <p:spPr>
          <a:xfrm>
            <a:off x="4686116" y="1129553"/>
            <a:ext cx="3178021" cy="5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7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棒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7A544E78-638E-74D9-71DA-8CFEF48AB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62" r="21835"/>
          <a:stretch>
            <a:fillRect/>
          </a:stretch>
        </p:blipFill>
        <p:spPr>
          <a:xfrm>
            <a:off x="7094486" y="2525636"/>
            <a:ext cx="2405539" cy="3193041"/>
          </a:xfrm>
          <a:prstGeom prst="rect">
            <a:avLst/>
          </a:prstGeom>
        </p:spPr>
      </p:pic>
      <p:pic>
        <p:nvPicPr>
          <p:cNvPr id="7" name="図 6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id="{B7A40539-F888-7C65-8662-BA04C63B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06" r="14594"/>
          <a:stretch>
            <a:fillRect/>
          </a:stretch>
        </p:blipFill>
        <p:spPr>
          <a:xfrm>
            <a:off x="2413877" y="2624960"/>
            <a:ext cx="4475209" cy="301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4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24676</TotalTime>
  <Words>898</Words>
  <Application>Microsoft Macintosh PowerPoint</Application>
  <PresentationFormat>ワイド画面</PresentationFormat>
  <Paragraphs>198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2" baseType="lpstr">
      <vt:lpstr>游ゴシック</vt:lpstr>
      <vt:lpstr>游ゴシック Light</vt:lpstr>
      <vt:lpstr>0xProto</vt:lpstr>
      <vt:lpstr>Aptos</vt:lpstr>
      <vt:lpstr>Aptos Light</vt:lpstr>
      <vt:lpstr>Arial</vt:lpstr>
      <vt:lpstr>Biome</vt:lpstr>
      <vt:lpstr>Cambria Math</vt:lpstr>
      <vt:lpstr>Courier New</vt:lpstr>
      <vt:lpstr>Times New Roman</vt:lpstr>
      <vt:lpstr>Office テーマ</vt:lpstr>
      <vt:lpstr>多媒質定常熱伝導方程式</vt:lpstr>
      <vt:lpstr>格子配置</vt:lpstr>
      <vt:lpstr>セル界面物性値と境界条件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ONO KENJI</dc:creator>
  <cp:lastModifiedBy>ONO KENJI</cp:lastModifiedBy>
  <cp:revision>25</cp:revision>
  <dcterms:created xsi:type="dcterms:W3CDTF">2025-08-07T12:05:52Z</dcterms:created>
  <dcterms:modified xsi:type="dcterms:W3CDTF">2025-08-27T03:55:22Z</dcterms:modified>
</cp:coreProperties>
</file>