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31"/>
  </p:normalViewPr>
  <p:slideViewPr>
    <p:cSldViewPr>
      <p:cViewPr varScale="1">
        <p:scale>
          <a:sx n="92" d="100"/>
          <a:sy n="92" d="100"/>
        </p:scale>
        <p:origin x="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C1379-24FB-49C5-A9FA-2576152E2656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BE-E2D0-431B-B547-D03992C1D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59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43B9-2CE8-4D39-945B-83CDF9E50096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F0E1-E9E5-461E-8594-06405E1FA832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B0D-4915-4EC8-9EA6-5859894E30C3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B7AC-3616-45A4-AF15-10362E63E471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BB23-2970-4ED3-B195-78E605BB84A4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1AA-0DAB-4250-9F59-5AB150731C7B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9E4-CABD-4B1B-9CE2-AB770FA740D0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6455-03B7-4D2F-BA8F-8514B6E190F0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50F5-4724-45E8-9DFF-C9C59E2D4826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B8E1-FB37-4B94-8604-CAEE002172C6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DB74-1B05-4D01-A013-4C37A330B7D6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5F8E-6E32-4B91-838E-DE08F54496C3}" type="datetime1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CPMlib</a:t>
            </a:r>
            <a:r>
              <a:rPr lang="ja-JP" altLang="en-US" dirty="0" smtClean="0"/>
              <a:t>を用いた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err="1" smtClean="0"/>
              <a:t>RIAM_COMPACT_src_HPCS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の並列化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2016.2.29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76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ビルド方法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000" dirty="0" err="1" smtClean="0"/>
              <a:t>Makefile</a:t>
            </a:r>
            <a:r>
              <a:rPr kumimoji="1" lang="ja-JP" altLang="en-US" sz="2000" dirty="0" smtClean="0"/>
              <a:t>編集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800" dirty="0" smtClean="0"/>
              <a:t>環境に合わせて以下の項目を編集します。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各種ライブラリにインストール先（括弧内は動作確認バージョン）</a:t>
            </a:r>
            <a:endParaRPr lang="en-US" altLang="ja-JP" sz="1800" dirty="0" smtClean="0"/>
          </a:p>
          <a:p>
            <a:pPr marL="857250" lvl="2" indent="0">
              <a:buNone/>
            </a:pPr>
            <a:r>
              <a:rPr lang="en-US" altLang="ja-JP" sz="1600" dirty="0" smtClean="0"/>
              <a:t>PMDIR		</a:t>
            </a:r>
            <a:r>
              <a:rPr lang="en-US" altLang="ja-JP" sz="1600" dirty="0" err="1" smtClean="0"/>
              <a:t>PMlib</a:t>
            </a:r>
            <a:r>
              <a:rPr lang="ja-JP" altLang="en-US" sz="1600" dirty="0" smtClean="0"/>
              <a:t>のインストール先（</a:t>
            </a:r>
            <a:r>
              <a:rPr lang="en-US" altLang="ja-JP" sz="1600" dirty="0" smtClean="0"/>
              <a:t>Ver. 4.2.2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857250" lvl="2" indent="0">
              <a:buNone/>
            </a:pPr>
            <a:r>
              <a:rPr lang="en-US" altLang="ja-JP" sz="1600" dirty="0" smtClean="0"/>
              <a:t>TPDIR		</a:t>
            </a:r>
            <a:r>
              <a:rPr lang="en-US" altLang="ja-JP" sz="1600" dirty="0" err="1" smtClean="0"/>
              <a:t>TextPerser</a:t>
            </a:r>
            <a:r>
              <a:rPr lang="ja-JP" altLang="en-US" sz="1600" dirty="0" smtClean="0"/>
              <a:t>のインストール先（</a:t>
            </a:r>
            <a:r>
              <a:rPr lang="en-US" altLang="ja-JP" sz="1600" dirty="0" smtClean="0"/>
              <a:t>Ver. 1.6.5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857250" lvl="2" indent="0">
              <a:buNone/>
            </a:pPr>
            <a:r>
              <a:rPr lang="en-US" altLang="ja-JP" sz="1600" dirty="0" smtClean="0"/>
              <a:t>CPMDIR		</a:t>
            </a:r>
            <a:r>
              <a:rPr lang="en-US" altLang="ja-JP" sz="1600" dirty="0" err="1" smtClean="0"/>
              <a:t>CPMlib</a:t>
            </a:r>
            <a:r>
              <a:rPr lang="ja-JP" altLang="en-US" sz="1600" dirty="0" smtClean="0"/>
              <a:t>インストール先（</a:t>
            </a:r>
            <a:r>
              <a:rPr lang="en-US" altLang="ja-JP" sz="1600" dirty="0" smtClean="0"/>
              <a:t>Ver. 2.1.3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857250" lvl="2" indent="0">
              <a:buNone/>
            </a:pPr>
            <a:r>
              <a:rPr lang="en-US" altLang="ja-JP" sz="1600" dirty="0" smtClean="0"/>
              <a:t>CDMDIR		</a:t>
            </a:r>
            <a:r>
              <a:rPr lang="en-US" altLang="ja-JP" sz="1600" dirty="0" err="1" smtClean="0"/>
              <a:t>CDMlib</a:t>
            </a:r>
            <a:r>
              <a:rPr lang="ja-JP" altLang="en-US" sz="1600" dirty="0" smtClean="0"/>
              <a:t>インストール先（</a:t>
            </a:r>
            <a:r>
              <a:rPr lang="en-US" altLang="ja-JP" sz="1600" dirty="0" smtClean="0"/>
              <a:t>Ver. 0.9.3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/>
            <a:r>
              <a:rPr kumimoji="1" lang="ja-JP" altLang="en-US" sz="1800" dirty="0" smtClean="0"/>
              <a:t>コンパイラ、コンパイルオプション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Intel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FX10</a:t>
            </a:r>
            <a:r>
              <a:rPr lang="ja-JP" altLang="en-US" sz="1800" dirty="0" smtClean="0"/>
              <a:t>の例を記述済み）</a:t>
            </a:r>
            <a:endParaRPr kumimoji="1" lang="en-US" altLang="ja-JP" sz="1800" dirty="0" smtClean="0"/>
          </a:p>
          <a:p>
            <a:pPr marL="914400" lvl="2" indent="0">
              <a:buNone/>
            </a:pPr>
            <a:r>
              <a:rPr lang="en-US" altLang="ja-JP" sz="1600" dirty="0" smtClean="0"/>
              <a:t>CXX		C++</a:t>
            </a:r>
            <a:r>
              <a:rPr lang="ja-JP" altLang="en-US" sz="1600" dirty="0" smtClean="0"/>
              <a:t>コンパイラ</a:t>
            </a:r>
            <a:endParaRPr lang="en-US" altLang="ja-JP" sz="1600" dirty="0" smtClean="0"/>
          </a:p>
          <a:p>
            <a:pPr marL="914400" lvl="2" indent="0">
              <a:buNone/>
            </a:pPr>
            <a:r>
              <a:rPr kumimoji="1" lang="en-US" altLang="ja-JP" sz="1600" dirty="0" smtClean="0"/>
              <a:t>CXXFLAGS	C++</a:t>
            </a:r>
            <a:r>
              <a:rPr kumimoji="1" lang="ja-JP" altLang="en-US" sz="1600" dirty="0" smtClean="0"/>
              <a:t>コンパイルオプション</a:t>
            </a:r>
            <a:endParaRPr kumimoji="1" lang="en-US" altLang="ja-JP" sz="1600" dirty="0" smtClean="0"/>
          </a:p>
          <a:p>
            <a:pPr marL="914400" lvl="2" indent="0">
              <a:buNone/>
            </a:pPr>
            <a:r>
              <a:rPr lang="en-US" altLang="ja-JP" sz="1600" dirty="0" smtClean="0"/>
              <a:t>F90		F90</a:t>
            </a:r>
            <a:r>
              <a:rPr lang="ja-JP" altLang="en-US" sz="1600" dirty="0" smtClean="0"/>
              <a:t>コンパイラ</a:t>
            </a:r>
            <a:endParaRPr lang="en-US" altLang="ja-JP" sz="1600" dirty="0" smtClean="0"/>
          </a:p>
          <a:p>
            <a:pPr marL="914400" lvl="2" indent="0">
              <a:buNone/>
            </a:pPr>
            <a:r>
              <a:rPr kumimoji="1" lang="en-US" altLang="ja-JP" sz="1600" dirty="0" smtClean="0"/>
              <a:t>F90FLAGS	F90</a:t>
            </a:r>
            <a:r>
              <a:rPr lang="ja-JP" altLang="en-US" sz="1600" dirty="0"/>
              <a:t>コンパイルオプション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make</a:t>
            </a:r>
            <a:r>
              <a:rPr lang="ja-JP" altLang="en-US" sz="2000" dirty="0" smtClean="0"/>
              <a:t>実行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kumimoji="1" lang="ja-JP" altLang="en-US" sz="1800" dirty="0" smtClean="0"/>
              <a:t>正常にビルドできると、実行ロードモジュール「</a:t>
            </a:r>
            <a:r>
              <a:rPr kumimoji="1" lang="en-US" altLang="ja-JP" sz="1800" dirty="0" err="1" smtClean="0"/>
              <a:t>riam-pmlib</a:t>
            </a:r>
            <a:r>
              <a:rPr kumimoji="1" lang="ja-JP" altLang="en-US" sz="1800" dirty="0" smtClean="0"/>
              <a:t>」が生成されます。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26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ビルド方法（</a:t>
            </a:r>
            <a:r>
              <a:rPr lang="en-US" altLang="ja-JP" dirty="0" smtClean="0"/>
              <a:t>2/2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000" dirty="0" smtClean="0"/>
              <a:t>コンパイルオプションについて</a:t>
            </a:r>
            <a:endParaRPr kumimoji="1" lang="en-US" altLang="ja-JP" sz="2000" dirty="0" smtClean="0"/>
          </a:p>
          <a:p>
            <a:pPr lvl="1"/>
            <a:r>
              <a:rPr lang="ja-JP" altLang="en-US" sz="1600" dirty="0" smtClean="0"/>
              <a:t>スレッド並列を有効にする場合は、</a:t>
            </a:r>
            <a:r>
              <a:rPr lang="en-US" altLang="ja-JP" sz="1600" dirty="0" err="1" smtClean="0"/>
              <a:t>OpenMP</a:t>
            </a:r>
            <a:r>
              <a:rPr lang="ja-JP" altLang="en-US" sz="1600" dirty="0" smtClean="0"/>
              <a:t>を有効にするオプションを付与してください。</a:t>
            </a:r>
            <a:endParaRPr lang="en-US" altLang="ja-JP" sz="1600" dirty="0" smtClean="0"/>
          </a:p>
          <a:p>
            <a:pPr marL="914400" lvl="2" indent="0">
              <a:buNone/>
            </a:pPr>
            <a:r>
              <a:rPr lang="en-US" altLang="ja-JP" sz="1600" dirty="0" smtClean="0"/>
              <a:t>Intel	-</a:t>
            </a:r>
            <a:r>
              <a:rPr lang="en-US" altLang="ja-JP" sz="1600" dirty="0" err="1" smtClean="0"/>
              <a:t>openmp</a:t>
            </a:r>
            <a:endParaRPr lang="en-US" altLang="ja-JP" sz="1600" dirty="0" smtClean="0"/>
          </a:p>
          <a:p>
            <a:pPr marL="914400" lvl="2" indent="0">
              <a:buNone/>
            </a:pPr>
            <a:r>
              <a:rPr lang="en-US" altLang="ja-JP" sz="1600" dirty="0" smtClean="0"/>
              <a:t>K/FX10	-</a:t>
            </a:r>
            <a:r>
              <a:rPr lang="en-US" altLang="ja-JP" sz="1600" dirty="0" err="1" smtClean="0"/>
              <a:t>Kopenmp</a:t>
            </a:r>
            <a:endParaRPr lang="en-US" altLang="ja-JP" sz="1600" dirty="0" smtClean="0"/>
          </a:p>
          <a:p>
            <a:pPr lvl="1"/>
            <a:r>
              <a:rPr lang="en-US" altLang="ja-JP" sz="1600" dirty="0" err="1" smtClean="0"/>
              <a:t>CDMlib</a:t>
            </a:r>
            <a:r>
              <a:rPr lang="ja-JP" altLang="en-US" sz="1600" dirty="0" smtClean="0"/>
              <a:t>による</a:t>
            </a:r>
            <a:r>
              <a:rPr lang="en-US" altLang="ja-JP" sz="1600" dirty="0" err="1" smtClean="0"/>
              <a:t>dfi</a:t>
            </a:r>
            <a:r>
              <a:rPr lang="ja-JP" altLang="en-US" sz="1600" dirty="0" smtClean="0"/>
              <a:t>及び</a:t>
            </a:r>
            <a:r>
              <a:rPr lang="en-US" altLang="ja-JP" sz="1600" dirty="0" smtClean="0"/>
              <a:t>SPH</a:t>
            </a:r>
            <a:r>
              <a:rPr lang="ja-JP" altLang="en-US" sz="1600" dirty="0" smtClean="0"/>
              <a:t>ファイルの出力を有効にする場合は、</a:t>
            </a:r>
            <a:r>
              <a:rPr lang="en-US" altLang="ja-JP" sz="1600" dirty="0" smtClean="0"/>
              <a:t>CXXFLAGS</a:t>
            </a:r>
            <a:r>
              <a:rPr lang="ja-JP" altLang="en-US" sz="1600" dirty="0" smtClean="0"/>
              <a:t>に「</a:t>
            </a:r>
            <a:r>
              <a:rPr lang="en-US" altLang="ja-JP" sz="1600" dirty="0"/>
              <a:t>-D_CDM_OUTPUT</a:t>
            </a:r>
            <a:r>
              <a:rPr lang="ja-JP" altLang="en-US" sz="1600" dirty="0" smtClean="0"/>
              <a:t>」を付与してください。</a:t>
            </a:r>
            <a:endParaRPr lang="en-US" altLang="ja-JP" sz="1600" dirty="0" smtClean="0"/>
          </a:p>
          <a:p>
            <a:pPr lvl="1"/>
            <a:endParaRPr lang="en-US" altLang="ja-JP" sz="1600" dirty="0" smtClean="0"/>
          </a:p>
          <a:p>
            <a:r>
              <a:rPr kumimoji="1" lang="ja-JP" altLang="en-US" sz="2000" dirty="0" smtClean="0"/>
              <a:t>動作確認について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以下の環境で動作確認を行っています。</a:t>
            </a:r>
            <a:endParaRPr lang="en-US" altLang="ja-JP" sz="1600" dirty="0" smtClean="0"/>
          </a:p>
          <a:p>
            <a:pPr lvl="1"/>
            <a:r>
              <a:rPr kumimoji="1" lang="en-US" altLang="ja-JP" sz="1600" dirty="0" smtClean="0"/>
              <a:t>Intel Linux</a:t>
            </a:r>
          </a:p>
          <a:p>
            <a:pPr marL="914400" lvl="2" indent="0">
              <a:buNone/>
            </a:pPr>
            <a:r>
              <a:rPr lang="en-US" altLang="ja-JP" sz="1200" dirty="0" smtClean="0"/>
              <a:t>CPU	Intel Xeon</a:t>
            </a:r>
          </a:p>
          <a:p>
            <a:pPr marL="914400" lvl="2" indent="0">
              <a:buNone/>
            </a:pPr>
            <a:r>
              <a:rPr lang="en-US" altLang="ja-JP" sz="1200" dirty="0" smtClean="0"/>
              <a:t>OS	CentOS 7 (64bit)</a:t>
            </a:r>
          </a:p>
          <a:p>
            <a:pPr marL="914400" lvl="2" indent="0">
              <a:buNone/>
            </a:pPr>
            <a:r>
              <a:rPr lang="ja-JP" altLang="en-US" sz="1200" dirty="0" smtClean="0"/>
              <a:t>コンパイラ</a:t>
            </a:r>
            <a:r>
              <a:rPr lang="en-US" altLang="ja-JP" sz="1200" dirty="0" smtClean="0"/>
              <a:t>	Intel Compiler 14.0</a:t>
            </a:r>
          </a:p>
          <a:p>
            <a:pPr marL="914400" lvl="2" indent="0">
              <a:buNone/>
            </a:pPr>
            <a:r>
              <a:rPr lang="en-US" altLang="ja-JP" sz="1200" dirty="0" smtClean="0"/>
              <a:t>MPI	</a:t>
            </a:r>
            <a:r>
              <a:rPr lang="en-US" altLang="ja-JP" sz="1200" dirty="0" err="1" smtClean="0"/>
              <a:t>OpenMPI</a:t>
            </a:r>
            <a:r>
              <a:rPr lang="en-US" altLang="ja-JP" sz="1200" dirty="0" smtClean="0"/>
              <a:t> 1.8.3</a:t>
            </a:r>
            <a:endParaRPr lang="en-US" altLang="ja-JP" sz="1200" dirty="0"/>
          </a:p>
          <a:p>
            <a:pPr lvl="1"/>
            <a:r>
              <a:rPr kumimoji="1" lang="en-US" altLang="ja-JP" sz="1600" dirty="0" smtClean="0"/>
              <a:t>FUJITSU FX10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19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000" dirty="0" smtClean="0"/>
              <a:t>入力パラメータファイルをプログラム引数で指定して実行してください。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en-US" altLang="ja-JP" sz="1800" dirty="0" smtClean="0"/>
              <a:t>$ </a:t>
            </a:r>
            <a:r>
              <a:rPr lang="en-US" altLang="ja-JP" sz="1800" dirty="0" err="1" smtClean="0"/>
              <a:t>mpirun</a:t>
            </a:r>
            <a:r>
              <a:rPr lang="en-US" altLang="ja-JP" sz="1800" dirty="0" smtClean="0"/>
              <a:t> -</a:t>
            </a:r>
            <a:r>
              <a:rPr lang="en-US" altLang="ja-JP" sz="1800" dirty="0"/>
              <a:t>np 4 ./</a:t>
            </a:r>
            <a:r>
              <a:rPr lang="en-US" altLang="ja-JP" sz="1800" dirty="0" err="1" smtClean="0"/>
              <a:t>riam-pmlib</a:t>
            </a:r>
            <a:r>
              <a:rPr lang="en-US" altLang="ja-JP" sz="1800" dirty="0" smtClean="0"/>
              <a:t> test.tp</a:t>
            </a:r>
          </a:p>
          <a:p>
            <a:pPr marL="457200" lvl="1" indent="0">
              <a:buNone/>
            </a:pPr>
            <a:endParaRPr lang="en-US" altLang="ja-JP" sz="1800" dirty="0"/>
          </a:p>
          <a:p>
            <a:pPr marL="400050"/>
            <a:r>
              <a:rPr lang="ja-JP" altLang="en-US" sz="2000" dirty="0" smtClean="0"/>
              <a:t>スレッド並列数を変更する場合は、</a:t>
            </a:r>
            <a:r>
              <a:rPr lang="en-US" altLang="ja-JP" sz="2000" dirty="0" smtClean="0"/>
              <a:t>OMP_NUM_THREADS</a:t>
            </a:r>
            <a:r>
              <a:rPr lang="ja-JP" altLang="en-US" sz="2000" dirty="0" smtClean="0"/>
              <a:t>環境変数をセットしてください。（デフォルトでは最大コア数になります）</a:t>
            </a:r>
            <a:endParaRPr lang="en-US" altLang="ja-JP" sz="2000" dirty="0" smtClean="0"/>
          </a:p>
          <a:p>
            <a:pPr marL="400050"/>
            <a:endParaRPr lang="en-US" altLang="ja-JP" sz="2000" dirty="0" smtClean="0"/>
          </a:p>
          <a:p>
            <a:pPr marL="514350" lvl="1" indent="0">
              <a:buNone/>
            </a:pPr>
            <a:r>
              <a:rPr lang="en-US" altLang="ja-JP" sz="1800" dirty="0" smtClean="0"/>
              <a:t>$ OMP_NUM_THREADS=1 </a:t>
            </a:r>
            <a:r>
              <a:rPr lang="en-US" altLang="ja-JP" sz="1800" dirty="0" err="1" smtClean="0"/>
              <a:t>mpirun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-np 4 ./</a:t>
            </a:r>
            <a:r>
              <a:rPr lang="en-US" altLang="ja-JP" sz="1800" dirty="0" err="1"/>
              <a:t>riam-pmlib</a:t>
            </a:r>
            <a:r>
              <a:rPr lang="en-US" altLang="ja-JP" sz="1800" dirty="0"/>
              <a:t> test.tp</a:t>
            </a:r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5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入力</a:t>
            </a:r>
            <a:r>
              <a:rPr lang="ja-JP" altLang="en-US" dirty="0" smtClean="0"/>
              <a:t>パラメータファイル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000" dirty="0" smtClean="0"/>
              <a:t>入力パラメータファイルの仕様は以下の通りです。</a:t>
            </a:r>
            <a:endParaRPr kumimoji="1" lang="en-US" altLang="ja-JP" sz="2000" dirty="0" smtClean="0"/>
          </a:p>
          <a:p>
            <a:pPr marL="457200" lvl="1" indent="0">
              <a:buNone/>
            </a:pP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011185"/>
            <a:ext cx="7488832" cy="432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DomainInfo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GlobalOrigin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= (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0.0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0.0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0.0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	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全計算領域の基点（実数、デフォルト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0.0,0.0,0.0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GlobalGrid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= (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501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251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201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		//</a:t>
            </a:r>
            <a:r>
              <a:rPr lang="ja-JP" altLang="en-US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計算格子数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（整数、デフォルト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501,251,201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GlobalRegion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= ( 10.0,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5.0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4.0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	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計算領域の長さ（実数、デフォルト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10.0,5.0,4.0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//</a:t>
            </a:r>
            <a:r>
              <a:rPr lang="en-US" altLang="ja-JP" sz="10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GlobalPitch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(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0.02,  0.02,  0.02 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	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格子分割幅（実数、デフォルト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0.02,0.02,0.02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GlobalDivision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= ( 1,     1,      1  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全計算領域の分割数（整数、デフォルトなし）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>
              <a:lnSpc>
                <a:spcPts val="1100"/>
              </a:lnSpc>
            </a:pP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Parameter {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BOX {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MIN = ( 101, 101, 1 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	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立方体のコーナー位置（始点）（整数、デフォルト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101,101,1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MAX = ( 151, 151, 51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	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立方体のコーナー位置（終点）（整数、デフォルト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151,151,51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Reynolds     = 1.0e+4		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//Reynolds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（実数、デフォルト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1.0e+4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Alpha        =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0.5	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重み係数（実数、デフォルト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0.5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IterationMax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		//SOR</a:t>
            </a:r>
            <a:r>
              <a:rPr lang="ja-JP" altLang="en-US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反復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回数の上限（整数、デフォルト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Omega        = 0.9		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//SOR</a:t>
            </a:r>
            <a:r>
              <a:rPr lang="ja-JP" altLang="en-US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加速係数（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0.9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Epsilon      = 0.001		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//SOR</a:t>
            </a:r>
            <a:r>
              <a:rPr lang="ja-JP" altLang="en-US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収束判定値（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0.001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SmagorinSky_Constant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	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//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SMAGORINSKY CONSTANT(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実数、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0.1)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>
              <a:lnSpc>
                <a:spcPts val="1100"/>
              </a:lnSpc>
            </a:pP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TimeControl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Restart    = "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initial“	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計算開始のタイミング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("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inital"or"restart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",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デフォルト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"initial"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LastStep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=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500	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計算終了ステップ数（整数、デフォルト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50000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DeltaT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=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0.001	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計算時間の刻み幅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実数、デフォルト 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0.001)</a:t>
            </a:r>
          </a:p>
          <a:p>
            <a:pPr>
              <a:lnSpc>
                <a:spcPts val="1100"/>
              </a:lnSpc>
            </a:pP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Interval_Pressure_History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画面表示間隔</a:t>
            </a:r>
            <a:endParaRPr lang="en-US" altLang="ja-JP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Interval_Vis_Output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=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計算結果のファイル出力間隔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(3d-inst-vis.dat,sph)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Interval_Log_Output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= </a:t>
            </a:r>
            <a:r>
              <a:rPr lang="en-US" altLang="ja-JP" sz="1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	//</a:t>
            </a:r>
            <a:r>
              <a:rPr lang="ja-JP" altLang="en-US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ログファイル出力間隔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(cal-log.dat)</a:t>
            </a:r>
          </a:p>
          <a:p>
            <a:pPr>
              <a:lnSpc>
                <a:spcPts val="1100"/>
              </a:lnSpc>
            </a:pP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37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入力</a:t>
            </a:r>
            <a:r>
              <a:rPr lang="ja-JP" altLang="en-US" dirty="0" smtClean="0"/>
              <a:t>パラメータファイル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000" dirty="0" smtClean="0"/>
              <a:t>入力パラメータ注意事項</a:t>
            </a:r>
            <a:endParaRPr kumimoji="1" lang="en-US" altLang="ja-JP" sz="2000" dirty="0" smtClean="0"/>
          </a:p>
          <a:p>
            <a:pPr lvl="1"/>
            <a:r>
              <a:rPr lang="ja-JP" altLang="en-US" sz="1600" dirty="0" smtClean="0"/>
              <a:t>サンプルの入力パラメータファイルが</a:t>
            </a:r>
            <a:r>
              <a:rPr lang="en-US" altLang="ja-JP" sz="1600" dirty="0" smtClean="0"/>
              <a:t>run/test.tp</a:t>
            </a:r>
            <a:r>
              <a:rPr lang="ja-JP" altLang="en-US" sz="1600" dirty="0" smtClean="0"/>
              <a:t>にあります。</a:t>
            </a:r>
            <a:endParaRPr lang="en-US" altLang="ja-JP" sz="1600" dirty="0" smtClean="0"/>
          </a:p>
          <a:p>
            <a:pPr lvl="1"/>
            <a:r>
              <a:rPr lang="en-US" altLang="ja-JP" sz="1600" dirty="0" err="1" smtClean="0"/>
              <a:t>GlobalGrid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Region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Pitch</a:t>
            </a:r>
            <a:r>
              <a:rPr lang="ja-JP" altLang="en-US" sz="1600" dirty="0" err="1" smtClean="0"/>
              <a:t>の優</a:t>
            </a:r>
            <a:r>
              <a:rPr lang="ja-JP" altLang="en-US" sz="1600" dirty="0" smtClean="0"/>
              <a:t>先順について</a:t>
            </a:r>
            <a:endParaRPr lang="en-US" altLang="ja-JP" sz="1600" dirty="0" smtClean="0"/>
          </a:p>
          <a:p>
            <a:pPr lvl="2" indent="-342900">
              <a:buFont typeface="+mj-lt"/>
              <a:buAutoNum type="arabicPeriod"/>
            </a:pP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GlobalGrid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が指定され、</a:t>
            </a:r>
            <a:r>
              <a:rPr lang="en-US" altLang="ja-JP" sz="1400" dirty="0" err="1">
                <a:solidFill>
                  <a:sysClr val="windowText" lastClr="000000"/>
                </a:solidFill>
              </a:rPr>
              <a:t>GlobalRegion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が指定されたとき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GlobaPitch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が自動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計算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されます。</a:t>
            </a:r>
            <a:endParaRPr lang="en-US" altLang="ja-JP" sz="1400" dirty="0" smtClean="0">
              <a:solidFill>
                <a:sysClr val="windowText" lastClr="000000"/>
              </a:solidFill>
            </a:endParaRPr>
          </a:p>
          <a:p>
            <a:pPr lvl="2" indent="-342900">
              <a:buFont typeface="+mj-lt"/>
              <a:buAutoNum type="arabicPeriod"/>
            </a:pP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GlobalGrid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が指定され、</a:t>
            </a:r>
            <a:r>
              <a:rPr lang="en-US" altLang="ja-JP" sz="1400" dirty="0" err="1">
                <a:solidFill>
                  <a:sysClr val="windowText" lastClr="000000"/>
                </a:solidFill>
              </a:rPr>
              <a:t>GlobalPitch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が指定されたとき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GlobalRegion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が自動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計算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されます。</a:t>
            </a:r>
            <a:endParaRPr lang="en-US" altLang="ja-JP" sz="1400" dirty="0" smtClean="0">
              <a:solidFill>
                <a:sysClr val="windowText" lastClr="000000"/>
              </a:solidFill>
            </a:endParaRPr>
          </a:p>
          <a:p>
            <a:pPr lvl="2" indent="-342900">
              <a:buFont typeface="+mj-lt"/>
              <a:buAutoNum type="arabicPeriod"/>
            </a:pP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GlobalRegion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が指定され、</a:t>
            </a:r>
            <a:r>
              <a:rPr lang="en-US" altLang="ja-JP" sz="1400" dirty="0" err="1">
                <a:solidFill>
                  <a:sysClr val="windowText" lastClr="000000"/>
                </a:solidFill>
              </a:rPr>
              <a:t>GlobalPitch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が指定された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とき、</a:t>
            </a: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GlobalGrid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が自動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計算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されます。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marL="800100" lvl="2" indent="0">
              <a:buNone/>
            </a:pPr>
            <a:r>
              <a:rPr lang="ja-JP" altLang="en-US" sz="1400" dirty="0">
                <a:solidFill>
                  <a:sysClr val="windowText" lastClr="000000"/>
                </a:solidFill>
              </a:rPr>
              <a:t>（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※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）上記、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1,2,3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の組み合わせのうち、１つの組み合わせの指定が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必須です。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altLang="ja-JP" sz="1200" dirty="0" smtClean="0"/>
          </a:p>
          <a:p>
            <a:pPr lvl="1"/>
            <a:r>
              <a:rPr kumimoji="1" lang="ja-JP" altLang="en-US" sz="1600" dirty="0"/>
              <a:t>領域</a:t>
            </a:r>
            <a:r>
              <a:rPr kumimoji="1" lang="ja-JP" altLang="en-US" sz="1600" dirty="0" smtClean="0"/>
              <a:t>分割数</a:t>
            </a:r>
            <a:r>
              <a:rPr kumimoji="1" lang="ja-JP" altLang="en-US" sz="1600" dirty="0"/>
              <a:t>に</a:t>
            </a:r>
            <a:r>
              <a:rPr kumimoji="1" lang="ja-JP" altLang="en-US" sz="1600" dirty="0" smtClean="0"/>
              <a:t>ついて</a:t>
            </a:r>
            <a:endParaRPr kumimoji="1" lang="en-US" altLang="ja-JP" sz="1600" dirty="0" smtClean="0"/>
          </a:p>
          <a:p>
            <a:pPr marL="914400" lvl="2" indent="0">
              <a:buNone/>
            </a:pPr>
            <a:r>
              <a:rPr lang="en-US" altLang="ja-JP" sz="1400" dirty="0" err="1">
                <a:solidFill>
                  <a:sysClr val="windowText" lastClr="000000"/>
                </a:solidFill>
              </a:rPr>
              <a:t>GlobalDivision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が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指定されていないときは、並列数から自動的に計算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されます。</a:t>
            </a:r>
            <a:endParaRPr lang="en-US" altLang="ja-JP" sz="1400" dirty="0" smtClean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GlobalDivision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を指定する場合、その積が</a:t>
            </a:r>
            <a:r>
              <a:rPr lang="en-US" altLang="ja-JP" sz="1400" dirty="0" smtClean="0">
                <a:solidFill>
                  <a:sysClr val="windowText" lastClr="000000"/>
                </a:solidFill>
              </a:rPr>
              <a:t>MPI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並列数と一致している必要があります。</a:t>
            </a:r>
            <a:endParaRPr lang="en-US" altLang="ja-JP" sz="1400" dirty="0" smtClean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r>
              <a:rPr lang="ja-JP" altLang="en-US" sz="1400" dirty="0" smtClean="0">
                <a:solidFill>
                  <a:sysClr val="windowText" lastClr="000000"/>
                </a:solidFill>
              </a:rPr>
              <a:t>（例）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</a:t>
            </a: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GlobalDivision</a:t>
            </a:r>
            <a:r>
              <a:rPr lang="en-US" altLang="ja-JP" sz="1400" dirty="0" smtClean="0">
                <a:solidFill>
                  <a:sysClr val="windowText" lastClr="000000"/>
                </a:solidFill>
              </a:rPr>
              <a:t>=(2,3,4)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の場合、</a:t>
            </a:r>
            <a:r>
              <a:rPr lang="en-US" altLang="ja-JP" sz="1400" dirty="0" smtClean="0">
                <a:solidFill>
                  <a:sysClr val="windowText" lastClr="000000"/>
                </a:solidFill>
              </a:rPr>
              <a:t>MPI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並列数は</a:t>
            </a:r>
            <a:r>
              <a:rPr lang="en-US" altLang="ja-JP" sz="1400" dirty="0" smtClean="0">
                <a:solidFill>
                  <a:sysClr val="windowText" lastClr="000000"/>
                </a:solidFill>
              </a:rPr>
              <a:t>24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である必要があります。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kumimoji="1" lang="en-US" altLang="ja-JP" sz="1200" dirty="0" smtClean="0"/>
          </a:p>
          <a:p>
            <a:pPr lvl="1"/>
            <a:r>
              <a:rPr lang="ja-JP" altLang="en-US" sz="1600" dirty="0"/>
              <a:t>計算開始の</a:t>
            </a:r>
            <a:r>
              <a:rPr lang="ja-JP" altLang="en-US" sz="1600" dirty="0" smtClean="0"/>
              <a:t>タイミングについて</a:t>
            </a:r>
            <a:endParaRPr lang="en-US" altLang="ja-JP" sz="1600" dirty="0" smtClean="0"/>
          </a:p>
          <a:p>
            <a:pPr lvl="2"/>
            <a:r>
              <a:rPr lang="en-US" altLang="ja-JP" sz="1400" dirty="0" smtClean="0"/>
              <a:t>Restart</a:t>
            </a:r>
            <a:r>
              <a:rPr lang="ja-JP" altLang="en-US" sz="1400" dirty="0" smtClean="0"/>
              <a:t>が指定された場合リスタート実行になり、リスタート用ファイル「</a:t>
            </a:r>
            <a:r>
              <a:rPr lang="en-US" altLang="ja-JP" sz="1400" dirty="0" smtClean="0"/>
              <a:t>uvwp_idXXXXXX.dat</a:t>
            </a:r>
            <a:r>
              <a:rPr lang="ja-JP" altLang="en-US" sz="1400" dirty="0" smtClean="0"/>
              <a:t>」を自動的に読み込みます。</a:t>
            </a:r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XXXXXX</a:t>
            </a:r>
            <a:r>
              <a:rPr kumimoji="1" lang="ja-JP" altLang="en-US" sz="1400" dirty="0" smtClean="0"/>
              <a:t>」には</a:t>
            </a:r>
            <a:r>
              <a:rPr kumimoji="1" lang="en-US" altLang="ja-JP" sz="1400" dirty="0" smtClean="0"/>
              <a:t>MPI</a:t>
            </a:r>
            <a:r>
              <a:rPr kumimoji="1" lang="ja-JP" altLang="en-US" sz="1400" dirty="0" smtClean="0"/>
              <a:t>のランク番号が入ります。</a:t>
            </a:r>
            <a:endParaRPr kumimoji="1" lang="en-US" altLang="ja-JP" sz="1400" dirty="0" smtClean="0"/>
          </a:p>
          <a:p>
            <a:pPr lvl="2"/>
            <a:r>
              <a:rPr kumimoji="1" lang="ja-JP" altLang="en-US" sz="1400" dirty="0" smtClean="0"/>
              <a:t>リスタート実行では、元の実行と</a:t>
            </a:r>
            <a:r>
              <a:rPr kumimoji="1" lang="en-US" altLang="ja-JP" sz="1400" dirty="0" smtClean="0"/>
              <a:t>MPI</a:t>
            </a:r>
            <a:r>
              <a:rPr kumimoji="1" lang="ja-JP" altLang="en-US" sz="1400" dirty="0" smtClean="0"/>
              <a:t>並列数、領域分割数が完全に一致している必要があります。</a:t>
            </a:r>
            <a:r>
              <a:rPr kumimoji="1" lang="en-US" altLang="ja-JP" sz="1400" dirty="0" err="1" smtClean="0"/>
              <a:t>OpenMP</a:t>
            </a:r>
            <a:r>
              <a:rPr kumimoji="1" lang="ja-JP" altLang="en-US" sz="1400" dirty="0" smtClean="0"/>
              <a:t>並列数は一致して</a:t>
            </a:r>
            <a:r>
              <a:rPr lang="ja-JP" altLang="en-US" sz="1400" dirty="0" smtClean="0"/>
              <a:t>いる必要はありません。</a:t>
            </a:r>
            <a:endParaRPr kumimoji="1" lang="en-US" altLang="ja-JP" sz="1400" dirty="0" smtClean="0"/>
          </a:p>
          <a:p>
            <a:pPr marL="457200" lvl="1" indent="0">
              <a:buNone/>
            </a:pP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2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en-US" altLang="ja-JP" sz="2000" dirty="0" smtClean="0"/>
              <a:t>FX10</a:t>
            </a:r>
            <a:r>
              <a:rPr lang="ja-JP" altLang="en-US" sz="2000" dirty="0"/>
              <a:t>で計算した結果を示します。（入力データは</a:t>
            </a:r>
            <a:r>
              <a:rPr lang="en-US" altLang="ja-JP" sz="2000" dirty="0"/>
              <a:t>run/test.tp</a:t>
            </a:r>
            <a:r>
              <a:rPr lang="ja-JP" altLang="en-US" sz="2000" dirty="0"/>
              <a:t>） </a:t>
            </a:r>
            <a:endParaRPr lang="en-US" altLang="ja-JP" sz="2000" dirty="0" smtClean="0"/>
          </a:p>
          <a:p>
            <a:r>
              <a:rPr lang="en-US" altLang="ja-JP" sz="2000" dirty="0" smtClean="0"/>
              <a:t>FX10</a:t>
            </a:r>
            <a:r>
              <a:rPr lang="ja-JP" altLang="en-US" sz="2000" dirty="0" smtClean="0"/>
              <a:t>（</a:t>
            </a:r>
            <a:r>
              <a:rPr lang="en-US" altLang="ja-JP" sz="2000" dirty="0" err="1" smtClean="0"/>
              <a:t>mpi</a:t>
            </a:r>
            <a:r>
              <a:rPr lang="en-US" altLang="ja-JP" sz="2000" dirty="0" smtClean="0"/>
              <a:t>=96, </a:t>
            </a:r>
            <a:r>
              <a:rPr lang="en-US" altLang="ja-JP" sz="2000" dirty="0" err="1" smtClean="0"/>
              <a:t>OpenMP</a:t>
            </a:r>
            <a:r>
              <a:rPr lang="en-US" altLang="ja-JP" sz="2000" dirty="0" smtClean="0"/>
              <a:t>=16</a:t>
            </a:r>
            <a:r>
              <a:rPr lang="ja-JP" altLang="en-US" sz="2000" dirty="0" smtClean="0"/>
              <a:t>）の実行結果</a:t>
            </a:r>
            <a:endParaRPr lang="en-US" altLang="ja-JP" sz="2000" dirty="0" smtClean="0"/>
          </a:p>
          <a:p>
            <a:r>
              <a:rPr lang="ja-JP" altLang="en-US" sz="2000" dirty="0"/>
              <a:t>主流方向</a:t>
            </a:r>
            <a:r>
              <a:rPr lang="en-US" altLang="ja-JP" sz="2000" dirty="0"/>
              <a:t>(x)</a:t>
            </a:r>
            <a:r>
              <a:rPr lang="ja-JP" altLang="en-US" sz="2000" dirty="0"/>
              <a:t>の速度成分</a:t>
            </a:r>
            <a:r>
              <a:rPr lang="en-US" altLang="ja-JP" sz="2000" dirty="0"/>
              <a:t>(u)</a:t>
            </a:r>
            <a:r>
              <a:rPr lang="ja-JP" altLang="en-US" sz="2000" dirty="0"/>
              <a:t>の分布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kumimoji="1" lang="en-US" altLang="ja-JP" sz="2000" dirty="0" smtClean="0"/>
          </a:p>
          <a:p>
            <a:pPr marL="457200" lvl="1" indent="0">
              <a:buNone/>
            </a:pP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492896"/>
            <a:ext cx="832281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60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419</Words>
  <Application>Microsoft Macintosh PowerPoint</Application>
  <PresentationFormat>画面に合わせる (4:3)</PresentationFormat>
  <Paragraphs>101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Calibri</vt:lpstr>
      <vt:lpstr>ＭＳ Ｐゴシック</vt:lpstr>
      <vt:lpstr>ＭＳ ゴシック</vt:lpstr>
      <vt:lpstr>Arial</vt:lpstr>
      <vt:lpstr>Office テーマ</vt:lpstr>
      <vt:lpstr>CPMlibを用いた  RIAM_COMPACT_src_HPCS の並列化</vt:lpstr>
      <vt:lpstr>ビルド方法（1/2）</vt:lpstr>
      <vt:lpstr>ビルド方法（2/2）</vt:lpstr>
      <vt:lpstr>実行方法</vt:lpstr>
      <vt:lpstr>入力パラメータファイル（1/2）</vt:lpstr>
      <vt:lpstr>入力パラメータファイル（2/2）</vt:lpstr>
      <vt:lpstr>計算結果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RIAM_COMPACT_src_HPCSへのCPMlib適用</dc:title>
  <dc:subject/>
  <dc:creator>AICS</dc:creator>
  <cp:keywords/>
  <dc:description/>
  <cp:lastModifiedBy>Microsoft Office ユーザー</cp:lastModifiedBy>
  <cp:revision>10</cp:revision>
  <dcterms:created xsi:type="dcterms:W3CDTF">2016-02-29T04:34:41Z</dcterms:created>
  <dcterms:modified xsi:type="dcterms:W3CDTF">2016-03-02T05:17:50Z</dcterms:modified>
  <cp:category/>
</cp:coreProperties>
</file>