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21.xml" ContentType="application/vnd.openxmlformats-officedocument.presentationml.slide+xml"/>
  <Override PartName="/ppt/slides/slide70.xml" ContentType="application/vnd.openxmlformats-officedocument.presentationml.slide+xml"/>
  <Override PartName="/ppt/slides/slide112.xml" ContentType="application/vnd.openxmlformats-officedocument.presentationml.slide+xml"/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77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90.xml" ContentType="application/vnd.openxmlformats-officedocument.presentationml.slide+xml"/>
  <Override PartName="/ppt/slides/slide56.xml" ContentType="application/vnd.openxmlformats-officedocument.presentationml.slide+xml"/>
  <Override PartName="/ppt/slides/slide97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140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39.xml" ContentType="application/vnd.openxmlformats-officedocument.presentationml.slide+xml"/>
  <Override PartName="/ppt/slides/slide105.xml" ContentType="application/vnd.openxmlformats-officedocument.presentationml.slide+xml"/>
  <Override PartName="/ppt/slides/slide9.xml" ContentType="application/vnd.openxmlformats-officedocument.presentationml.slide+xml"/>
  <Override PartName="/ppt/slides/slide102.xml" ContentType="application/vnd.openxmlformats-officedocument.presentationml.slide+xml"/>
  <Override PartName="/ppt/slides/slide74.xml" ContentType="application/vnd.openxmlformats-officedocument.presentationml.slide+xml"/>
  <Override PartName="/ppt/slides/slide135.xml" ContentType="application/vnd.openxmlformats-officedocument.presentationml.slide+xml"/>
  <Override PartName="/ppt/slides/slide8.xml" ContentType="application/vnd.openxmlformats-officedocument.presentationml.slide+xml"/>
  <Override PartName="/ppt/slides/slide141.xml" ContentType="application/vnd.openxmlformats-officedocument.presentationml.slide+xml"/>
  <Override PartName="/ppt/slides/slide73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134.xml" ContentType="application/vnd.openxmlformats-officedocument.presentationml.slide+xml"/>
  <Override PartName="/ppt/slides/slide124.xml" ContentType="application/vnd.openxmlformats-officedocument.presentationml.slide+xml"/>
  <Override PartName="/ppt/slides/slide22.xml" ContentType="application/vnd.openxmlformats-officedocument.presentationml.slide+xml"/>
  <Override PartName="/ppt/slides/slide118.xml" ContentType="application/vnd.openxmlformats-officedocument.presentationml.slide+xml"/>
  <Override PartName="/ppt/slides/slide62.xml" ContentType="application/vnd.openxmlformats-officedocument.presentationml.slide+xml"/>
  <Override PartName="/ppt/slides/slide91.xml" ContentType="application/vnd.openxmlformats-officedocument.presentationml.slide+xml"/>
  <Override PartName="/ppt/slides/slide95.xml" ContentType="application/vnd.openxmlformats-officedocument.presentationml.slide+xml"/>
  <Override PartName="/ppt/slides/slide65.xml" ContentType="application/vnd.openxmlformats-officedocument.presentationml.slide+xml"/>
  <Override PartName="/ppt/slides/slide69.xml" ContentType="application/vnd.openxmlformats-officedocument.presentationml.slide+xml"/>
  <Override PartName="/ppt/slides/slide122.xml" ContentType="application/vnd.openxmlformats-officedocument.presentationml.slide+xml"/>
  <Override PartName="/ppt/slides/slide111.xml" ContentType="application/vnd.openxmlformats-officedocument.presentationml.slide+xml"/>
  <Override PartName="/ppt/slides/slide25.xml" ContentType="application/vnd.openxmlformats-officedocument.presentationml.slide+xml"/>
  <Override PartName="/ppt/slides/slide143.xml" ContentType="application/vnd.openxmlformats-officedocument.presentationml.slide+xml"/>
  <Override PartName="/ppt/slides/slide17.xml" ContentType="application/vnd.openxmlformats-officedocument.presentationml.slide+xml"/>
  <Override PartName="/ppt/slides/slide116.xml" ContentType="application/vnd.openxmlformats-officedocument.presentationml.slide+xml"/>
  <Override PartName="/ppt/slides/slide93.xml" ContentType="application/vnd.openxmlformats-officedocument.presentationml.slide+xml"/>
  <Override PartName="/ppt/slides/slide106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81.xml" ContentType="application/vnd.openxmlformats-officedocument.presentationml.slide+xml"/>
  <Override PartName="/ppt/slides/slide88.xml" ContentType="application/vnd.openxmlformats-officedocument.presentationml.slide+xml"/>
  <Override PartName="/ppt/slides/slide1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64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36.xml" ContentType="application/vnd.openxmlformats-officedocument.presentationml.slide+xml"/>
  <Override PartName="/ppt/slides/slide117.xml" ContentType="application/vnd.openxmlformats-officedocument.presentationml.slide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5.xml" ContentType="application/vnd.openxmlformats-officedocument.presentationml.slide+xml"/>
  <Override PartName="/ppt/slides/slide107.xml" ContentType="application/vnd.openxmlformats-officedocument.presentationml.slide+xml"/>
  <Override PartName="/ppt/slides/slide59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5.xml" ContentType="application/vnd.openxmlformats-officedocument.presentationml.slide+xml"/>
  <Override PartName="/ppt/slides/slide63.xml" ContentType="application/vnd.openxmlformats-officedocument.presentationml.slide+xml"/>
  <Override PartName="/ppt/slides/slide37.xml" ContentType="application/vnd.openxmlformats-officedocument.presentationml.slide+xml"/>
  <Override PartName="/ppt/slides/slide130.xml" ContentType="application/vnd.openxmlformats-officedocument.presentationml.slide+xml"/>
  <Override PartName="/ppt/slides/slide92.xml" ContentType="application/vnd.openxmlformats-officedocument.presentationml.slide+xml"/>
  <Override PartName="/ppt/slides/slide115.xml" ContentType="application/vnd.openxmlformats-officedocument.presentationml.slide+xml"/>
  <Override PartName="/ppt/slides/slide103.xml" ContentType="application/vnd.openxmlformats-officedocument.presentationml.slide+xml"/>
  <Override PartName="/ppt/slides/slide45.xml" ContentType="application/vnd.openxmlformats-officedocument.presentationml.slide+xml"/>
  <Override PartName="/ppt/slides/slide120.xml" ContentType="application/vnd.openxmlformats-officedocument.presentationml.slide+xml"/>
  <Override PartName="/ppt/slides/slide6.xml" ContentType="application/vnd.openxmlformats-officedocument.presentationml.slide+xml"/>
  <Override PartName="/ppt/slides/slide133.xml" ContentType="application/vnd.openxmlformats-officedocument.presentationml.slide+xml"/>
  <Override PartName="/ppt/slides/slide36.xml" ContentType="application/vnd.openxmlformats-officedocument.presentationml.slide+xml"/>
  <Override PartName="/ppt/slides/slide109.xml" ContentType="application/vnd.openxmlformats-officedocument.presentationml.slide+xml"/>
  <Override PartName="/ppt/slides/slide96.xml" ContentType="application/vnd.openxmlformats-officedocument.presentationml.slide+xml"/>
  <Override PartName="/ppt/slides/slide24.xml" ContentType="application/vnd.openxmlformats-officedocument.presentationml.slide+xml"/>
  <Override PartName="/ppt/slides/slide104.xml" ContentType="application/vnd.openxmlformats-officedocument.presentationml.slide+xml"/>
  <Override PartName="/ppt/slides/slide68.xml" ContentType="application/vnd.openxmlformats-officedocument.presentationml.slide+xml"/>
  <Override PartName="/ppt/slides/slide85.xml" ContentType="application/vnd.openxmlformats-officedocument.presentationml.slide+xml"/>
  <Override PartName="/ppt/slides/slide137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98.xml" ContentType="application/vnd.openxmlformats-officedocument.presentationml.slide+xml"/>
  <Override PartName="/ppt/slides/slide18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125.xml" ContentType="application/vnd.openxmlformats-officedocument.presentationml.slide+xml"/>
  <Override PartName="/ppt/slides/slide12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129.xml" ContentType="application/vnd.openxmlformats-officedocument.presentationml.slide+xml"/>
  <Override PartName="/ppt/slides/slide108.xml" ContentType="application/vnd.openxmlformats-officedocument.presentationml.slide+xml"/>
  <Override PartName="/ppt/slides/slide128.xml" ContentType="application/vnd.openxmlformats-officedocument.presentationml.slide+xml"/>
  <Override PartName="/ppt/slides/slide7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32.xml" ContentType="application/vnd.openxmlformats-officedocument.presentationml.slide+xml"/>
  <Override PartName="/ppt/slides/slide127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87.xml" ContentType="application/vnd.openxmlformats-officedocument.presentationml.slide+xml"/>
  <Override PartName="/ppt/slides/slide138.xml" ContentType="application/vnd.openxmlformats-officedocument.presentationml.slide+xml"/>
  <Override PartName="/ppt/slides/slide119.xml" ContentType="application/vnd.openxmlformats-officedocument.presentationml.slide+xml"/>
  <Override PartName="/ppt/slides/slide23.xml" ContentType="application/vnd.openxmlformats-officedocument.presentationml.slide+xml"/>
  <Override PartName="/ppt/slides/slide86.xml" ContentType="application/vnd.openxmlformats-officedocument.presentationml.slide+xml"/>
  <Override PartName="/ppt/slides/slide60.xml" ContentType="application/vnd.openxmlformats-officedocument.presentationml.slide+xml"/>
  <Override PartName="/ppt/slides/slide51.xml" ContentType="application/vnd.openxmlformats-officedocument.presentationml.slide+xml"/>
  <Override PartName="/ppt/slides/slide139.xml" ContentType="application/vnd.openxmlformats-officedocument.presentationml.slide+xml"/>
  <Override PartName="/ppt/slides/slide57.xml" ContentType="application/vnd.openxmlformats-officedocument.presentationml.slide+xml"/>
  <Override PartName="/ppt/slides/slide131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84.xml" ContentType="application/vnd.openxmlformats-officedocument.presentationml.slide+xml"/>
  <Override PartName="/ppt/slides/slide142.xml" ContentType="application/vnd.openxmlformats-officedocument.presentationml.slide+xml"/>
  <Override PartName="/ppt/slides/slide99.xml" ContentType="application/vnd.openxmlformats-officedocument.presentationml.slide+xml"/>
  <Override PartName="/ppt/slides/slide101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00.xml" ContentType="application/vnd.openxmlformats-officedocument.presentationml.slide+xml"/>
  <Override PartName="/ppt/slides/slide83.xml" ContentType="application/vnd.openxmlformats-officedocument.presentationml.slide+xml"/>
  <Override PartName="/ppt/slides/slide126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137.xml" Type="http://schemas.openxmlformats.org/officeDocument/2006/relationships/slide" Id="rId142"/><Relationship Target="slides/slide25.xml" Type="http://schemas.openxmlformats.org/officeDocument/2006/relationships/slide" Id="rId30"/><Relationship Target="slides/slide138.xml" Type="http://schemas.openxmlformats.org/officeDocument/2006/relationships/slide" Id="rId143"/><Relationship Target="slides/slide26.xml" Type="http://schemas.openxmlformats.org/officeDocument/2006/relationships/slide" Id="rId31"/><Relationship Target="slides/slide135.xml" Type="http://schemas.openxmlformats.org/officeDocument/2006/relationships/slide" Id="rId140"/><Relationship Target="slides/slide136.xml" Type="http://schemas.openxmlformats.org/officeDocument/2006/relationships/slide" Id="rId141"/><Relationship Target="slides/slide141.xml" Type="http://schemas.openxmlformats.org/officeDocument/2006/relationships/slide" Id="rId146"/><Relationship Target="slides/slide29.xml" Type="http://schemas.openxmlformats.org/officeDocument/2006/relationships/slide" Id="rId34"/><Relationship Target="slides/slide142.xml" Type="http://schemas.openxmlformats.org/officeDocument/2006/relationships/slide" Id="rId147"/><Relationship Target="slides/slide30.xml" Type="http://schemas.openxmlformats.org/officeDocument/2006/relationships/slide" Id="rId35"/><Relationship Target="slides/slide139.xml" Type="http://schemas.openxmlformats.org/officeDocument/2006/relationships/slide" Id="rId144"/><Relationship Target="slides/slide27.xml" Type="http://schemas.openxmlformats.org/officeDocument/2006/relationships/slide" Id="rId32"/><Relationship Target="slides/slide140.xml" Type="http://schemas.openxmlformats.org/officeDocument/2006/relationships/slide" Id="rId145"/><Relationship Target="slides/slide28.xml" Type="http://schemas.openxmlformats.org/officeDocument/2006/relationships/slide" Id="rId33"/><Relationship Target="slides/slide143.xml" Type="http://schemas.openxmlformats.org/officeDocument/2006/relationships/slide" Id="rId148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slides/slide125.xml" Type="http://schemas.openxmlformats.org/officeDocument/2006/relationships/slide" Id="rId130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26.xml" Type="http://schemas.openxmlformats.org/officeDocument/2006/relationships/slide" Id="rId131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27.xml" Type="http://schemas.openxmlformats.org/officeDocument/2006/relationships/slide" Id="rId132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28.xml" Type="http://schemas.openxmlformats.org/officeDocument/2006/relationships/slide" Id="rId133"/><Relationship Target="slides/slide38.xml" Type="http://schemas.openxmlformats.org/officeDocument/2006/relationships/slide" Id="rId43"/><Relationship Target="slides/slide129.xml" Type="http://schemas.openxmlformats.org/officeDocument/2006/relationships/slide" Id="rId134"/><Relationship Target="slides/slide39.xml" Type="http://schemas.openxmlformats.org/officeDocument/2006/relationships/slide" Id="rId44"/><Relationship Target="slides/slide130.xml" Type="http://schemas.openxmlformats.org/officeDocument/2006/relationships/slide" Id="rId135"/><Relationship Target="slides/slide40.xml" Type="http://schemas.openxmlformats.org/officeDocument/2006/relationships/slide" Id="rId45"/><Relationship Target="slides/slide131.xml" Type="http://schemas.openxmlformats.org/officeDocument/2006/relationships/slide" Id="rId136"/><Relationship Target="slides/slide41.xml" Type="http://schemas.openxmlformats.org/officeDocument/2006/relationships/slide" Id="rId46"/><Relationship Target="slides/slide132.xml" Type="http://schemas.openxmlformats.org/officeDocument/2006/relationships/slide" Id="rId137"/><Relationship Target="slides/slide133.xml" Type="http://schemas.openxmlformats.org/officeDocument/2006/relationships/slide" Id="rId138"/><Relationship Target="slides/slide4.xml" Type="http://schemas.openxmlformats.org/officeDocument/2006/relationships/slide" Id="rId9"/><Relationship Target="slides/slide134.xml" Type="http://schemas.openxmlformats.org/officeDocument/2006/relationships/slide" Id="rId13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93.xml" Type="http://schemas.openxmlformats.org/officeDocument/2006/relationships/slide" Id="rId98"/><Relationship Target="slides/slide94.xml" Type="http://schemas.openxmlformats.org/officeDocument/2006/relationships/slide" Id="rId99"/><Relationship Target="slides/slide89.xml" Type="http://schemas.openxmlformats.org/officeDocument/2006/relationships/slide" Id="rId94"/><Relationship Target="slides/slide90.xml" Type="http://schemas.openxmlformats.org/officeDocument/2006/relationships/slide" Id="rId95"/><Relationship Target="slides/slide91.xml" Type="http://schemas.openxmlformats.org/officeDocument/2006/relationships/slide" Id="rId96"/><Relationship Target="slides/slide92.xml" Type="http://schemas.openxmlformats.org/officeDocument/2006/relationships/slide" Id="rId97"/><Relationship Target="slides/slide85.xml" Type="http://schemas.openxmlformats.org/officeDocument/2006/relationships/slide" Id="rId90"/><Relationship Target="slides/slide86.xml" Type="http://schemas.openxmlformats.org/officeDocument/2006/relationships/slide" Id="rId91"/><Relationship Target="slides/slide14.xml" Type="http://schemas.openxmlformats.org/officeDocument/2006/relationships/slide" Id="rId19"/><Relationship Target="slides/slide87.xml" Type="http://schemas.openxmlformats.org/officeDocument/2006/relationships/slide" Id="rId92"/><Relationship Target="slides/slide13.xml" Type="http://schemas.openxmlformats.org/officeDocument/2006/relationships/slide" Id="rId18"/><Relationship Target="slides/slide88.xml" Type="http://schemas.openxmlformats.org/officeDocument/2006/relationships/slide" Id="rId93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6.xml" Type="http://schemas.openxmlformats.org/officeDocument/2006/relationships/slide" Id="rId71"/><Relationship Target="slides/slide65.xml" Type="http://schemas.openxmlformats.org/officeDocument/2006/relationships/slide" Id="rId70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104.xml" Type="http://schemas.openxmlformats.org/officeDocument/2006/relationships/slide" Id="rId109"/><Relationship Target="slides/slide103.xml" Type="http://schemas.openxmlformats.org/officeDocument/2006/relationships/slide" Id="rId108"/><Relationship Target="slides/slide100.xml" Type="http://schemas.openxmlformats.org/officeDocument/2006/relationships/slide" Id="rId105"/><Relationship Target="slides/slide99.xml" Type="http://schemas.openxmlformats.org/officeDocument/2006/relationships/slide" Id="rId104"/><Relationship Target="slides/slide102.xml" Type="http://schemas.openxmlformats.org/officeDocument/2006/relationships/slide" Id="rId107"/><Relationship Target="slides/slide101.xml" Type="http://schemas.openxmlformats.org/officeDocument/2006/relationships/slide" Id="rId106"/><Relationship Target="slides/slide96.xml" Type="http://schemas.openxmlformats.org/officeDocument/2006/relationships/slide" Id="rId101"/><Relationship Target="slides/slide95.xml" Type="http://schemas.openxmlformats.org/officeDocument/2006/relationships/slide" Id="rId100"/><Relationship Target="slides/slide98.xml" Type="http://schemas.openxmlformats.org/officeDocument/2006/relationships/slide" Id="rId103"/><Relationship Target="slides/slide97.xml" Type="http://schemas.openxmlformats.org/officeDocument/2006/relationships/slide" Id="rId102"/><Relationship Target="slides/slide75.xml" Type="http://schemas.openxmlformats.org/officeDocument/2006/relationships/slide" Id="rId80"/><Relationship Target="slides/slide77.xml" Type="http://schemas.openxmlformats.org/officeDocument/2006/relationships/slide" Id="rId82"/><Relationship Target="slides/slide76.xml" Type="http://schemas.openxmlformats.org/officeDocument/2006/relationships/slide" Id="rId81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81.xml" Type="http://schemas.openxmlformats.org/officeDocument/2006/relationships/slide" Id="rId86"/><Relationship Target="slides/slide80.xml" Type="http://schemas.openxmlformats.org/officeDocument/2006/relationships/slide" Id="rId85"/><Relationship Target="slides/slide83.xml" Type="http://schemas.openxmlformats.org/officeDocument/2006/relationships/slide" Id="rId88"/><Relationship Target="slides/slide82.xml" Type="http://schemas.openxmlformats.org/officeDocument/2006/relationships/slide" Id="rId87"/><Relationship Target="slides/slide84.xml" Type="http://schemas.openxmlformats.org/officeDocument/2006/relationships/slide" Id="rId89"/><Relationship Target="slides/slide113.xml" Type="http://schemas.openxmlformats.org/officeDocument/2006/relationships/slide" Id="rId118"/><Relationship Target="slides/slide112.xml" Type="http://schemas.openxmlformats.org/officeDocument/2006/relationships/slide" Id="rId117"/><Relationship Target="slides/slide111.xml" Type="http://schemas.openxmlformats.org/officeDocument/2006/relationships/slide" Id="rId116"/><Relationship Target="slides/slide110.xml" Type="http://schemas.openxmlformats.org/officeDocument/2006/relationships/slide" Id="rId115"/><Relationship Target="slides/slide53.xml" Type="http://schemas.openxmlformats.org/officeDocument/2006/relationships/slide" Id="rId58"/><Relationship Target="slides/slide114.xml" Type="http://schemas.openxmlformats.org/officeDocument/2006/relationships/slide" Id="rId119"/><Relationship Target="slides/slide54.xml" Type="http://schemas.openxmlformats.org/officeDocument/2006/relationships/slide" Id="rId59"/><Relationship Target="slides/slide105.xml" Type="http://schemas.openxmlformats.org/officeDocument/2006/relationships/slide" Id="rId110"/><Relationship Target="slides/slide109.xml" Type="http://schemas.openxmlformats.org/officeDocument/2006/relationships/slide" Id="rId114"/><Relationship Target="slides/slide108.xml" Type="http://schemas.openxmlformats.org/officeDocument/2006/relationships/slide" Id="rId113"/><Relationship Target="slides/slide107.xml" Type="http://schemas.openxmlformats.org/officeDocument/2006/relationships/slide" Id="rId112"/><Relationship Target="slides/slide106.xml" Type="http://schemas.openxmlformats.org/officeDocument/2006/relationships/slide" Id="rId1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122.xml" Type="http://schemas.openxmlformats.org/officeDocument/2006/relationships/slide" Id="rId127"/><Relationship Target="slides/slide121.xml" Type="http://schemas.openxmlformats.org/officeDocument/2006/relationships/slide" Id="rId126"/><Relationship Target="slides/slide124.xml" Type="http://schemas.openxmlformats.org/officeDocument/2006/relationships/slide" Id="rId129"/><Relationship Target="slides/slide123.xml" Type="http://schemas.openxmlformats.org/officeDocument/2006/relationships/slide" Id="rId128"/><Relationship Target="slides/slide64.xml" Type="http://schemas.openxmlformats.org/officeDocument/2006/relationships/slide" Id="rId69"/><Relationship Target="slides/slide116.xml" Type="http://schemas.openxmlformats.org/officeDocument/2006/relationships/slide" Id="rId121"/><Relationship Target="slides/slide115.xml" Type="http://schemas.openxmlformats.org/officeDocument/2006/relationships/slide" Id="rId120"/><Relationship Target="slides/slide118.xml" Type="http://schemas.openxmlformats.org/officeDocument/2006/relationships/slide" Id="rId123"/><Relationship Target="slides/slide117.xml" Type="http://schemas.openxmlformats.org/officeDocument/2006/relationships/slide" Id="rId122"/><Relationship Target="slides/slide120.xml" Type="http://schemas.openxmlformats.org/officeDocument/2006/relationships/slide" Id="rId125"/><Relationship Target="slides/slide119.xml" Type="http://schemas.openxmlformats.org/officeDocument/2006/relationships/slide" Id="rId124"/><Relationship Target="slides/slide55.xml" Type="http://schemas.openxmlformats.org/officeDocument/2006/relationships/slide" Id="rId6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0.xml.rels><?xml version="1.0" encoding="UTF-8" standalone="yes"?><Relationships xmlns="http://schemas.openxmlformats.org/package/2006/relationships"><Relationship Target="http://www.npr.org/2012/12/14/167163274/counting-bugs-in-panama-get-out-your-tree-raft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1" name="Shape 6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0" name="Shape 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4" name="Shape 6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0" name="Shape 6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6" name="Shape 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2" name="Shape 6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7" name="Shape 7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3" name="Shape 7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5" name="Shape 7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2" name="Shape 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9" name="Shape 7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6" name="Shape 7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9" name="Shape 7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6" name="Shape 7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3" name="Shape 7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9" name="Shape 7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5" name="Shape 7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1" name="Shape 7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7" name="Shape 7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3" name="Shape 8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9" name="Shape 8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5" name="Shape 8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0" name="Shape 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http://www.npr.org/2012/12/14/167163274/counting-bugs-in-panama-get-out-your-tree-raft</a:t>
            </a:r>
          </a:p>
          <a:p>
            <a:pPr>
              <a:buNone/>
            </a:pPr>
            <a:r>
              <a:rPr lang="en"/>
              <a:t>130,000 arthropods, 6000 species</a:t>
            </a: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7" name="Shape 8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3" name="Shape 8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9" name="Shape 8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5" name="Shape 8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1" name="Shape 8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7" name="Shape 8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3" name="Shape 8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8" name="Shape 8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4" name="Shape 8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0" name="Shape 8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6" name="Shape 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2" name="Shape 8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8" name="Shape 8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8" name="Shape 4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1" name="Shape 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8" name="Shape 5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6" name="Shape 5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3" name="Shape 5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3" name="Shape 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1" name="Shape 6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7" name="Shape 6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4" name="Shape 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0.xml.rels><?xml version="1.0" encoding="UTF-8" standalone="yes"?><Relationships xmlns="http://schemas.openxmlformats.org/package/2006/relationships"><Relationship Target="../notesSlides/notesSlide10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01.xml.rels><?xml version="1.0" encoding="UTF-8" standalone="yes"?><Relationships xmlns="http://schemas.openxmlformats.org/package/2006/relationships"><Relationship Target="../notesSlides/notesSlide10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2.xml.rels><?xml version="1.0" encoding="UTF-8" standalone="yes"?><Relationships xmlns="http://schemas.openxmlformats.org/package/2006/relationships"><Relationship Target="../notesSlides/notesSlide10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3.xml.rels><?xml version="1.0" encoding="UTF-8" standalone="yes"?><Relationships xmlns="http://schemas.openxmlformats.org/package/2006/relationships"><Relationship Target="../notesSlides/notesSlide10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jpg" Type="http://schemas.openxmlformats.org/officeDocument/2006/relationships/image" Id="rId3"/></Relationships>
</file>

<file path=ppt/slides/_rels/slide104.xml.rels><?xml version="1.0" encoding="UTF-8" standalone="yes"?><Relationships xmlns="http://schemas.openxmlformats.org/package/2006/relationships"><Relationship Target="../notesSlides/notesSlide10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4.jpg" Type="http://schemas.openxmlformats.org/officeDocument/2006/relationships/image" Id="rId4"/><Relationship Target="../media/image17.jpg" Type="http://schemas.openxmlformats.org/officeDocument/2006/relationships/image" Id="rId3"/></Relationships>
</file>

<file path=ppt/slides/_rels/slide105.xml.rels><?xml version="1.0" encoding="UTF-8" standalone="yes"?><Relationships xmlns="http://schemas.openxmlformats.org/package/2006/relationships"><Relationship Target="../notesSlides/notesSlide10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6.xml.rels><?xml version="1.0" encoding="UTF-8" standalone="yes"?><Relationships xmlns="http://schemas.openxmlformats.org/package/2006/relationships"><Relationship Target="../notesSlides/notesSlide10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6.jpg" Type="http://schemas.openxmlformats.org/officeDocument/2006/relationships/image" Id="rId3"/></Relationships>
</file>

<file path=ppt/slides/_rels/slide107.xml.rels><?xml version="1.0" encoding="UTF-8" standalone="yes"?><Relationships xmlns="http://schemas.openxmlformats.org/package/2006/relationships"><Relationship Target="../notesSlides/notesSlide10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8.xml.rels><?xml version="1.0" encoding="UTF-8" standalone="yes"?><Relationships xmlns="http://schemas.openxmlformats.org/package/2006/relationships"><Relationship Target="../notesSlides/notesSlide10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9.xml.rels><?xml version="1.0" encoding="UTF-8" standalone="yes"?><Relationships xmlns="http://schemas.openxmlformats.org/package/2006/relationships"><Relationship Target="../notesSlides/notesSlide10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0.xml.rels><?xml version="1.0" encoding="UTF-8" standalone="yes"?><Relationships xmlns="http://schemas.openxmlformats.org/package/2006/relationships"><Relationship Target="../notesSlides/notesSlide1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1.xml.rels><?xml version="1.0" encoding="UTF-8" standalone="yes"?><Relationships xmlns="http://schemas.openxmlformats.org/package/2006/relationships"><Relationship Target="../notesSlides/notesSlide1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jpg" Type="http://schemas.openxmlformats.org/officeDocument/2006/relationships/image" Id="rId3"/></Relationships>
</file>

<file path=ppt/slides/_rels/slide112.xml.rels><?xml version="1.0" encoding="UTF-8" standalone="yes"?><Relationships xmlns="http://schemas.openxmlformats.org/package/2006/relationships"><Relationship Target="../notesSlides/notesSlide1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3.xml.rels><?xml version="1.0" encoding="UTF-8" standalone="yes"?><Relationships xmlns="http://schemas.openxmlformats.org/package/2006/relationships"><Relationship Target="../notesSlides/notesSlide1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4.xml.rels><?xml version="1.0" encoding="UTF-8" standalone="yes"?><Relationships xmlns="http://schemas.openxmlformats.org/package/2006/relationships"><Relationship Target="../notesSlides/notesSlide1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5.xml.rels><?xml version="1.0" encoding="UTF-8" standalone="yes"?><Relationships xmlns="http://schemas.openxmlformats.org/package/2006/relationships"><Relationship Target="../notesSlides/notesSlide1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6.xml.rels><?xml version="1.0" encoding="UTF-8" standalone="yes"?><Relationships xmlns="http://schemas.openxmlformats.org/package/2006/relationships"><Relationship Target="../notesSlides/notesSlide1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17.xml.rels><?xml version="1.0" encoding="UTF-8" standalone="yes"?><Relationships xmlns="http://schemas.openxmlformats.org/package/2006/relationships"><Relationship Target="../notesSlides/notesSlide1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jpg" Type="http://schemas.openxmlformats.org/officeDocument/2006/relationships/image" Id="rId3"/></Relationships>
</file>

<file path=ppt/slides/_rels/slide118.xml.rels><?xml version="1.0" encoding="UTF-8" standalone="yes"?><Relationships xmlns="http://schemas.openxmlformats.org/package/2006/relationships"><Relationship Target="../notesSlides/notesSlide1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jpg" Type="http://schemas.openxmlformats.org/officeDocument/2006/relationships/image" Id="rId3"/></Relationships>
</file>

<file path=ppt/slides/_rels/slide119.xml.rels><?xml version="1.0" encoding="UTF-8" standalone="yes"?><Relationships xmlns="http://schemas.openxmlformats.org/package/2006/relationships"><Relationship Target="../notesSlides/notesSlide1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0.xml.rels><?xml version="1.0" encoding="UTF-8" standalone="yes"?><Relationships xmlns="http://schemas.openxmlformats.org/package/2006/relationships"><Relationship Target="../notesSlides/notesSlide1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3.png" Type="http://schemas.openxmlformats.org/officeDocument/2006/relationships/image" Id="rId3"/></Relationships>
</file>

<file path=ppt/slides/_rels/slide121.xml.rels><?xml version="1.0" encoding="UTF-8" standalone="yes"?><Relationships xmlns="http://schemas.openxmlformats.org/package/2006/relationships"><Relationship Target="../notesSlides/notesSlide1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0.jpg" Type="http://schemas.openxmlformats.org/officeDocument/2006/relationships/image" Id="rId3"/></Relationships>
</file>

<file path=ppt/slides/_rels/slide122.xml.rels><?xml version="1.0" encoding="UTF-8" standalone="yes"?><Relationships xmlns="http://schemas.openxmlformats.org/package/2006/relationships"><Relationship Target="../notesSlides/notesSlide1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jpg" Type="http://schemas.openxmlformats.org/officeDocument/2006/relationships/image" Id="rId3"/></Relationships>
</file>

<file path=ppt/slides/_rels/slide123.xml.rels><?xml version="1.0" encoding="UTF-8" standalone="yes"?><Relationships xmlns="http://schemas.openxmlformats.org/package/2006/relationships"><Relationship Target="../notesSlides/notesSlide1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9.jpg" Type="http://schemas.openxmlformats.org/officeDocument/2006/relationships/image" Id="rId3"/></Relationships>
</file>

<file path=ppt/slides/_rels/slide124.xml.rels><?xml version="1.0" encoding="UTF-8" standalone="yes"?><Relationships xmlns="http://schemas.openxmlformats.org/package/2006/relationships"><Relationship Target="../notesSlides/notesSlide1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5.xml.rels><?xml version="1.0" encoding="UTF-8" standalone="yes"?><Relationships xmlns="http://schemas.openxmlformats.org/package/2006/relationships"><Relationship Target="../notesSlides/notesSlide1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7.jpg" Type="http://schemas.openxmlformats.org/officeDocument/2006/relationships/image" Id="rId3"/></Relationships>
</file>

<file path=ppt/slides/_rels/slide126.xml.rels><?xml version="1.0" encoding="UTF-8" standalone="yes"?><Relationships xmlns="http://schemas.openxmlformats.org/package/2006/relationships"><Relationship Target="../notesSlides/notesSlide1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0.jpg" Type="http://schemas.openxmlformats.org/officeDocument/2006/relationships/image" Id="rId3"/></Relationships>
</file>

<file path=ppt/slides/_rels/slide127.xml.rels><?xml version="1.0" encoding="UTF-8" standalone="yes"?><Relationships xmlns="http://schemas.openxmlformats.org/package/2006/relationships"><Relationship Target="../notesSlides/notesSlide1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8.xml.rels><?xml version="1.0" encoding="UTF-8" standalone="yes"?><Relationships xmlns="http://schemas.openxmlformats.org/package/2006/relationships"><Relationship Target="../notesSlides/notesSlide1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1.jpg" Type="http://schemas.openxmlformats.org/officeDocument/2006/relationships/image" Id="rId3"/></Relationships>
</file>

<file path=ppt/slides/_rels/slide129.xml.rels><?xml version="1.0" encoding="UTF-8" standalone="yes"?><Relationships xmlns="http://schemas.openxmlformats.org/package/2006/relationships"><Relationship Target="../notesSlides/notesSlide1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8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0.xml.rels><?xml version="1.0" encoding="UTF-8" standalone="yes"?><Relationships xmlns="http://schemas.openxmlformats.org/package/2006/relationships"><Relationship Target="../notesSlides/notesSlide1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jpg" Type="http://schemas.openxmlformats.org/officeDocument/2006/relationships/image" Id="rId3"/></Relationships>
</file>

<file path=ppt/slides/_rels/slide131.xml.rels><?xml version="1.0" encoding="UTF-8" standalone="yes"?><Relationships xmlns="http://schemas.openxmlformats.org/package/2006/relationships"><Relationship Target="../notesSlides/notesSlide1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2.gif" Type="http://schemas.openxmlformats.org/officeDocument/2006/relationships/image" Id="rId3"/></Relationships>
</file>

<file path=ppt/slides/_rels/slide132.xml.rels><?xml version="1.0" encoding="UTF-8" standalone="yes"?><Relationships xmlns="http://schemas.openxmlformats.org/package/2006/relationships"><Relationship Target="../notesSlides/notesSlide1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surveymonkey.com/s/pycon2013_tutorials" Type="http://schemas.openxmlformats.org/officeDocument/2006/relationships/hyperlink" TargetMode="External" Id="rId3"/></Relationships>
</file>

<file path=ppt/slides/_rels/slide133.xml.rels><?xml version="1.0" encoding="UTF-8" standalone="yes"?><Relationships xmlns="http://schemas.openxmlformats.org/package/2006/relationships"><Relationship Target="../notesSlides/notesSlide1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hinkbayes.com" Type="http://schemas.openxmlformats.org/officeDocument/2006/relationships/hyperlink" TargetMode="External" Id="rId3"/></Relationships>
</file>

<file path=ppt/slides/_rels/slide134.xml.rels><?xml version="1.0" encoding="UTF-8" standalone="yes"?><Relationships xmlns="http://schemas.openxmlformats.org/package/2006/relationships"><Relationship Target="../notesSlides/notesSlide1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5.xml.rels><?xml version="1.0" encoding="UTF-8" standalone="yes"?><Relationships xmlns="http://schemas.openxmlformats.org/package/2006/relationships"><Relationship Target="../notesSlides/notesSlide1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6.xml.rels><?xml version="1.0" encoding="UTF-8" standalone="yes"?><Relationships xmlns="http://schemas.openxmlformats.org/package/2006/relationships"><Relationship Target="../notesSlides/notesSlide1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7.xml.rels><?xml version="1.0" encoding="UTF-8" standalone="yes"?><Relationships xmlns="http://schemas.openxmlformats.org/package/2006/relationships"><Relationship Target="../notesSlides/notesSlide1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8.xml.rels><?xml version="1.0" encoding="UTF-8" standalone="yes"?><Relationships xmlns="http://schemas.openxmlformats.org/package/2006/relationships"><Relationship Target="../notesSlides/notesSlide1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5.jpg" Type="http://schemas.openxmlformats.org/officeDocument/2006/relationships/image" Id="rId3"/></Relationships>
</file>

<file path=ppt/slides/_rels/slide139.xml.rels><?xml version="1.0" encoding="UTF-8" standalone="yes"?><Relationships xmlns="http://schemas.openxmlformats.org/package/2006/relationships"><Relationship Target="../notesSlides/notesSlide1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0.xml.rels><?xml version="1.0" encoding="UTF-8" standalone="yes"?><Relationships xmlns="http://schemas.openxmlformats.org/package/2006/relationships"><Relationship Target="../notesSlides/notesSlide1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1.xml.rels><?xml version="1.0" encoding="UTF-8" standalone="yes"?><Relationships xmlns="http://schemas.openxmlformats.org/package/2006/relationships"><Relationship Target="../notesSlides/notesSlide1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2.xml.rels><?xml version="1.0" encoding="UTF-8" standalone="yes"?><Relationships xmlns="http://schemas.openxmlformats.org/package/2006/relationships"><Relationship Target="../notesSlides/notesSlide1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3.xml.rels><?xml version="1.0" encoding="UTF-8" standalone="yes"?><Relationships xmlns="http://schemas.openxmlformats.org/package/2006/relationships"><Relationship Target="../notesSlides/notesSlide1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http://en.wikipedia.org/wiki/German_tank_problem" Type="http://schemas.openxmlformats.org/officeDocument/2006/relationships/hyperlink" TargetMode="External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jpg" Type="http://schemas.openxmlformats.org/officeDocument/2006/relationships/image" Id="rId3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jp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jpg" Type="http://schemas.openxmlformats.org/officeDocument/2006/relationships/image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 Cromwell's_rule" Type="http://schemas.openxmlformats.org/officeDocument/2006/relationships/hyperlink" TargetMode="External" Id="rId4"/><Relationship Target="http://en.wikipedia.org/wiki/ Cromwell's_rule" Type="http://schemas.openxmlformats.org/officeDocument/2006/relationships/hyperlink" TargetMode="External" Id="rId3"/><Relationship Target="../media/image08.jpg" Type="http://schemas.openxmlformats.org/officeDocument/2006/relationships/image" Id="rId5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3.xml.rels><?xml version="1.0" encoding="UTF-8" standalone="yes"?><Relationships xmlns="http://schemas.openxmlformats.org/package/2006/relationships"><Relationship Target="../notesSlides/notesSlide8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84.xml.rels><?xml version="1.0" encoding="UTF-8" standalone="yes"?><Relationships xmlns="http://schemas.openxmlformats.org/package/2006/relationships"><Relationship Target="../notesSlides/notesSlide8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5.xml.rels><?xml version="1.0" encoding="UTF-8" standalone="yes"?><Relationships xmlns="http://schemas.openxmlformats.org/package/2006/relationships"><Relationship Target="../notesSlides/notesSlide8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86.xml.rels><?xml version="1.0" encoding="UTF-8" standalone="yes"?><Relationships xmlns="http://schemas.openxmlformats.org/package/2006/relationships"><Relationship Target="../notesSlides/notesSlide8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7.xml.rels><?xml version="1.0" encoding="UTF-8" standalone="yes"?><Relationships xmlns="http://schemas.openxmlformats.org/package/2006/relationships"><Relationship Target="../notesSlides/notesSlide8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8.xml.rels><?xml version="1.0" encoding="UTF-8" standalone="yes"?><Relationships xmlns="http://schemas.openxmlformats.org/package/2006/relationships"><Relationship Target="../notesSlides/notesSlide8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9.xml.rels><?xml version="1.0" encoding="UTF-8" standalone="yes"?><Relationships xmlns="http://schemas.openxmlformats.org/package/2006/relationships"><Relationship Target="../notesSlides/notesSlide8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90.xml.rels><?xml version="1.0" encoding="UTF-8" standalone="yes"?><Relationships xmlns="http://schemas.openxmlformats.org/package/2006/relationships"><Relationship Target="../notesSlides/notesSlide9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91.xml.rels><?xml version="1.0" encoding="UTF-8" standalone="yes"?><Relationships xmlns="http://schemas.openxmlformats.org/package/2006/relationships"><Relationship Target="../notesSlides/notesSlide9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2.xml.rels><?xml version="1.0" encoding="UTF-8" standalone="yes"?><Relationships xmlns="http://schemas.openxmlformats.org/package/2006/relationships"><Relationship Target="../notesSlides/notesSlide9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3.xml.rels><?xml version="1.0" encoding="UTF-8" standalone="yes"?><Relationships xmlns="http://schemas.openxmlformats.org/package/2006/relationships"><Relationship Target="../notesSlides/notesSlide9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_rels/slide94.xml.rels><?xml version="1.0" encoding="UTF-8" standalone="yes"?><Relationships xmlns="http://schemas.openxmlformats.org/package/2006/relationships"><Relationship Target="../notesSlides/notesSlide9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95.xml.rels><?xml version="1.0" encoding="UTF-8" standalone="yes"?><Relationships xmlns="http://schemas.openxmlformats.org/package/2006/relationships"><Relationship Target="../notesSlides/notesSlide9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6.xml.rels><?xml version="1.0" encoding="UTF-8" standalone="yes"?><Relationships xmlns="http://schemas.openxmlformats.org/package/2006/relationships"><Relationship Target="../notesSlides/notesSlide9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7.xml.rels><?xml version="1.0" encoding="UTF-8" standalone="yes"?><Relationships xmlns="http://schemas.openxmlformats.org/package/2006/relationships"><Relationship Target="../notesSlides/notesSlide9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8.xml.rels><?xml version="1.0" encoding="UTF-8" standalone="yes"?><Relationships xmlns="http://schemas.openxmlformats.org/package/2006/relationships"><Relationship Target="../notesSlides/notesSlide9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9.xml.rels><?xml version="1.0" encoding="UTF-8" standalone="yes"?><Relationships xmlns="http://schemas.openxmlformats.org/package/2006/relationships"><Relationship Target="../notesSlides/notesSlide9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lang="en">
                <a:solidFill>
                  <a:srgbClr val="0B5394"/>
                </a:solidFill>
              </a:rPr>
              <a:t>Bayesian Statistics </a:t>
            </a:r>
          </a:p>
          <a:p>
            <a:pPr algn="l">
              <a:buNone/>
            </a:pPr>
            <a:r>
              <a:rPr lang="en">
                <a:solidFill>
                  <a:srgbClr val="0B5394"/>
                </a:solidFill>
              </a:rPr>
              <a:t>Made Simple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2423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lang="en"/>
              <a:t>Allen B. Downey</a:t>
            </a:r>
          </a:p>
          <a:p>
            <a:pPr algn="l" rtl="0" lvl="0">
              <a:buNone/>
            </a:pPr>
            <a:r>
              <a:rPr lang="en"/>
              <a:t>Olin College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Bayes's Theorem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One way to think about BT: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Bayes's Theorem is an algorithm to get from </a:t>
            </a:r>
            <a:r>
              <a:rPr lang="en">
                <a:solidFill>
                  <a:srgbClr val="4A86E8"/>
                </a:solidFill>
              </a:rPr>
              <a:t>p(B|A)</a:t>
            </a:r>
            <a:r>
              <a:rPr lang="en">
                <a:solidFill>
                  <a:srgbClr val="0B5394"/>
                </a:solidFill>
              </a:rPr>
              <a:t> to </a:t>
            </a:r>
            <a:r>
              <a:rPr lang="en">
                <a:solidFill>
                  <a:srgbClr val="4A86E8"/>
                </a:solidFill>
              </a:rPr>
              <a:t>p(A|B)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Useful if </a:t>
            </a:r>
            <a:r>
              <a:rPr lang="en">
                <a:solidFill>
                  <a:srgbClr val="4A86E8"/>
                </a:solidFill>
              </a:rPr>
              <a:t>p(B|A)</a:t>
            </a:r>
            <a:r>
              <a:rPr lang="en">
                <a:solidFill>
                  <a:srgbClr val="0B5394"/>
                </a:solidFill>
              </a:rPr>
              <a:t>, </a:t>
            </a:r>
            <a:r>
              <a:rPr lang="en">
                <a:solidFill>
                  <a:srgbClr val="4A86E8"/>
                </a:solidFill>
              </a:rPr>
              <a:t>p(A)</a:t>
            </a:r>
            <a:r>
              <a:rPr lang="en">
                <a:solidFill>
                  <a:srgbClr val="0B5394"/>
                </a:solidFill>
              </a:rPr>
              <a:t> and </a:t>
            </a:r>
            <a:r>
              <a:rPr lang="en">
                <a:solidFill>
                  <a:srgbClr val="4A86E8"/>
                </a:solidFill>
              </a:rPr>
              <a:t>p(B)</a:t>
            </a:r>
            <a:r>
              <a:rPr lang="en">
                <a:solidFill>
                  <a:srgbClr val="0B5394"/>
                </a:solidFill>
              </a:rPr>
              <a:t> are easier than </a:t>
            </a:r>
            <a:r>
              <a:rPr lang="en">
                <a:solidFill>
                  <a:srgbClr val="4A86E8"/>
                </a:solidFill>
              </a:rPr>
              <a:t>p(A|B)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OR ...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y="274637" x="457200"/>
            <a:ext cy="77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Recess!</a:t>
            </a:r>
          </a:p>
        </p:txBody>
      </p:sp>
      <p:sp>
        <p:nvSpPr>
          <p:cNvPr id="629" name="Shape 629"/>
          <p:cNvSpPr/>
          <p:nvPr/>
        </p:nvSpPr>
        <p:spPr>
          <a:xfrm>
            <a:off y="1293225" x="1000125"/>
            <a:ext cy="5581650" cx="7143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30" name="Shape 630"/>
          <p:cNvSpPr txBox="1"/>
          <p:nvPr/>
        </p:nvSpPr>
        <p:spPr>
          <a:xfrm rot="-5400000">
            <a:off y="3769338" x="6033599"/>
            <a:ext cy="390299" cx="583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http://ksdcitizens.org/wp-content/uploads/2010/09/recess_time.jpg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Word problem for geeks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y="1645919" x="274319"/>
            <a:ext cy="50063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ALICE: What did you get on the math SAT?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BOB: 760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ALICE: Oh, well I got a 780.  I guess that means I'm smarter than you.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NARRATOR: Really?  What is the probability that Alice is smarter than Bob?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Assume, define, quantify</a:t>
            </a:r>
          </a:p>
        </p:txBody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y="1645919" x="274319"/>
            <a:ext cy="50063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Assume: each person has some probability, 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, of answering a random SAT question correctly.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Define: "Alice is smarter than Bob" means 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baseline="-25000"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baseline="-25000"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How can we quantify Prob { 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baseline="-25000"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 &gt; 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baseline="-25000"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 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 ?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 Bayesian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y="1463040" x="274319"/>
            <a:ext cy="4996462" cx="8658382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Treat </a:t>
            </a:r>
            <a:r>
              <a:rPr sz="2666" lang="en" i="1">
                <a:solidFill>
                  <a:srgbClr val="0B5394"/>
                </a:solidFill>
              </a:rPr>
              <a:t>x</a:t>
            </a:r>
            <a:r>
              <a:rPr sz="2666" lang="en" i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as a random quantity.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Start with a prior distribution.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Update it.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Compare posterior distributions.</a:t>
            </a:r>
          </a:p>
          <a:p>
            <a:r>
              <a:t/>
            </a:r>
          </a:p>
        </p:txBody>
      </p:sp>
      <p:sp>
        <p:nvSpPr>
          <p:cNvPr id="649" name="Shape 649"/>
          <p:cNvSpPr/>
          <p:nvPr/>
        </p:nvSpPr>
        <p:spPr>
          <a:xfrm>
            <a:off y="1280137" x="5212080"/>
            <a:ext cy="3253409" cx="35799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Prior?</a:t>
            </a: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y="1075365" x="276930"/>
            <a:ext cy="729674" cx="547069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raw scores.</a:t>
            </a:r>
          </a:p>
        </p:txBody>
      </p:sp>
      <p:sp>
        <p:nvSpPr>
          <p:cNvPr id="656" name="Shape 656"/>
          <p:cNvSpPr/>
          <p:nvPr/>
        </p:nvSpPr>
        <p:spPr>
          <a:xfrm>
            <a:off y="353835" x="6135052"/>
            <a:ext cy="3151102" cx="26965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7" name="Shape 657"/>
          <p:cNvSpPr/>
          <p:nvPr/>
        </p:nvSpPr>
        <p:spPr>
          <a:xfrm>
            <a:off y="1878238" x="242710"/>
            <a:ext cy="4422063" cx="58923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y="1645919" x="274319"/>
            <a:ext cy="50063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Likelihood(</a:t>
            </a: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data, hypo</a:t>
            </a: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x = hypo</a:t>
            </a: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score = data</a:t>
            </a: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raw = self.exam.Reverse(score)</a:t>
            </a: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yes, no = raw, self.exam.max_score - raw</a:t>
            </a: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like = x**yes * (1-x)**no</a:t>
            </a:r>
            <a:b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return like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</a:p>
        </p:txBody>
      </p:sp>
      <p:sp>
        <p:nvSpPr>
          <p:cNvPr id="669" name="Shape 669"/>
          <p:cNvSpPr/>
          <p:nvPr/>
        </p:nvSpPr>
        <p:spPr>
          <a:xfrm>
            <a:off y="1419563" x="1312666"/>
            <a:ext cy="4891265" cx="65186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y="274319" x="274319"/>
            <a:ext cy="891599" cx="8664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ProbBigger</a:t>
            </a:r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y="1371600" x="274319"/>
            <a:ext cy="4996500" cx="8658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ProbBigger(pmf1, pmf2):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 """Returns the prob that a value from pmf1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is greater than a value from pmf2."""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y="274319" x="274319"/>
            <a:ext cy="891599" cx="8664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ProbBigger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y="1371600" x="274319"/>
            <a:ext cy="4996500" cx="8658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ProbBigger(pmf1, pmf2):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 """Returns the prob that a value from pmf1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is greater than a value from pmf2."""</a:t>
            </a:r>
          </a:p>
          <a:p>
            <a:r>
              <a:t/>
            </a:r>
          </a:p>
          <a:p>
            <a:pPr rtl="0" lvl="0" indent="0" mar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Iterate through all pairs of values.</a:t>
            </a:r>
          </a:p>
          <a:p>
            <a:pPr rtl="0" lvl="0" indent="0" mar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Check whether the value from pmf1 is greater.</a:t>
            </a:r>
          </a:p>
          <a:p>
            <a:pPr rtl="0" lvl="0" indent="0" mar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Add up total probability of successful pairs.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y="274319" x="274319"/>
            <a:ext cy="891599" cx="8664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ProbBigger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1371600" x="274319"/>
            <a:ext cy="4996500" cx="8658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ProbBigger(pmf1, pmf2):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 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for x1, p1 in pmf1.Items():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    for x2, p2 in pmf2.Items():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# FILL THIS IN!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       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Diachronic interpretation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H: Hypothesis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D: Data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Given </a:t>
            </a:r>
            <a:r>
              <a:rPr lang="en">
                <a:solidFill>
                  <a:srgbClr val="4A86E8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, the probability of the hypothesis before you saw the data.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Find </a:t>
            </a:r>
            <a:r>
              <a:rPr lang="en">
                <a:solidFill>
                  <a:srgbClr val="4A86E8"/>
                </a:solidFill>
              </a:rPr>
              <a:t>p(H|D)</a:t>
            </a:r>
            <a:r>
              <a:rPr lang="en">
                <a:solidFill>
                  <a:srgbClr val="0B5394"/>
                </a:solidFill>
              </a:rPr>
              <a:t>, the probability of the hypothesis after you saw the data.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y="274319" x="274319"/>
            <a:ext cy="891599" cx="86640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ProbBigger</a:t>
            </a:r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y="1371600" x="274319"/>
            <a:ext cy="4996500" cx="86583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def ProbBigger(pmf1, pmf2):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 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total = 0.0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for x1, p1 in pmf1.Items():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    for x2, p2 in pmf2.Items():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        if x1 &gt; x2:</a:t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            total += p1 * p2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2666"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    return total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y="274319" x="274319"/>
            <a:ext cy="891539" cx="866393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the answer is...</a:t>
            </a: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y="1561744" x="526861"/>
            <a:ext cy="5006399" cx="4160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Alice: 780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Bob: 760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Probability that Alice is "smarter": </a:t>
            </a:r>
            <a:r>
              <a:rPr sz="2666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</a:p>
        </p:txBody>
      </p:sp>
      <p:sp>
        <p:nvSpPr>
          <p:cNvPr id="700" name="Shape 700"/>
          <p:cNvSpPr/>
          <p:nvPr/>
        </p:nvSpPr>
        <p:spPr>
          <a:xfrm>
            <a:off y="1498597" x="5061769"/>
            <a:ext cy="4947654" cx="32780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Two points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Posterior distribution is often the input to the next step in an analysis.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Real world problems start (and end!) with modeling.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Modeling</a:t>
            </a: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This result is based on the simplification that all SAT questions are equally difficult.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An alternative (in the book) is based on item response theory.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Modeling</a:t>
            </a:r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For most real world problems, there are several reasonable models.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 best choice depends on your goals.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Modeling errors probably dominate.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Modeling</a:t>
            </a: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Clr>
                <a:srgbClr val="000000"/>
              </a:buClr>
              <a:buSzPct val="36666"/>
              <a:buNone/>
            </a:pPr>
            <a:r>
              <a:rPr lang="en">
                <a:solidFill>
                  <a:srgbClr val="0B5394"/>
                </a:solidFill>
              </a:rPr>
              <a:t>Therefore:</a:t>
            </a:r>
          </a:p>
          <a:p>
            <a:pPr rtl="0" lvl="0" indent="-419100" marL="457200">
              <a:lnSpc>
                <a:spcPct val="150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Don't mistake the map for the territory.</a:t>
            </a:r>
          </a:p>
          <a:p>
            <a:pPr rtl="0" lvl="0" indent="-419100" marL="457200">
              <a:lnSpc>
                <a:spcPct val="150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Don't sweat approximations smaller than modeling errors.</a:t>
            </a:r>
          </a:p>
          <a:p>
            <a:pPr rtl="0" lvl="0" indent="-419100" marL="457200">
              <a:lnSpc>
                <a:spcPct val="150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Iterate.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y="274637" x="457200"/>
            <a:ext cy="77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Recess!</a:t>
            </a:r>
          </a:p>
        </p:txBody>
      </p:sp>
      <p:sp>
        <p:nvSpPr>
          <p:cNvPr id="730" name="Shape 730"/>
          <p:cNvSpPr txBox="1"/>
          <p:nvPr/>
        </p:nvSpPr>
        <p:spPr>
          <a:xfrm rot="-5400000">
            <a:off y="3732588" x="5996705"/>
            <a:ext cy="463799" cx="583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http://images2.wikia.nocookie.net/__cb20120116013507/recess/images/4/4c/Recess_Pic_for_the_Internet.png</a:t>
            </a:r>
          </a:p>
        </p:txBody>
      </p:sp>
      <p:sp>
        <p:nvSpPr>
          <p:cNvPr id="731" name="Shape 731"/>
          <p:cNvSpPr/>
          <p:nvPr/>
        </p:nvSpPr>
        <p:spPr>
          <a:xfrm>
            <a:off y="619125" x="3105537"/>
            <a:ext cy="5619750" cx="4448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Relax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38" name="Shape 738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y="384302" x="457200"/>
            <a:ext cy="65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Unseen species problem</a:t>
            </a:r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45" name="Shape 745"/>
          <p:cNvSpPr/>
          <p:nvPr/>
        </p:nvSpPr>
        <p:spPr>
          <a:xfrm>
            <a:off y="1043402" x="0"/>
            <a:ext cy="581459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Unseen species problem</a:t>
            </a:r>
          </a:p>
        </p:txBody>
      </p:sp>
      <p:sp>
        <p:nvSpPr>
          <p:cNvPr id="751" name="Shape 751"/>
          <p:cNvSpPr/>
          <p:nvPr/>
        </p:nvSpPr>
        <p:spPr>
          <a:xfrm>
            <a:off y="1916527" x="244137"/>
            <a:ext cy="3268236" cx="86557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798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cookie problem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23377" x="457200"/>
            <a:ext cy="534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Suppose there are two bowls of cookies.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Bowl #1 has 10 chocolate and 30 vanilla.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Bowl #2 has 20 of each.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Fred picks a bowl at random, and then picks a cookie at random.  The cookie turns out to be vanilla.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is the probability that Fred picked from Bowl #1?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620712" x="5576075"/>
            <a:ext cy="278700" cx="2044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from Wikipedia</a:t>
            </a:r>
          </a:p>
        </p:txBody>
      </p: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Dirichlet distribution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If we knew the number of species, we could estimate the prevalence of each.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58" name="Shape 758"/>
          <p:cNvSpPr/>
          <p:nvPr/>
        </p:nvSpPr>
        <p:spPr>
          <a:xfrm>
            <a:off y="2772131" x="2201626"/>
            <a:ext cy="4085868" cx="47407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Hierarchical Bayes</a:t>
            </a:r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For a hypothetical value of </a:t>
            </a:r>
            <a:r>
              <a:rPr lang="en" i="1">
                <a:solidFill>
                  <a:srgbClr val="0B5394"/>
                </a:solidFill>
              </a:rPr>
              <a:t>n</a:t>
            </a:r>
            <a:r>
              <a:rPr lang="en">
                <a:solidFill>
                  <a:srgbClr val="0B5394"/>
                </a:solidFill>
              </a:rPr>
              <a:t>, we can compute the likelihood of the data.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Using Bayes's Theorem, we can get the posterior distribution of </a:t>
            </a:r>
            <a:r>
              <a:rPr lang="en" i="1">
                <a:solidFill>
                  <a:srgbClr val="0B5394"/>
                </a:solidFill>
              </a:rPr>
              <a:t>n</a:t>
            </a:r>
            <a:r>
              <a:rPr lang="en">
                <a:solidFill>
                  <a:srgbClr val="0B5394"/>
                </a:solidFill>
              </a:rPr>
              <a:t>.</a:t>
            </a:r>
          </a:p>
        </p:txBody>
      </p:sp>
      <p:sp>
        <p:nvSpPr>
          <p:cNvPr id="765" name="Shape 765"/>
          <p:cNvSpPr/>
          <p:nvPr/>
        </p:nvSpPr>
        <p:spPr>
          <a:xfrm>
            <a:off y="3755757" x="2382455"/>
            <a:ext cy="2812142" cx="43790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Lions and tigers and bears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Suppose we have seen 3 lions and 2 tigers and 1 bear.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There must be at least 3 species.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And up to 30?</a:t>
            </a:r>
          </a:p>
        </p:txBody>
      </p:sp>
      <p:sp>
        <p:nvSpPr>
          <p:cNvPr id="772" name="Shape 772"/>
          <p:cNvSpPr/>
          <p:nvPr/>
        </p:nvSpPr>
        <p:spPr>
          <a:xfrm>
            <a:off y="3710400" x="2381250"/>
            <a:ext cy="2857500" cx="4381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y="274637" x="457200"/>
            <a:ext cy="773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posterior</a:t>
            </a:r>
          </a:p>
        </p:txBody>
      </p:sp>
      <p:sp>
        <p:nvSpPr>
          <p:cNvPr id="778" name="Shape 778"/>
          <p:cNvSpPr/>
          <p:nvPr/>
        </p:nvSpPr>
        <p:spPr>
          <a:xfrm>
            <a:off y="1181803" x="1131897"/>
            <a:ext cy="5158321" cx="68802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2" name="Shape 7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y="274637" x="457200"/>
            <a:ext cy="847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B1242</a:t>
            </a:r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y="1210875" x="457199"/>
            <a:ext cy="5283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92 Corynebacterium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53 Anaerococcus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47 Finegoldia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38 Staphylococcus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15 Peptoniphilus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14 Anaerococcus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12 unidentified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10 Clostridiales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8  Lactobacillales</a:t>
            </a:r>
            <a:b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7  Corynebacterium</a:t>
            </a:r>
          </a:p>
          <a:p>
            <a:pPr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and 1 Partridgeinnapeartrium.</a:t>
            </a:r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y="274637" x="457200"/>
            <a:ext cy="891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Number of species</a:t>
            </a:r>
          </a:p>
        </p:txBody>
      </p:sp>
      <p:sp>
        <p:nvSpPr>
          <p:cNvPr id="790" name="Shape 790"/>
          <p:cNvSpPr/>
          <p:nvPr/>
        </p:nvSpPr>
        <p:spPr>
          <a:xfrm>
            <a:off y="1392561" x="1065324"/>
            <a:ext cy="5258292" cx="7013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y="274637" x="457200"/>
            <a:ext cy="891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Estimated prevalences</a:t>
            </a:r>
          </a:p>
        </p:txBody>
      </p:sp>
      <p:sp>
        <p:nvSpPr>
          <p:cNvPr id="796" name="Shape 796"/>
          <p:cNvSpPr/>
          <p:nvPr/>
        </p:nvSpPr>
        <p:spPr>
          <a:xfrm>
            <a:off y="1270396" x="1013536"/>
            <a:ext cy="5336056" cx="71169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0" name="Shape 8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this good for?</a:t>
            </a: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These distributions know </a:t>
            </a:r>
            <a:r>
              <a:rPr lang="en" i="1">
                <a:solidFill>
                  <a:srgbClr val="0B5394"/>
                </a:solidFill>
              </a:rPr>
              <a:t>everything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If I take more samples, how many more species will I see?</a:t>
            </a:r>
          </a:p>
          <a:p>
            <a:r>
              <a:t/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How many samples do I need to reach a given coverage?</a:t>
            </a:r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y="274637" x="457200"/>
            <a:ext cy="795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samples, more species</a:t>
            </a:r>
          </a:p>
        </p:txBody>
      </p:sp>
      <p:sp>
        <p:nvSpPr>
          <p:cNvPr id="808" name="Shape 808"/>
          <p:cNvSpPr/>
          <p:nvPr/>
        </p:nvSpPr>
        <p:spPr>
          <a:xfrm>
            <a:off y="1476117" x="1094337"/>
            <a:ext cy="5215864" cx="6955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y="285162" x="457200"/>
            <a:ext cy="827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species, more samples</a:t>
            </a:r>
          </a:p>
        </p:txBody>
      </p:sp>
      <p:sp>
        <p:nvSpPr>
          <p:cNvPr id="814" name="Shape 814"/>
          <p:cNvSpPr/>
          <p:nvPr/>
        </p:nvSpPr>
        <p:spPr>
          <a:xfrm>
            <a:off y="1462550" x="1167985"/>
            <a:ext cy="5105349" cx="68080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Cookie problem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H: Hypothesis that cookie came from Bowl 1.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D: Cookie is vanilla.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Given </a:t>
            </a:r>
            <a:r>
              <a:rPr lang="en">
                <a:solidFill>
                  <a:srgbClr val="4A86E8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, the probability of the hypothesis before you saw the data.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Find </a:t>
            </a:r>
            <a:r>
              <a:rPr lang="en">
                <a:solidFill>
                  <a:srgbClr val="4A86E8"/>
                </a:solidFill>
              </a:rPr>
              <a:t>p(H|D)</a:t>
            </a:r>
            <a:r>
              <a:rPr lang="en">
                <a:solidFill>
                  <a:srgbClr val="0B5394"/>
                </a:solidFill>
              </a:rPr>
              <a:t>, the probability of the hypothesis after you saw the data.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9" name="Shape 819"/>
          <p:cNvSpPr/>
          <p:nvPr/>
        </p:nvSpPr>
        <p:spPr>
          <a:xfrm>
            <a:off y="130500" x="868675"/>
            <a:ext cy="6596998" cx="74066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3" name="Shape 8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y="274637" x="457200"/>
            <a:ext cy="879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Shakespeare</a:t>
            </a: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826" name="Shape 826"/>
          <p:cNvSpPr/>
          <p:nvPr/>
        </p:nvSpPr>
        <p:spPr>
          <a:xfrm>
            <a:off y="1676400" x="1200150"/>
            <a:ext cy="4629150" cx="6743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0" name="Shape 8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1" name="Shape 8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Almost done!</a:t>
            </a:r>
          </a:p>
        </p:txBody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https://www.surveymonkey.com/s/pycon2013_tutorials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And then some reading suggestions.</a:t>
            </a:r>
          </a:p>
        </p:txBody>
      </p:sp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7" name="Shape 8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More reading</a:t>
            </a:r>
          </a:p>
        </p:txBody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Think Bayes: Bayesian Statistics Made Simple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http://thinkbayes.com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It's a draft!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Corrections and suggestions welcome. </a:t>
            </a:r>
          </a:p>
        </p:txBody>
      </p:sp>
    </p:spTree>
  </p:cSld>
  <p:clrMapOvr>
    <a:masterClrMapping/>
  </p:clrMapOvr>
  <p:transition spd="slow"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Case studies</a:t>
            </a: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Think Bayes</a:t>
            </a:r>
            <a:r>
              <a:rPr lang="en">
                <a:solidFill>
                  <a:srgbClr val="0B5394"/>
                </a:solidFill>
              </a:rPr>
              <a:t> has 12 chapters.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Euro problem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SAT problem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Unseen species problem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Hockey problem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Paintball problem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Variability hypothesis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Kidney problem</a:t>
            </a:r>
          </a:p>
        </p:txBody>
      </p:sp>
    </p:spTree>
  </p:cSld>
  <p:clrMapOvr>
    <a:masterClrMapping/>
  </p:clrMapOvr>
  <p:transition spd="slow"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Case studies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My students are working on case studies: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Fire (Bayesian regression)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Collecting whale snot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Poker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Bridge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Rating the raters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Predicting train arrival times</a:t>
            </a:r>
          </a:p>
        </p:txBody>
      </p:sp>
    </p:spTree>
  </p:cSld>
  <p:clrMapOvr>
    <a:masterClrMapping/>
  </p:clrMapOvr>
  <p:transition spd="slow"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Case studies</a:t>
            </a:r>
          </a:p>
        </p:txBody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Looking for more case studies.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Motivated by a real problem.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Uses the framework.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Extends the framework?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5-10 page report.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Best reports included in the published version (pending contract).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Need help?</a:t>
            </a: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 am always looking for interesting projects.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Summer 2013.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Sabbatical 2014-15.</a:t>
            </a:r>
          </a:p>
        </p:txBody>
      </p:sp>
    </p:spTree>
  </p:cSld>
  <p:clrMapOvr>
    <a:masterClrMapping/>
  </p:clrMapOvr>
  <p:transition spd="slow"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7" name="Shape 867"/>
          <p:cNvSpPr/>
          <p:nvPr/>
        </p:nvSpPr>
        <p:spPr>
          <a:xfrm>
            <a:off y="1047750" x="2895600"/>
            <a:ext cy="4762500" cx="3352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Remember</a:t>
            </a:r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The Bayesian approach is a divide and conquer strategy.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You write Likelihood().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Bayes does the rest.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Diachronic interpretation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p(H|D) = p(H) p(D|H) / p(D)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: prior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p(D|H)</a:t>
            </a:r>
            <a:r>
              <a:rPr lang="en">
                <a:solidFill>
                  <a:srgbClr val="0B5394"/>
                </a:solidFill>
              </a:rPr>
              <a:t>: conditional likelihood of the data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p(D)</a:t>
            </a:r>
            <a:r>
              <a:rPr lang="en">
                <a:solidFill>
                  <a:srgbClr val="0B5394"/>
                </a:solidFill>
              </a:rPr>
              <a:t>: total likelihood of the data</a:t>
            </a:r>
          </a:p>
        </p:txBody>
      </p:sp>
    </p:spTree>
  </p:cSld>
  <p:clrMapOvr>
    <a:masterClrMapping/>
  </p:clrMapOvr>
  <p:transition spd="slow"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More reading</a:t>
            </a:r>
          </a:p>
        </p:txBody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MacKay, </a:t>
            </a:r>
            <a:r>
              <a:rPr lang="en" i="1">
                <a:solidFill>
                  <a:srgbClr val="0B5394"/>
                </a:solidFill>
              </a:rPr>
              <a:t>Information Theory, Inference, and Learning Algorithms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Sivia, </a:t>
            </a:r>
            <a:r>
              <a:rPr lang="en" i="1">
                <a:solidFill>
                  <a:srgbClr val="0B5394"/>
                </a:solidFill>
              </a:rPr>
              <a:t>Data Analysis: A Bayesian Tutorial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Gelman et al, </a:t>
            </a:r>
            <a:r>
              <a:rPr lang="en" i="1">
                <a:solidFill>
                  <a:srgbClr val="0B5394"/>
                </a:solidFill>
              </a:rPr>
              <a:t>Bayesian Data Analysis</a:t>
            </a:r>
          </a:p>
        </p:txBody>
      </p:sp>
    </p:spTree>
  </p:cSld>
  <p:clrMapOvr>
    <a:masterClrMapping/>
  </p:clrMapOvr>
  <p:transition spd="slow"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Where does this fit?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Usual approach: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Analytic distributions.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Math.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Multidimensional integrals.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Numerical methods (MCMC).</a:t>
            </a:r>
          </a:p>
        </p:txBody>
      </p:sp>
    </p:spTree>
  </p:cSld>
  <p:clrMapOvr>
    <a:masterClrMapping/>
  </p:clrMapOvr>
  <p:transition spd="slow"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Where does this fit?</a:t>
            </a:r>
          </a:p>
        </p:txBody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Problem: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Hard to get started.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Hard to develop solutions incrementally.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Hard to develop understanding.</a:t>
            </a:r>
          </a:p>
        </p:txBody>
      </p:sp>
    </p:spTree>
  </p:cSld>
  <p:clrMapOvr>
    <a:masterClrMapping/>
  </p:clrMapOvr>
  <p:transition spd="slow"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My theory</a:t>
            </a:r>
          </a:p>
        </p:txBody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Start with non-analytic distributions.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Use background information to choose meaningful priors.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Start with brute-force solutions.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If the results are good enough and fast enough, </a:t>
            </a:r>
            <a:r>
              <a:rPr lang="en">
                <a:solidFill>
                  <a:srgbClr val="CC0000"/>
                </a:solidFill>
              </a:rPr>
              <a:t>stop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Otherwise, optimize (where analysis is one kind of optimization).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Use your reference implementation for regression testing.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Diachronic interpretation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p(H|D) = p(H) p(D|H) / p(D)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: prior = 1/2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p(D|H)</a:t>
            </a:r>
            <a:r>
              <a:rPr lang="en">
                <a:solidFill>
                  <a:srgbClr val="0B5394"/>
                </a:solidFill>
              </a:rPr>
              <a:t>: conditional likelihood of the data = 3/4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p(D)</a:t>
            </a:r>
            <a:r>
              <a:rPr lang="en">
                <a:solidFill>
                  <a:srgbClr val="0B5394"/>
                </a:solidFill>
              </a:rPr>
              <a:t>: total likelihood of the data = 5/8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Diachronic interpretation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p(H|D) = (1/2)(3/4) / (5/8) = 3/5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: prior = 1/2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p(D|H)</a:t>
            </a:r>
            <a:r>
              <a:rPr lang="en">
                <a:solidFill>
                  <a:srgbClr val="0B5394"/>
                </a:solidFill>
              </a:rPr>
              <a:t>: conditional likelihood of the data = 3/4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p(D)</a:t>
            </a:r>
            <a:r>
              <a:rPr lang="en">
                <a:solidFill>
                  <a:srgbClr val="0B5394"/>
                </a:solidFill>
              </a:rPr>
              <a:t>: total likelihood of the data = 5/8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Computation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Pmf represents a Probability Mass Function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Maps from possible values to probabilities.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solidFill>
                  <a:srgbClr val="3D85C6"/>
                </a:solidFill>
              </a:rPr>
              <a:t>Diagram by yuml.me</a:t>
            </a:r>
          </a:p>
        </p:txBody>
      </p:sp>
      <p:sp>
        <p:nvSpPr>
          <p:cNvPr id="125" name="Shape 125"/>
          <p:cNvSpPr/>
          <p:nvPr/>
        </p:nvSpPr>
        <p:spPr>
          <a:xfrm>
            <a:off y="3969237" x="638175"/>
            <a:ext cy="1800225" cx="786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 test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How many of you got 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install_test.py</a:t>
            </a:r>
            <a:r>
              <a:rPr lang="en">
                <a:solidFill>
                  <a:srgbClr val="0B5394"/>
                </a:solidFill>
              </a:rPr>
              <a:t> running?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Don't try to fix it now!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Instead...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Partner up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If you don't have a working environment, find a neighbor who does.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Even if you do, try pair programming!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Take a minute to introduce yourself.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Questions?  Ask your partner first (please).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Follow along at home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5334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sites.google.com/site/simplebayes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Icebreaker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was your first computer?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was your first programming language?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is the longest time you have spent finding a stupid bug?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Start your engines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You downloaded bayes_pycon13.zip, right?</a:t>
            </a:r>
          </a:p>
          <a:p>
            <a:pPr rtl="0" lvl="0" indent="-419100" marL="457200"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cd</a:t>
            </a:r>
            <a:r>
              <a:rPr lang="en">
                <a:solidFill>
                  <a:srgbClr val="0B5394"/>
                </a:solidFill>
              </a:rPr>
              <a:t> into that directory (or set PYTHON_PATH)</a:t>
            </a:r>
          </a:p>
          <a:p>
            <a:pPr rtl="0" lvl="0" indent="-419100" marL="457200"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Start the Python interpreter.</a:t>
            </a:r>
          </a:p>
          <a:p>
            <a:r>
              <a:t/>
            </a:r>
          </a:p>
          <a:p>
            <a:pPr lvl="0">
              <a:buNone/>
            </a:pP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&gt;&gt;&gt; from thinkbayes import Pmf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Pmf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from thinkbayes import Pmf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make an empty Pmf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 = Pmf()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outcomes of a six-sided die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x in [1,2,3,4,5,6]: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pmf.Set(x, 1)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Pmf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pmf.Print()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pmf.Normalize()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pmf.Print()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Style</a:t>
            </a:r>
          </a:p>
        </p:txBody>
      </p:sp>
      <p:sp>
        <p:nvSpPr>
          <p:cNvPr id="167" name="Shape 167"/>
          <p:cNvSpPr/>
          <p:nvPr/>
        </p:nvSpPr>
        <p:spPr>
          <a:xfrm>
            <a:off y="2671175" x="2200275"/>
            <a:ext cy="3562350" cx="4743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5791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 know what you're thinking.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framework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1) Build a Pmf that maps from each hypothesis to a </a:t>
            </a:r>
            <a:r>
              <a:rPr lang="en">
                <a:solidFill>
                  <a:srgbClr val="E06666"/>
                </a:solidFill>
              </a:rPr>
              <a:t>prior</a:t>
            </a:r>
            <a:r>
              <a:rPr lang="en">
                <a:solidFill>
                  <a:srgbClr val="0B5394"/>
                </a:solidFill>
              </a:rPr>
              <a:t> probability, </a:t>
            </a:r>
            <a:r>
              <a:rPr lang="en">
                <a:solidFill>
                  <a:srgbClr val="3D85C6"/>
                </a:solidFill>
              </a:rPr>
              <a:t>p(H)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2) Multiply each prior probability by the </a:t>
            </a:r>
            <a:r>
              <a:rPr lang="en">
                <a:solidFill>
                  <a:srgbClr val="E06666"/>
                </a:solidFill>
              </a:rPr>
              <a:t>likelihood</a:t>
            </a:r>
            <a:r>
              <a:rPr lang="en">
                <a:solidFill>
                  <a:srgbClr val="0B5394"/>
                </a:solidFill>
              </a:rPr>
              <a:t> of the data, </a:t>
            </a:r>
            <a:r>
              <a:rPr lang="en">
                <a:solidFill>
                  <a:srgbClr val="3D85C6"/>
                </a:solidFill>
              </a:rPr>
              <a:t>p(D|H)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3) </a:t>
            </a:r>
            <a:r>
              <a:rPr lang="en">
                <a:solidFill>
                  <a:srgbClr val="E06666"/>
                </a:solidFill>
              </a:rPr>
              <a:t>Normalize</a:t>
            </a:r>
            <a:r>
              <a:rPr lang="en">
                <a:solidFill>
                  <a:srgbClr val="0B5394"/>
                </a:solidFill>
              </a:rPr>
              <a:t>, which divides through by the total likelihood, </a:t>
            </a:r>
            <a:r>
              <a:rPr lang="en">
                <a:solidFill>
                  <a:srgbClr val="3D85C6"/>
                </a:solidFill>
              </a:rPr>
              <a:t>p(D)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 = Pmf()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pmf.Set('Bowl 1', 0.5)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pmf.Set('Bowl 2', 0.5)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p(Vanilla | Bowl 1) = 30/40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p(Vanilla | Bowl 2) = 20/40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pmf.Mult('Bowl 1', 0.75)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pmf.Mult('Bowl 2', 0.5)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Normalize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pmf.Normalize()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print pmf.Prob('Bowl 1')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Summary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Bayes's Theorem,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Cookie problem,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Pmf class.</a:t>
            </a:r>
          </a:p>
          <a:p>
            <a:r>
              <a:t/>
            </a:r>
          </a:p>
        </p:txBody>
      </p:sp>
      <p:sp>
        <p:nvSpPr>
          <p:cNvPr id="199" name="Shape 199"/>
          <p:cNvSpPr/>
          <p:nvPr/>
        </p:nvSpPr>
        <p:spPr>
          <a:xfrm>
            <a:off y="2260012" x="3402700"/>
            <a:ext cy="364807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plan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5334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From Bayes's Theorem to Bayesian inference.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 computational framework.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Work on example problems.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dice problem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 have a box of dice that contains a 4-sided die, a 6-sided die, an 8-sided die, a 12-sided die and a 20-sided die.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Suppose I select a die from the box at random, roll it, and get a 6. What is the probability that I rolled each die?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suites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 </a:t>
            </a:r>
            <a:r>
              <a:rPr lang="en">
                <a:solidFill>
                  <a:srgbClr val="E06666"/>
                </a:solidFill>
              </a:rPr>
              <a:t>suite</a:t>
            </a:r>
            <a:r>
              <a:rPr lang="en">
                <a:solidFill>
                  <a:srgbClr val="0B5394"/>
                </a:solidFill>
              </a:rPr>
              <a:t> is a mutually exclusive and collectively exhaustive set of hypotheses.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Represented by a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lang="en">
                <a:solidFill>
                  <a:srgbClr val="0B5394"/>
                </a:solidFill>
              </a:rPr>
              <a:t> that maps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    hypothesis </a:t>
            </a:r>
            <a:r>
              <a:rPr lang="en">
                <a:solidFill>
                  <a:srgbClr val="4A86E8"/>
                </a:solidFill>
              </a:rPr>
              <a:t>→</a:t>
            </a:r>
            <a:r>
              <a:rPr lang="en">
                <a:solidFill>
                  <a:srgbClr val="4A86E8"/>
                </a:solidFill>
              </a:rPr>
              <a:t> probability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</p:txBody>
      </p:sp>
      <p:sp>
        <p:nvSpPr>
          <p:cNvPr id="212" name="Shape 212"/>
          <p:cNvSpPr/>
          <p:nvPr/>
        </p:nvSpPr>
        <p:spPr>
          <a:xfrm>
            <a:off y="4331662" x="638175"/>
            <a:ext cy="1800225" cx="786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Suite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class Suite(Pmf):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"Represents a suite of hypotheses and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their probabilities."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hypos):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"Initializes the distribution."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hypo in hypos: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self.Set(hypo, 1)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self.Normalize()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from thinkbayes import Suite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start with equal priors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 = Suite([4, 6, 8, 12, 20])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suite.Print()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Suite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 Update(self, data):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"Updates the suite based on data."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for hypo in self.Values():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like = self.</a:t>
            </a:r>
            <a:r>
              <a:rPr b="1" sz="2400" lang="en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Likelihood</a:t>
            </a: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(hypo, data)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self.Mult(hypo, like)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self.Normalize()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self.Likelihood?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Suite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Likelihood</a:t>
            </a:r>
            <a:r>
              <a:rPr lang="en">
                <a:solidFill>
                  <a:srgbClr val="0B5394"/>
                </a:solidFill>
              </a:rPr>
              <a:t> is an abstract method.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Child classes inherit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>
                <a:solidFill>
                  <a:srgbClr val="0B5394"/>
                </a:solidFill>
              </a:rPr>
              <a:t>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provide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Likelihood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37" name="Shape 237"/>
          <p:cNvSpPr/>
          <p:nvPr/>
        </p:nvSpPr>
        <p:spPr>
          <a:xfrm>
            <a:off y="4257312" x="638175"/>
            <a:ext cy="1800225" cx="786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Likelihood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Outcome: 6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What is the likelihood of this outcome on a six-sided die?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On a ten-sided die?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On a four-sided die?</a:t>
            </a:r>
          </a:p>
          <a:p>
            <a:r>
              <a:t/>
            </a:r>
          </a:p>
          <a:p>
            <a:pPr lvl="0">
              <a:buNone/>
            </a:pPr>
            <a:r>
              <a:rPr lang="en">
                <a:solidFill>
                  <a:srgbClr val="0B5394"/>
                </a:solidFill>
              </a:rPr>
              <a:t>What is the likelihood of getting </a:t>
            </a:r>
            <a:r>
              <a:rPr lang="en" i="1">
                <a:solidFill>
                  <a:srgbClr val="0B5394"/>
                </a:solidFill>
              </a:rPr>
              <a:t>n</a:t>
            </a:r>
            <a:r>
              <a:rPr lang="en">
                <a:solidFill>
                  <a:srgbClr val="0B5394"/>
                </a:solidFill>
              </a:rPr>
              <a:t> on an </a:t>
            </a:r>
            <a:r>
              <a:rPr lang="en" i="1">
                <a:solidFill>
                  <a:srgbClr val="0B5394"/>
                </a:solidFill>
              </a:rPr>
              <a:t>m</a:t>
            </a:r>
            <a:r>
              <a:rPr lang="en">
                <a:solidFill>
                  <a:srgbClr val="0B5394"/>
                </a:solidFill>
              </a:rPr>
              <a:t>-sided die?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Likelihood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hypo is the number of sides on the die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data is the outcome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class Dice(Suite):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def Likelihood(self, hypo, data):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# write this method!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Write your solution in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dice.py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Likelihood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hypo is the number of sides on the die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data is the outcome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class Dice(Suite):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def Likelihood(self, hypo, data):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hypo &lt; data: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0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1.0/hypo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start with equal priors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 = Dice([4, 6, 8, 12, 20])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update with the data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suite.Update(6)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suite.Print()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Goals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At 4:20, you should be ready to:</a:t>
            </a:r>
          </a:p>
          <a:p>
            <a:r>
              <a:t/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Work on similar problems.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Learn more on your own.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Posterior distribution: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4  0.0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6  0.39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8  0.30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12 0.19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20 0.12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More data?  No problem...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roll in [6, 4, 8, 7, 7, 2]: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suite.Update(roll)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suite.Print()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Dice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Posterior distribution: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4  0.0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6  0.0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8  0.92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12 0.080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20 0.0038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Summary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Dice problem,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Likelihood function,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Suite class.</a:t>
            </a:r>
          </a:p>
          <a:p>
            <a:r>
              <a:t/>
            </a:r>
          </a:p>
        </p:txBody>
      </p:sp>
      <p:sp>
        <p:nvSpPr>
          <p:cNvPr id="286" name="Shape 286"/>
          <p:cNvSpPr/>
          <p:nvPr/>
        </p:nvSpPr>
        <p:spPr>
          <a:xfrm>
            <a:off y="1873475" x="4492175"/>
            <a:ext cy="2438400" cx="3333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74637" x="457200"/>
            <a:ext cy="77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Recess!</a:t>
            </a:r>
          </a:p>
        </p:txBody>
      </p:sp>
      <p:sp>
        <p:nvSpPr>
          <p:cNvPr id="292" name="Shape 292"/>
          <p:cNvSpPr/>
          <p:nvPr/>
        </p:nvSpPr>
        <p:spPr>
          <a:xfrm>
            <a:off y="1293225" x="1000125"/>
            <a:ext cy="5581650" cx="7143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3" name="Shape 293"/>
          <p:cNvSpPr txBox="1"/>
          <p:nvPr/>
        </p:nvSpPr>
        <p:spPr>
          <a:xfrm rot="-5400000">
            <a:off y="3769338" x="6033599"/>
            <a:ext cy="390299" cx="583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http://ksdcitizens.org/wp-content/uploads/2010/09/recess_time.jpg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74637" x="457200"/>
            <a:ext cy="911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Tanks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3687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German tank problem.</a:t>
            </a:r>
          </a:p>
          <a:p>
            <a:pPr rtl="0" lvl="0">
              <a:buNone/>
            </a:pPr>
            <a:r>
              <a:rPr u="sng" sz="2400" lang="en">
                <a:solidFill>
                  <a:srgbClr val="0B5394"/>
                </a:solidFill>
                <a:hlinkClick r:id="rId3"/>
              </a:rPr>
              <a:t>http://en.wikipedia.org/wiki/German_tank_problem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00" name="Shape 300"/>
          <p:cNvSpPr/>
          <p:nvPr/>
        </p:nvSpPr>
        <p:spPr>
          <a:xfrm>
            <a:off y="2767800" x="1787430"/>
            <a:ext cy="3827149" cx="56743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Trains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trainspotting problem: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You believe that a freight carrier operates between 100 and 1000 locomotives with consecutive serial numbers.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You spot locomotive #321.</a:t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How many trains does the carrier operate?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Modify 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train.py</a:t>
            </a:r>
            <a:r>
              <a:rPr lang="en">
                <a:solidFill>
                  <a:srgbClr val="0B5394"/>
                </a:solidFill>
              </a:rPr>
              <a:t> to compute your answer.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Trains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If there are m trains, what is the chance of spotting train #n?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What does the posterior distribution look like?</a:t>
            </a:r>
          </a:p>
          <a:p>
            <a:r>
              <a:t/>
            </a:r>
          </a:p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What if we spot more trains?</a:t>
            </a:r>
          </a:p>
          <a:p>
            <a:r>
              <a:t/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Why did we do this example?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 Euro problem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"</a:t>
            </a:r>
            <a:r>
              <a:rPr lang="en" i="1">
                <a:solidFill>
                  <a:srgbClr val="0B5394"/>
                </a:solidFill>
              </a:rPr>
              <a:t>When spun on edge 250 times, a Belgian one-euro coin came up heads 140 times and tails 110.  'It looks very suspicious to me,' said Barry Blight, a statistics lecturer at the London School of Economics.  'If the coin were unbiased, the chance of getting a result as extreme as that would be less than 7%.'</a:t>
            </a:r>
            <a:r>
              <a:rPr lang="en">
                <a:solidFill>
                  <a:srgbClr val="0B5394"/>
                </a:solidFill>
              </a:rPr>
              <a:t> "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0B5394"/>
                </a:solidFill>
              </a:rPr>
              <a:t>From "The Guardian" quoted by MacKay, </a:t>
            </a:r>
            <a:r>
              <a:rPr sz="2400" lang="en" i="1">
                <a:solidFill>
                  <a:srgbClr val="0B5394"/>
                </a:solidFill>
              </a:rPr>
              <a:t>Information Theory, Inference, and Learning Algorithms</a:t>
            </a:r>
            <a:r>
              <a:rPr sz="2400"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 Euro problem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MacKay asks, </a:t>
            </a:r>
            <a:r>
              <a:rPr lang="en" i="1">
                <a:solidFill>
                  <a:srgbClr val="E06666"/>
                </a:solidFill>
              </a:rPr>
              <a:t>"But do these data give evidence that the coin is biased rather than fair?"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Assume that the coin has probability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of landing heads.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(Forget that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is a probability; just think of it as a physical characteristic.)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 i="1"/>
              <a:t>Think Stats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2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This tutorial is based on my book,</a:t>
            </a:r>
          </a:p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Think Stats: Probability and</a:t>
            </a:r>
          </a:p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Statistics for Programmers.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Published by O'Reilly Media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available under a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Creative Commons license from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thinkstats.com</a:t>
            </a:r>
          </a:p>
        </p:txBody>
      </p:sp>
      <p:sp>
        <p:nvSpPr>
          <p:cNvPr id="49" name="Shape 49"/>
          <p:cNvSpPr/>
          <p:nvPr/>
        </p:nvSpPr>
        <p:spPr>
          <a:xfrm>
            <a:off y="1417637" x="6294423"/>
            <a:ext cy="3741347" cx="28495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 txBox="1"/>
          <p:nvPr/>
        </p:nvSpPr>
        <p:spPr>
          <a:xfrm>
            <a:off y="6611000" x="31525"/>
            <a:ext cy="241800" cx="2123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 Euro problem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 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E06666"/>
                </a:solidFill>
              </a:rPr>
              <a:t>Estimation</a:t>
            </a:r>
            <a:r>
              <a:rPr lang="en">
                <a:solidFill>
                  <a:srgbClr val="0B5394"/>
                </a:solidFill>
              </a:rPr>
              <a:t>: Based on the data (140 heads, 110 tails), what is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E06666"/>
                </a:solidFill>
              </a:rPr>
              <a:t>Hypothesis testing</a:t>
            </a:r>
            <a:r>
              <a:rPr lang="en">
                <a:solidFill>
                  <a:srgbClr val="0B5394"/>
                </a:solidFill>
              </a:rPr>
              <a:t>: What is the probability that the coin is fair?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Euro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We can use the Suite template again.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We just have to figure out the likelihood function.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37" name="Shape 337"/>
          <p:cNvSpPr/>
          <p:nvPr/>
        </p:nvSpPr>
        <p:spPr>
          <a:xfrm>
            <a:off y="4182987" x="638175"/>
            <a:ext cy="1800225" cx="7867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Likelihood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hypo is the prob of heads (1-100)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data is a string, either 'H' or 'T'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class Euro(Suite):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def Likelihood(self, hypo, data):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# one more, please!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Modify 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euro.py</a:t>
            </a:r>
            <a:r>
              <a:rPr lang="en">
                <a:solidFill>
                  <a:srgbClr val="0B5394"/>
                </a:solidFill>
              </a:rPr>
              <a:t> to compute your answer.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Likelihood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hypo is the prob of heads (1-100)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data is a string, either 'H' or 'T'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class Euro(Suite):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def Likelihood(self, hypo, data):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hypo / 100.0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data == 'H':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x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b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1-x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Start with something simple; we'll come back and review.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E06666"/>
                </a:solidFill>
              </a:rPr>
              <a:t>Uniform prior</a:t>
            </a:r>
            <a:r>
              <a:rPr lang="en">
                <a:solidFill>
                  <a:srgbClr val="0B5394"/>
                </a:solidFill>
              </a:rPr>
              <a:t>: any value of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between 0% and 100% is equally likely.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 = Euro(range(0, 101))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Update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Suppose we spin the coin once and get heads.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suite.Update('H')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does the posterior distribution look like?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Hint: what is </a:t>
            </a:r>
            <a:r>
              <a:rPr lang="en">
                <a:solidFill>
                  <a:srgbClr val="4A86E8"/>
                </a:solidFill>
              </a:rPr>
              <a:t>p(x=0% | D)</a:t>
            </a:r>
            <a:r>
              <a:rPr lang="en">
                <a:solidFill>
                  <a:srgbClr val="0B5394"/>
                </a:solidFill>
              </a:rPr>
              <a:t>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Suppose we spin the coin again, and get heads again.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suite.Update('H')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does the posterior distribution look like?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 i="1"/>
              <a:t>Think Bayes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Also based on my new project,</a:t>
            </a:r>
          </a:p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Think Bayes: Bayesian Statistics Made Simple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Current draft available from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thinkbayes.com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Suppose we spin the coin again, and get tails.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suite.Update('T')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does the posterior distribution look like?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Hint: what's </a:t>
            </a:r>
            <a:r>
              <a:rPr lang="en">
                <a:solidFill>
                  <a:srgbClr val="4A86E8"/>
                </a:solidFill>
              </a:rPr>
              <a:t>p(x=100% | D)</a:t>
            </a:r>
            <a:r>
              <a:rPr lang="en">
                <a:solidFill>
                  <a:srgbClr val="0B5394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After 10 spins, 7 heads and 3 tails: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outcome in 'HHHHHHHTTT':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suite.Update(outcome)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Update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finally, after 140 heads and 110 tails: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evidence = 'H' * 140 + 'T' * 110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 outcome in evidence: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suite.Update(outcome)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Posterior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Now what?</a:t>
            </a:r>
          </a:p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How do we summarize the information in the posterior PMF?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Posterior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Given the posterior distribution, what is the probability that x is 50%?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print pmf.Prob(50)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the answer is... </a:t>
            </a:r>
            <a:r>
              <a:rPr lang="en">
                <a:solidFill>
                  <a:srgbClr val="4A86E8"/>
                </a:solidFill>
              </a:rPr>
              <a:t>0.021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Hmm.  Maybe that's not the right question.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Posterior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How about the most likely value of x?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 MLE(pmf):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prob, val = max((prob, val)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for val, prob in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pmf.Items())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val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the answer is </a:t>
            </a:r>
            <a:r>
              <a:rPr lang="en">
                <a:solidFill>
                  <a:srgbClr val="4A86E8"/>
                </a:solidFill>
              </a:rPr>
              <a:t>56%</a:t>
            </a:r>
            <a:r>
              <a:rPr lang="en">
                <a:solidFill>
                  <a:srgbClr val="0B5394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Prerequisites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Conditional probability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p(A)</a:t>
            </a:r>
            <a:r>
              <a:rPr lang="en">
                <a:solidFill>
                  <a:srgbClr val="0B5394"/>
                </a:solidFill>
              </a:rPr>
              <a:t>: the probability that </a:t>
            </a:r>
            <a:r>
              <a:rPr lang="en">
                <a:solidFill>
                  <a:srgbClr val="3D85C6"/>
                </a:solidFill>
              </a:rPr>
              <a:t>A</a:t>
            </a:r>
            <a:r>
              <a:rPr lang="en">
                <a:solidFill>
                  <a:srgbClr val="0B5394"/>
                </a:solidFill>
              </a:rPr>
              <a:t> occurs.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p(A|B)</a:t>
            </a:r>
            <a:r>
              <a:rPr lang="en">
                <a:solidFill>
                  <a:srgbClr val="0B5394"/>
                </a:solidFill>
              </a:rPr>
              <a:t>: the probability that </a:t>
            </a:r>
            <a:r>
              <a:rPr lang="en">
                <a:solidFill>
                  <a:srgbClr val="3D85C6"/>
                </a:solidFill>
              </a:rPr>
              <a:t>A</a:t>
            </a:r>
            <a:r>
              <a:rPr lang="en">
                <a:solidFill>
                  <a:srgbClr val="0B5394"/>
                </a:solidFill>
              </a:rPr>
              <a:t> occurs, given that </a:t>
            </a:r>
            <a:r>
              <a:rPr lang="en">
                <a:solidFill>
                  <a:srgbClr val="3D85C6"/>
                </a:solidFill>
              </a:rPr>
              <a:t>B</a:t>
            </a:r>
            <a:r>
              <a:rPr lang="en">
                <a:solidFill>
                  <a:srgbClr val="0B5394"/>
                </a:solidFill>
              </a:rPr>
              <a:t> has occurred.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Conjoint probability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p(A and B) = p(A) p(B|A)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Posterior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Or the expected value?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 Mean(pmf):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total = 0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for val, prob in pmf.Items():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 += val * prob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total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the answer is </a:t>
            </a:r>
            <a:r>
              <a:rPr lang="en">
                <a:solidFill>
                  <a:srgbClr val="4A86E8"/>
                </a:solidFill>
              </a:rPr>
              <a:t>55.95%</a:t>
            </a:r>
            <a:r>
              <a:rPr lang="en">
                <a:solidFill>
                  <a:srgbClr val="0B5394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Posterior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5th percentile is </a:t>
            </a:r>
            <a:r>
              <a:rPr lang="en">
                <a:solidFill>
                  <a:srgbClr val="4A86E8"/>
                </a:solidFill>
              </a:rPr>
              <a:t>51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 Percentile(pmf, p):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total = 0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for val, prob in sorted(pmf.Items()):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 += prob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total &gt;= p: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val  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Posterior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5th percentile is </a:t>
            </a:r>
            <a:r>
              <a:rPr lang="en">
                <a:solidFill>
                  <a:srgbClr val="4A86E8"/>
                </a:solidFill>
              </a:rPr>
              <a:t>51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 95th percentile is </a:t>
            </a:r>
            <a:r>
              <a:rPr lang="en">
                <a:solidFill>
                  <a:srgbClr val="4A86E8"/>
                </a:solidFill>
              </a:rPr>
              <a:t>61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These values form a </a:t>
            </a:r>
            <a:r>
              <a:rPr lang="en">
                <a:solidFill>
                  <a:srgbClr val="CC0000"/>
                </a:solidFill>
              </a:rPr>
              <a:t>90% credible interval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So can we say: "There's a 90% chance that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is between 51 and 61?"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Frequentist response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5721270" x="457200"/>
            <a:ext cy="84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0B5394"/>
                </a:solidFill>
              </a:rPr>
              <a:t>Thank you smbc-comics.com</a:t>
            </a:r>
          </a:p>
        </p:txBody>
      </p:sp>
      <p:sp>
        <p:nvSpPr>
          <p:cNvPr id="464" name="Shape 464"/>
          <p:cNvSpPr/>
          <p:nvPr/>
        </p:nvSpPr>
        <p:spPr>
          <a:xfrm>
            <a:off y="2030125" x="2045875"/>
            <a:ext cy="3105150" cx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Bayesian response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Yes,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is a random variable,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Yes, (51, 61) is a 90% credible interval,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Yes,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has a 90% chance of being in it.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However...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prior is subjective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Remember the prior?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We chose it pretty arbitrarily, and reasonable people might disagree.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Is </a:t>
            </a:r>
            <a:r>
              <a:rPr lang="en" i="1">
                <a:solidFill>
                  <a:srgbClr val="0B5394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as likely to be 1% as 50%?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Given what we know about coins, I doubt it.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How should we capture background knowledge about coins?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Try a triangle prior.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Posterior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What do you think the posterior distribution looks like?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B7B7B7"/>
                </a:solidFill>
              </a:rPr>
              <a:t>I was going to put an image here, but then I Googled "posterior".  Never mind.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/>
          <p:nvPr/>
        </p:nvSpPr>
        <p:spPr>
          <a:xfrm>
            <a:off y="0" x="-1"/>
            <a:ext cy="6858001" cx="9144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Bayes's Theorem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By definition of conjoint probability: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p(A and B) = p(A) p(B|A) =                        (1)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p(B and A) = p(B) p(A|B)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Equate the right hand sides</a:t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p(B) p(A|B) = p(A) p(B|A)                           (2)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Divide by p(B) and ...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y="316562" x="320880"/>
            <a:ext cy="786599" cx="3804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Swamp the prior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y="1306600" x="320880"/>
            <a:ext cy="4967700" cx="517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With enough data, reasonable people converge.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But if any </a:t>
            </a:r>
            <a:r>
              <a:rPr lang="en">
                <a:solidFill>
                  <a:srgbClr val="4A86E8"/>
                </a:solidFill>
              </a:rPr>
              <a:t>p(H</a:t>
            </a:r>
            <a:r>
              <a:rPr baseline="-25000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) = 0</a:t>
            </a:r>
            <a:r>
              <a:rPr lang="en">
                <a:solidFill>
                  <a:srgbClr val="0B5394"/>
                </a:solidFill>
              </a:rPr>
              <a:t>, no data will change that.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y="316562" x="320880"/>
            <a:ext cy="786599" cx="3804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Swamp the prior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y="1306600" x="320880"/>
            <a:ext cy="4967700" cx="517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Priors can be arbitrarily low, but avoid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See </a:t>
            </a:r>
            <a:r>
              <a:rPr u="sng" lang="en">
                <a:solidFill>
                  <a:schemeClr val="hlink"/>
                </a:solidFill>
                <a:hlinkClick r:id="rId3"/>
              </a:rPr>
              <a:t>wikipedia.org/wiki/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Cromwell's_rule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>
                <a:solidFill>
                  <a:srgbClr val="0B5394"/>
                </a:solidFill>
              </a:rPr>
              <a:t>"I beseech you, in the bowels of Christ, think it possible that you may be mistaken."</a:t>
            </a:r>
          </a:p>
          <a:p>
            <a:r>
              <a:t/>
            </a:r>
          </a:p>
        </p:txBody>
      </p:sp>
      <p:sp>
        <p:nvSpPr>
          <p:cNvPr id="511" name="Shape 511"/>
          <p:cNvSpPr/>
          <p:nvPr/>
        </p:nvSpPr>
        <p:spPr>
          <a:xfrm>
            <a:off y="685800" x="5587637"/>
            <a:ext cy="5486400" cx="31908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 of estimation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rgbClr val="1155CC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1155CC"/>
                </a:solidFill>
              </a:rPr>
              <a:t>Form a suite of hypotheses, </a:t>
            </a:r>
            <a:r>
              <a:rPr lang="en">
                <a:solidFill>
                  <a:srgbClr val="4A86E8"/>
                </a:solidFill>
              </a:rPr>
              <a:t>H</a:t>
            </a:r>
            <a:r>
              <a:rPr baseline="-25000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1155CC"/>
                </a:solidFill>
              </a:rPr>
              <a:t>.</a:t>
            </a:r>
          </a:p>
          <a:p>
            <a:pPr rtl="0" lvl="0" indent="-419100" marL="457200">
              <a:lnSpc>
                <a:spcPct val="150000"/>
              </a:lnSpc>
              <a:buClr>
                <a:srgbClr val="1155CC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1155CC"/>
                </a:solidFill>
              </a:rPr>
              <a:t>Choose prior distribution, </a:t>
            </a:r>
            <a:r>
              <a:rPr lang="en">
                <a:solidFill>
                  <a:srgbClr val="4A86E8"/>
                </a:solidFill>
              </a:rPr>
              <a:t>p(H</a:t>
            </a:r>
            <a:r>
              <a:rPr baseline="-25000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)</a:t>
            </a:r>
            <a:r>
              <a:rPr lang="en">
                <a:solidFill>
                  <a:srgbClr val="1155CC"/>
                </a:solidFill>
              </a:rPr>
              <a:t>.</a:t>
            </a:r>
          </a:p>
          <a:p>
            <a:pPr rtl="0" lvl="0" indent="-419100" marL="457200">
              <a:lnSpc>
                <a:spcPct val="150000"/>
              </a:lnSpc>
              <a:buClr>
                <a:srgbClr val="1155CC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1155CC"/>
                </a:solidFill>
              </a:rPr>
              <a:t>Compute likelihoods, </a:t>
            </a:r>
            <a:r>
              <a:rPr lang="en">
                <a:solidFill>
                  <a:srgbClr val="4A86E8"/>
                </a:solidFill>
              </a:rPr>
              <a:t>p(D|H</a:t>
            </a:r>
            <a:r>
              <a:rPr baseline="-25000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)</a:t>
            </a:r>
            <a:r>
              <a:rPr lang="en">
                <a:solidFill>
                  <a:srgbClr val="1155CC"/>
                </a:solidFill>
              </a:rPr>
              <a:t>.</a:t>
            </a:r>
          </a:p>
          <a:p>
            <a:pPr rtl="0" lvl="0" indent="-419100" marL="457200">
              <a:lnSpc>
                <a:spcPct val="150000"/>
              </a:lnSpc>
              <a:buClr>
                <a:srgbClr val="1155CC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1155CC"/>
                </a:solidFill>
              </a:rPr>
              <a:t>Turn off brain.</a:t>
            </a:r>
          </a:p>
          <a:p>
            <a:pPr lvl="0" indent="-419100" marL="457200">
              <a:lnSpc>
                <a:spcPct val="150000"/>
              </a:lnSpc>
              <a:buClr>
                <a:srgbClr val="1155CC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1155CC"/>
                </a:solidFill>
              </a:rPr>
              <a:t>Compute posteriors, </a:t>
            </a:r>
            <a:r>
              <a:rPr lang="en">
                <a:solidFill>
                  <a:srgbClr val="4A86E8"/>
                </a:solidFill>
              </a:rPr>
              <a:t>p(H</a:t>
            </a:r>
            <a:r>
              <a:rPr baseline="-25000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|D)</a:t>
            </a:r>
            <a:r>
              <a:rPr lang="en">
                <a:solidFill>
                  <a:srgbClr val="1155CC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y="274637" x="457200"/>
            <a:ext cy="77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Recess!</a:t>
            </a:r>
          </a:p>
        </p:txBody>
      </p:sp>
      <p:sp>
        <p:nvSpPr>
          <p:cNvPr id="523" name="Shape 523"/>
          <p:cNvSpPr txBox="1"/>
          <p:nvPr/>
        </p:nvSpPr>
        <p:spPr>
          <a:xfrm rot="-5400000">
            <a:off y="3732588" x="5996705"/>
            <a:ext cy="463799" cx="5830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http://images2.wikia.nocookie.net/__cb20120116013507/recess/images/4/4c/Recess_Pic_for_the_Internet.png</a:t>
            </a:r>
          </a:p>
        </p:txBody>
      </p:sp>
      <p:sp>
        <p:nvSpPr>
          <p:cNvPr id="524" name="Shape 524"/>
          <p:cNvSpPr/>
          <p:nvPr/>
        </p:nvSpPr>
        <p:spPr>
          <a:xfrm>
            <a:off y="619125" x="3263387"/>
            <a:ext cy="5619750" cx="4448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Hypothesis testing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Remember the original question: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i="1">
                <a:solidFill>
                  <a:srgbClr val="E06666"/>
                </a:solidFill>
              </a:rPr>
              <a:t>"But do these data give evidence that the coin is biased rather than fair?"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0B5394"/>
                </a:solidFill>
              </a:rPr>
              <a:t>What does it mean to say that data give </a:t>
            </a:r>
            <a:r>
              <a:rPr lang="en">
                <a:solidFill>
                  <a:srgbClr val="E06666"/>
                </a:solidFill>
              </a:rPr>
              <a:t>evidence</a:t>
            </a:r>
            <a:r>
              <a:rPr lang="en">
                <a:solidFill>
                  <a:srgbClr val="0B5394"/>
                </a:solidFill>
              </a:rPr>
              <a:t> for (or against) a hypothesis?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testing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D</a:t>
            </a:r>
            <a:r>
              <a:rPr lang="en">
                <a:solidFill>
                  <a:srgbClr val="0B5394"/>
                </a:solidFill>
              </a:rPr>
              <a:t> is evidence in favor of </a:t>
            </a:r>
            <a:r>
              <a:rPr lang="en">
                <a:solidFill>
                  <a:srgbClr val="3D85C6"/>
                </a:solidFill>
              </a:rPr>
              <a:t>H</a:t>
            </a:r>
            <a:r>
              <a:rPr lang="en">
                <a:solidFill>
                  <a:srgbClr val="0B5394"/>
                </a:solidFill>
              </a:rPr>
              <a:t> if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p(H|D) &gt; p(H)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which is true if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p(D|H) &gt; p(D|~H)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or equivalently if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p(D|H) / p(D|~H) &gt; 1</a:t>
            </a:r>
          </a:p>
        </p:txBody>
      </p:sp>
      <p:sp>
        <p:nvSpPr>
          <p:cNvPr id="537" name="Shape 537"/>
          <p:cNvSpPr/>
          <p:nvPr/>
        </p:nvSpPr>
        <p:spPr>
          <a:xfrm>
            <a:off y="2981993" x="4987850"/>
            <a:ext cy="3876006" cx="4156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testing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This term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3D85C6"/>
                </a:solidFill>
              </a:rPr>
              <a:t>p(D|H) / p(D|~H)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is called the likelihood ratio, or Bayes factor.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It measures the strength of the evidence.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testing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F: hypothesis that the coin is fair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B: hypothesis that the coin is biased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p(D|F)</a:t>
            </a:r>
            <a:r>
              <a:rPr lang="en">
                <a:solidFill>
                  <a:srgbClr val="0B5394"/>
                </a:solidFill>
              </a:rPr>
              <a:t> is easy.</a:t>
            </a:r>
          </a:p>
          <a:p>
            <a:pPr rtl="0" lvl="0">
              <a:buNone/>
            </a:pPr>
            <a:r>
              <a:rPr lang="en">
                <a:solidFill>
                  <a:srgbClr val="4A86E8"/>
                </a:solidFill>
              </a:rPr>
              <a:t>p(D|B)</a:t>
            </a:r>
            <a:r>
              <a:rPr lang="en">
                <a:solidFill>
                  <a:srgbClr val="0B5394"/>
                </a:solidFill>
              </a:rPr>
              <a:t> is hard because B is underspecified.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Bogosity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Tempting: we got 140 heads out of 250 spins, so B is the hypothesis that </a:t>
            </a:r>
            <a:r>
              <a:rPr lang="en" i="1">
                <a:solidFill>
                  <a:srgbClr val="4A86E8"/>
                </a:solidFill>
              </a:rPr>
              <a:t>x</a:t>
            </a:r>
            <a:r>
              <a:rPr lang="en">
                <a:solidFill>
                  <a:srgbClr val="4A86E8"/>
                </a:solidFill>
              </a:rPr>
              <a:t> = 140/250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But,</a:t>
            </a:r>
          </a:p>
          <a:p>
            <a:pPr rtl="0" lvl="0" indent="-419100" marL="457200"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Doesn't seem right to use the data twice.</a:t>
            </a:r>
          </a:p>
          <a:p>
            <a:pPr rtl="0" lvl="0" indent="-419100" marL="457200"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By this process, almost any data would be evidence in favor of B.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 need some rules</a:t>
            </a:r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You have to choose your hypothesis before you see the data.</a:t>
            </a:r>
          </a:p>
          <a:p>
            <a:pPr rtl="0" lvl="0" indent="-419100" marL="457200">
              <a:lnSpc>
                <a:spcPct val="115000"/>
              </a:lnSpc>
              <a:buClr>
                <a:srgbClr val="0B5394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0B5394"/>
                </a:solidFill>
              </a:rPr>
              <a:t>You can choose a suite of hypotheses, but in that case we average over the suite.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Bayes' Theorem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1600200" x="457200"/>
            <a:ext cy="4886325" cx="76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/>
        </p:nvSpPr>
        <p:spPr>
          <a:xfrm>
            <a:off y="388619" x="0"/>
            <a:ext cy="608076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Likelihood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 AverageLikelihood(suite, data):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total = 0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for hypo, prob in suite.Items():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like = suite.Likelihood(hypo, data)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 += prob * like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total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Hypothesis testing</a:t>
            </a: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F: hypothesis that </a:t>
            </a:r>
            <a:r>
              <a:rPr lang="en" i="1">
                <a:solidFill>
                  <a:srgbClr val="3D85C6"/>
                </a:solidFill>
              </a:rPr>
              <a:t>x</a:t>
            </a:r>
            <a:r>
              <a:rPr lang="en">
                <a:solidFill>
                  <a:srgbClr val="3D85C6"/>
                </a:solidFill>
              </a:rPr>
              <a:t> = 50%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B: hypothesis that </a:t>
            </a:r>
            <a:r>
              <a:rPr lang="en" i="1">
                <a:solidFill>
                  <a:srgbClr val="3D85C6"/>
                </a:solidFill>
              </a:rPr>
              <a:t>x</a:t>
            </a:r>
            <a:r>
              <a:rPr lang="en">
                <a:solidFill>
                  <a:srgbClr val="0B5394"/>
                </a:solidFill>
              </a:rPr>
              <a:t> is not </a:t>
            </a:r>
            <a:r>
              <a:rPr lang="en">
                <a:solidFill>
                  <a:srgbClr val="3D85C6"/>
                </a:solidFill>
              </a:rPr>
              <a:t>50%</a:t>
            </a:r>
            <a:r>
              <a:rPr lang="en">
                <a:solidFill>
                  <a:srgbClr val="0B5394"/>
                </a:solidFill>
              </a:rPr>
              <a:t>, but might be any other value with equal probability.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fair = Euro()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fair.Set(50, 1)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85" name="Shape 585"/>
          <p:cNvSpPr/>
          <p:nvPr/>
        </p:nvSpPr>
        <p:spPr>
          <a:xfrm>
            <a:off y="3810000" x="6572250"/>
            <a:ext cy="3048000" cx="2571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Prior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bias = Euro()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for x in range(0, 101):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x != 50: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bias.Set(x, 1)</a:t>
            </a:r>
          </a:p>
          <a:p>
            <a:pPr rtl="0" lvl="0"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bias.Normalize()</a:t>
            </a:r>
          </a:p>
        </p:txBody>
      </p:sp>
      <p:sp>
        <p:nvSpPr>
          <p:cNvPr id="592" name="Shape 592"/>
          <p:cNvSpPr/>
          <p:nvPr/>
        </p:nvSpPr>
        <p:spPr>
          <a:xfrm>
            <a:off y="3810000" x="5334000"/>
            <a:ext cy="304800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Bayes factor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data = 140, 110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like_fair = AverageLikelihood(fair, data)</a:t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like_bias = AverageLikelihood(bias, data)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ratio = like_bias / like_fair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testing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Read 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euro2.py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Notice the new Likelihood function.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Run it and interpret the results.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Hypothesis testing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And the answer is: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p(D|B) = 2.6 </a:t>
            </a:r>
            <a:r>
              <a:rPr lang="en">
                <a:solidFill>
                  <a:srgbClr val="4A86E8"/>
                </a:solidFill>
              </a:rPr>
              <a:t>·</a:t>
            </a:r>
            <a:r>
              <a:rPr lang="en">
                <a:solidFill>
                  <a:srgbClr val="4A86E8"/>
                </a:solidFill>
              </a:rPr>
              <a:t> 10</a:t>
            </a:r>
            <a:r>
              <a:rPr baseline="30000" lang="en">
                <a:solidFill>
                  <a:srgbClr val="4A86E8"/>
                </a:solidFill>
              </a:rPr>
              <a:t>-76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p(D|F) = 5.5 </a:t>
            </a:r>
            <a:r>
              <a:rPr lang="en">
                <a:solidFill>
                  <a:srgbClr val="4A86E8"/>
                </a:solidFill>
              </a:rPr>
              <a:t>·</a:t>
            </a:r>
            <a:r>
              <a:rPr lang="en">
                <a:solidFill>
                  <a:srgbClr val="4A86E8"/>
                </a:solidFill>
              </a:rPr>
              <a:t> 10</a:t>
            </a:r>
            <a:r>
              <a:rPr baseline="30000" lang="en">
                <a:solidFill>
                  <a:srgbClr val="4A86E8"/>
                </a:solidFill>
              </a:rPr>
              <a:t>-76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Likelihood ratio is about </a:t>
            </a:r>
            <a:r>
              <a:rPr lang="en">
                <a:solidFill>
                  <a:srgbClr val="3D85C6"/>
                </a:solidFill>
              </a:rPr>
              <a:t>0.47</a:t>
            </a:r>
            <a:r>
              <a:rPr lang="en">
                <a:solidFill>
                  <a:srgbClr val="0B5394"/>
                </a:solidFill>
              </a:rPr>
              <a:t>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So this dataset is evidence </a:t>
            </a:r>
            <a:r>
              <a:rPr lang="en">
                <a:solidFill>
                  <a:srgbClr val="E06666"/>
                </a:solidFill>
              </a:rPr>
              <a:t>against</a:t>
            </a:r>
            <a:r>
              <a:rPr lang="en">
                <a:solidFill>
                  <a:srgbClr val="0B5394"/>
                </a:solidFill>
              </a:rPr>
              <a:t> B.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Fair comparison?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rgbClr val="0B5394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B5394"/>
                </a:solidFill>
              </a:rPr>
              <a:t>Modify the code that builds </a:t>
            </a:r>
            <a:r>
              <a:rPr lang="en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bias</a:t>
            </a:r>
            <a:r>
              <a:rPr lang="en">
                <a:solidFill>
                  <a:srgbClr val="0B5394"/>
                </a:solidFill>
              </a:rPr>
              <a:t>; try out a different definition of B and run again.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Summary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Euro problem,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Bayesian estimation,</a:t>
            </a:r>
          </a:p>
          <a:p>
            <a:pPr rtl="0" lvl="0">
              <a:buNone/>
            </a:pPr>
            <a:r>
              <a:rPr lang="en">
                <a:solidFill>
                  <a:srgbClr val="0B5394"/>
                </a:solidFill>
              </a:rPr>
              <a:t>Bayesian hypothesis testing.</a:t>
            </a:r>
          </a:p>
        </p:txBody>
      </p:sp>
      <p:sp>
        <p:nvSpPr>
          <p:cNvPr id="623" name="Shape 623"/>
          <p:cNvSpPr/>
          <p:nvPr/>
        </p:nvSpPr>
        <p:spPr>
          <a:xfrm>
            <a:off y="3822275" x="3429000"/>
            <a:ext cy="2286000" cx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