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B192-B0DB-4EAF-A38B-5D3C8FE19E0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A92B-4315-49FC-824A-3FCD8C02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7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B192-B0DB-4EAF-A38B-5D3C8FE19E0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A92B-4315-49FC-824A-3FCD8C02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0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B192-B0DB-4EAF-A38B-5D3C8FE19E0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A92B-4315-49FC-824A-3FCD8C02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2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B192-B0DB-4EAF-A38B-5D3C8FE19E0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A92B-4315-49FC-824A-3FCD8C02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7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B192-B0DB-4EAF-A38B-5D3C8FE19E0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A92B-4315-49FC-824A-3FCD8C02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B192-B0DB-4EAF-A38B-5D3C8FE19E0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A92B-4315-49FC-824A-3FCD8C02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9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B192-B0DB-4EAF-A38B-5D3C8FE19E0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A92B-4315-49FC-824A-3FCD8C02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1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B192-B0DB-4EAF-A38B-5D3C8FE19E0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A92B-4315-49FC-824A-3FCD8C02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7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B192-B0DB-4EAF-A38B-5D3C8FE19E0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A92B-4315-49FC-824A-3FCD8C02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2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B192-B0DB-4EAF-A38B-5D3C8FE19E0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A92B-4315-49FC-824A-3FCD8C02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4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B192-B0DB-4EAF-A38B-5D3C8FE19E0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A92B-4315-49FC-824A-3FCD8C02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7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7B192-B0DB-4EAF-A38B-5D3C8FE19E0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FA92B-4315-49FC-824A-3FCD8C02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8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otandung@gmail.com" TargetMode="External"/><Relationship Id="rId2" Type="http://schemas.openxmlformats.org/officeDocument/2006/relationships/hyperlink" Target="mailto:dungvotan@hot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4853" y="1429556"/>
            <a:ext cx="1957585" cy="412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Ngày đặt vé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845728"/>
              </p:ext>
            </p:extLst>
          </p:nvPr>
        </p:nvGraphicFramePr>
        <p:xfrm>
          <a:off x="334853" y="3825026"/>
          <a:ext cx="1126901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281"/>
                <a:gridCol w="2112206"/>
                <a:gridCol w="1086089"/>
                <a:gridCol w="2061028"/>
                <a:gridCol w="1219200"/>
                <a:gridCol w="1190172"/>
                <a:gridCol w="1378857"/>
                <a:gridCol w="1001485"/>
                <a:gridCol w="7616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hành khách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Điện</a:t>
                      </a:r>
                      <a:r>
                        <a:rPr lang="en-US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thoại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đặt vé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Tìn</a:t>
                      </a:r>
                      <a:r>
                        <a:rPr lang="en-US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 trạng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Tình</a:t>
                      </a:r>
                      <a:r>
                        <a:rPr lang="en-US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trạng </a:t>
                      </a:r>
                    </a:p>
                    <a:p>
                      <a:pPr algn="ctr"/>
                      <a:r>
                        <a:rPr lang="en-US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 toán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tiền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</a:t>
                      </a:r>
                      <a:r>
                        <a:rPr lang="en-US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tiết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NGUYEN VAN ANH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090909090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dungvotan@hotmail.com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01-12-2015</a:t>
                      </a:r>
                      <a:r>
                        <a:rPr lang="en-US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09:00:00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</a:t>
                      </a:r>
                      <a:r>
                        <a:rPr lang="en-US" sz="13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xử lý</a:t>
                      </a:r>
                      <a:endParaRPr lang="en-US" sz="13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</a:t>
                      </a:r>
                      <a:r>
                        <a:rPr lang="en-US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thanh toán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1.230.000</a:t>
                      </a:r>
                      <a:endParaRPr lang="en-US" sz="130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u="sn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</a:t>
                      </a:r>
                      <a:r>
                        <a:rPr lang="en-US" sz="1300" u="sng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tiết</a:t>
                      </a:r>
                      <a:endParaRPr lang="en-US" sz="130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002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NGUYEN VAN MINH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012343434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votandung@gmail.com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01-12-2015</a:t>
                      </a:r>
                      <a:r>
                        <a:rPr lang="en-US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10:23:12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Giữ</a:t>
                      </a:r>
                      <a:r>
                        <a:rPr lang="en-US" sz="1300" baseline="0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chỗ</a:t>
                      </a:r>
                      <a:endParaRPr lang="en-US" sz="13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thanh toán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13.000.000</a:t>
                      </a:r>
                      <a:endParaRPr lang="en-US" sz="130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u="sn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 tiết</a:t>
                      </a:r>
                      <a:endParaRPr lang="en-US" sz="130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003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 VAN PHI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091211211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01-12-2015</a:t>
                      </a:r>
                      <a:r>
                        <a:rPr lang="en-US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02:02:22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1300" baseline="0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thành</a:t>
                      </a:r>
                      <a:endParaRPr lang="en-US" sz="13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thanh toán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900.000</a:t>
                      </a:r>
                      <a:endParaRPr lang="en-US" sz="130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u="sn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 tiết</a:t>
                      </a:r>
                      <a:endParaRPr lang="en-US" sz="130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382593" y="1429556"/>
            <a:ext cx="2047740" cy="412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01-01-2015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4853" y="1957590"/>
            <a:ext cx="1957585" cy="412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Tình trạng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82593" y="1957590"/>
            <a:ext cx="2047740" cy="412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Chưa xử lý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18219" y="1429556"/>
            <a:ext cx="2588654" cy="412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Mã nhân viên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25813" y="1429556"/>
            <a:ext cx="2047740" cy="412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{số CustomerId}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8219" y="1957590"/>
            <a:ext cx="2588654" cy="412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Số ĐT / Tên khách hàng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25813" y="1957590"/>
            <a:ext cx="2047740" cy="412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{text - ContactName}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4853" y="2537140"/>
            <a:ext cx="1957585" cy="412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Mã phiếu đặt chỗ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82593" y="2537140"/>
            <a:ext cx="2047740" cy="412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{số id}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69724" y="2000382"/>
            <a:ext cx="36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4854" y="283335"/>
            <a:ext cx="11262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DANH SÁCH PHIẾU ĐẶT CHỖ</a:t>
            </a:r>
            <a:endParaRPr lang="en-US" sz="4000" b="1" dirty="0"/>
          </a:p>
        </p:txBody>
      </p:sp>
      <p:sp>
        <p:nvSpPr>
          <p:cNvPr id="19" name="Rectangle 18"/>
          <p:cNvSpPr/>
          <p:nvPr/>
        </p:nvSpPr>
        <p:spPr>
          <a:xfrm>
            <a:off x="334853" y="3245476"/>
            <a:ext cx="2047740" cy="3734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Tìm kiếm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0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3710"/>
              </p:ext>
            </p:extLst>
          </p:nvPr>
        </p:nvGraphicFramePr>
        <p:xfrm>
          <a:off x="486892" y="991221"/>
          <a:ext cx="11207480" cy="577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1870"/>
                <a:gridCol w="2801870"/>
                <a:gridCol w="2801870"/>
                <a:gridCol w="2801870"/>
              </a:tblGrid>
              <a:tr h="428695">
                <a:tc>
                  <a:txBody>
                    <a:bodyPr/>
                    <a:lstStyle/>
                    <a:p>
                      <a:r>
                        <a:rPr lang="en-US" dirty="0" smtClean="0"/>
                        <a:t>Thôn</a:t>
                      </a:r>
                      <a:r>
                        <a:rPr lang="en-US" baseline="0" dirty="0" smtClean="0"/>
                        <a:t>g tin đặt chỗ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Thôn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g tin chuyến bay đi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Thông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tin chuyến bay về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Điều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kiện vé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49184"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34456" y="1787843"/>
            <a:ext cx="2820476" cy="2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ID:  001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87501" y="1787754"/>
            <a:ext cx="888636" cy="229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Tình trạng: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76137" y="1777750"/>
            <a:ext cx="914385" cy="2471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Chưa xử lý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32591" y="1780612"/>
            <a:ext cx="463645" cy="2062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Sửa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734453" y="2025211"/>
            <a:ext cx="4417453" cy="249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Loại chuyến bay: Khứ hồi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4451" y="2277205"/>
            <a:ext cx="4861785" cy="276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Số lượng hành khách: 2 người lớn | 1 trẻ em | 1 trẻ sơ sinh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4454" y="2534439"/>
            <a:ext cx="2305316" cy="246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Nơi đi: Ho Chi Minh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23108" y="2544267"/>
            <a:ext cx="2273128" cy="232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Nơi nơi đến: Ha Noi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4451" y="2785361"/>
            <a:ext cx="2588657" cy="265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Ngày đi: 05-01-2015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23108" y="2773733"/>
            <a:ext cx="2273128" cy="276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Ngày về: 11-01-2015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7305" y="3117765"/>
            <a:ext cx="4662154" cy="267969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Thanh toán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453" y="3411161"/>
            <a:ext cx="4417453" cy="28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Tình trạng thanh toán: </a:t>
            </a:r>
            <a:r>
              <a:rPr lang="en-US" sz="1200" dirty="0" smtClean="0">
                <a:solidFill>
                  <a:srgbClr val="FF0000"/>
                </a:solidFill>
              </a:rPr>
              <a:t>chưa thanh toán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4453" y="3694381"/>
            <a:ext cx="1339403" cy="270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Tổng giá: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4453" y="3964771"/>
            <a:ext cx="1339404" cy="296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Tổng phí: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4453" y="4261145"/>
            <a:ext cx="1339404" cy="270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Tổng phí khác: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4451" y="4532063"/>
            <a:ext cx="1339405" cy="295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Tổng thuế: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34451" y="4827585"/>
            <a:ext cx="1339405" cy="307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Tổng phí hành lý: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4451" y="5110805"/>
            <a:ext cx="1339405" cy="319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Tổng giảm giá: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34451" y="5418305"/>
            <a:ext cx="1378043" cy="271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Tổng cộng: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23108" y="3436537"/>
            <a:ext cx="463645" cy="2062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Sửa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2073856" y="3694659"/>
            <a:ext cx="991673" cy="27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12.330.000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48098" y="3965889"/>
            <a:ext cx="991673" cy="27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12.330.000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73856" y="4235322"/>
            <a:ext cx="991673" cy="27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12.330.000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073855" y="4544588"/>
            <a:ext cx="991673" cy="27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12.330.000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73855" y="4840931"/>
            <a:ext cx="991673" cy="27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12.330.000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048097" y="5109062"/>
            <a:ext cx="991673" cy="27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12.330.000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48096" y="5405405"/>
            <a:ext cx="991673" cy="27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 smtClean="0">
                <a:solidFill>
                  <a:schemeClr val="tx1"/>
                </a:solidFill>
              </a:rPr>
              <a:t>12.330.000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87501" y="5405754"/>
            <a:ext cx="585990" cy="296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 smtClean="0">
                <a:solidFill>
                  <a:schemeClr val="tx1"/>
                </a:solidFill>
              </a:rPr>
              <a:t>VND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551075" y="3436537"/>
            <a:ext cx="4662154" cy="267969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Thông tin </a:t>
            </a:r>
            <a:r>
              <a:rPr lang="en-US" sz="1200" b="1" smtClean="0">
                <a:solidFill>
                  <a:schemeClr val="tx1"/>
                </a:solidFill>
              </a:rPr>
              <a:t>liên hệ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795774" y="3773779"/>
            <a:ext cx="1973692" cy="292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Tên liên hệ: </a:t>
            </a:r>
            <a:r>
              <a:rPr lang="en-US" sz="1200" b="1" dirty="0" smtClean="0">
                <a:solidFill>
                  <a:schemeClr val="tx1"/>
                </a:solidFill>
              </a:rPr>
              <a:t>Hồ Bá Kiện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789332" y="4066189"/>
            <a:ext cx="4423896" cy="264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Email: dungvt2@gamil.com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769465" y="3778650"/>
            <a:ext cx="2443763" cy="27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Điện thoại: </a:t>
            </a:r>
            <a:r>
              <a:rPr lang="en-US" sz="1200" b="1" dirty="0" smtClean="0">
                <a:solidFill>
                  <a:schemeClr val="tx1"/>
                </a:solidFill>
              </a:rPr>
              <a:t>0909090909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795774" y="4340220"/>
            <a:ext cx="4417454" cy="268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Địa chỉ: ở đâu đó , Hồ Chí Minh, Việt Nam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95774" y="4622889"/>
            <a:ext cx="4417454" cy="316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Yêu cầu đặc biệt: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788874" y="5980373"/>
            <a:ext cx="4332611" cy="319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Ngày đặt vé: 01-01-2015 22:00:00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788874" y="6279401"/>
            <a:ext cx="4332611" cy="319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Ngày cập nhật: 01-01-2015 22:00:00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795777" y="5128789"/>
            <a:ext cx="4417452" cy="2949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Tình trạng liên hệ: </a:t>
            </a:r>
            <a:r>
              <a:rPr lang="en-US" sz="1200" dirty="0" smtClean="0">
                <a:solidFill>
                  <a:srgbClr val="FF0000"/>
                </a:solidFill>
              </a:rPr>
              <a:t>chưa liên hệ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882150" y="5151857"/>
            <a:ext cx="463645" cy="2062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Sửa</a:t>
            </a:r>
            <a:endParaRPr 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6789332" y="5402822"/>
            <a:ext cx="4423896" cy="319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Nhân viên:  Nguyễn Văn 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789331" y="5684351"/>
            <a:ext cx="4369598" cy="319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Ngày nhận: 01-01-2015 22:00:00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9397" y="283335"/>
            <a:ext cx="10959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CHI TIẾT PHIẾU ĐẶT CHỖ</a:t>
            </a:r>
            <a:endParaRPr lang="en-US" sz="4000" b="1" dirty="0"/>
          </a:p>
        </p:txBody>
      </p:sp>
      <p:sp>
        <p:nvSpPr>
          <p:cNvPr id="59" name="Rectangle 58"/>
          <p:cNvSpPr/>
          <p:nvPr/>
        </p:nvSpPr>
        <p:spPr>
          <a:xfrm>
            <a:off x="6280440" y="3337994"/>
            <a:ext cx="5312536" cy="3354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urved Connector 60"/>
          <p:cNvCxnSpPr/>
          <p:nvPr/>
        </p:nvCxnSpPr>
        <p:spPr>
          <a:xfrm rot="5400000">
            <a:off x="3876157" y="3438044"/>
            <a:ext cx="3261670" cy="1469663"/>
          </a:xfrm>
          <a:prstGeom prst="curvedConnector3">
            <a:avLst>
              <a:gd name="adj1" fmla="val 36205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89397" y="5803713"/>
            <a:ext cx="4662509" cy="2681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551076" y="1611877"/>
            <a:ext cx="4662154" cy="267969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Thông tin hành khách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795774" y="1949119"/>
            <a:ext cx="2596009" cy="292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Người lớn 1: ONG, </a:t>
            </a:r>
            <a:r>
              <a:rPr lang="en-US" sz="1200" b="1" dirty="0" smtClean="0">
                <a:solidFill>
                  <a:schemeClr val="tx1"/>
                </a:solidFill>
              </a:rPr>
              <a:t>VO TAN DUNG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789333" y="2241529"/>
            <a:ext cx="4423896" cy="264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Người lớn 2: ONG, </a:t>
            </a:r>
            <a:r>
              <a:rPr lang="en-US" sz="1200" b="1" dirty="0" smtClean="0">
                <a:solidFill>
                  <a:schemeClr val="tx1"/>
                </a:solidFill>
              </a:rPr>
              <a:t>NGUYEN TAN QUANG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789333" y="2505673"/>
            <a:ext cx="4423896" cy="264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Trẻ em </a:t>
            </a:r>
            <a:r>
              <a:rPr lang="en-US" sz="1200" dirty="0">
                <a:solidFill>
                  <a:schemeClr val="tx1"/>
                </a:solidFill>
              </a:rPr>
              <a:t>1</a:t>
            </a:r>
            <a:r>
              <a:rPr lang="en-US" sz="1200" dirty="0" smtClean="0">
                <a:solidFill>
                  <a:schemeClr val="tx1"/>
                </a:solidFill>
              </a:rPr>
              <a:t>: Trẻ em trai, </a:t>
            </a:r>
            <a:r>
              <a:rPr lang="en-US" sz="1200" b="1" dirty="0" smtClean="0">
                <a:solidFill>
                  <a:schemeClr val="tx1"/>
                </a:solidFill>
              </a:rPr>
              <a:t>VU MINH DUY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8876" y="2769817"/>
            <a:ext cx="4533464" cy="264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Trẻ sơ sinh 1: Trẻ em gái, </a:t>
            </a:r>
            <a:r>
              <a:rPr lang="en-US" sz="1200" b="1" dirty="0" smtClean="0">
                <a:solidFill>
                  <a:schemeClr val="tx1"/>
                </a:solidFill>
              </a:rPr>
              <a:t>NGUYEN HOANG TUAN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900220" y="2769817"/>
            <a:ext cx="1821902" cy="264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Ngày sinh: 01 / 12 /2014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9900906" y="2505674"/>
            <a:ext cx="1749750" cy="264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Ngày sinh: 01 / 12 /2013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280440" y="1491813"/>
            <a:ext cx="5298750" cy="1767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89397" y="6221234"/>
            <a:ext cx="4662509" cy="2681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Curved Connector 91"/>
          <p:cNvCxnSpPr/>
          <p:nvPr/>
        </p:nvCxnSpPr>
        <p:spPr>
          <a:xfrm rot="10800000" flipV="1">
            <a:off x="5190524" y="5675517"/>
            <a:ext cx="1089916" cy="686264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884293" y="3047994"/>
            <a:ext cx="463645" cy="2062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Sửa</a:t>
            </a:r>
            <a:endParaRPr lang="en-US" sz="1200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6551074" y="5109062"/>
            <a:ext cx="4662153" cy="1051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6891213" y="4886373"/>
            <a:ext cx="463645" cy="2062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Sửa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6401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234878"/>
              </p:ext>
            </p:extLst>
          </p:nvPr>
        </p:nvGraphicFramePr>
        <p:xfrm>
          <a:off x="428171" y="780764"/>
          <a:ext cx="11538856" cy="607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4714"/>
                <a:gridCol w="2884714"/>
                <a:gridCol w="2884714"/>
                <a:gridCol w="2884714"/>
              </a:tblGrid>
              <a:tr h="46563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Thôn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g tin đặt chỗ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Thôn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g tin chuyến bay đi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Thông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tin chuyến bay về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Điều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kiện vé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11599"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09055" y="1441794"/>
            <a:ext cx="5488545" cy="2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Hãng hàng không: VietNam Airlines ( </a:t>
            </a:r>
            <a:r>
              <a:rPr lang="en-US" sz="1200" b="1" dirty="0" smtClean="0">
                <a:solidFill>
                  <a:schemeClr val="tx1"/>
                </a:solidFill>
              </a:rPr>
              <a:t>VN 301 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9054" y="1679936"/>
            <a:ext cx="2588654" cy="246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Nơi đi: </a:t>
            </a:r>
            <a:r>
              <a:rPr lang="en-US" sz="1200" b="1" dirty="0" smtClean="0">
                <a:solidFill>
                  <a:schemeClr val="tx1"/>
                </a:solidFill>
              </a:rPr>
              <a:t>Ho Chi Minh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97708" y="1689764"/>
            <a:ext cx="2899892" cy="232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Nơi nơi đến: </a:t>
            </a:r>
            <a:r>
              <a:rPr lang="en-US" sz="1200" b="1" dirty="0" smtClean="0">
                <a:solidFill>
                  <a:schemeClr val="tx1"/>
                </a:solidFill>
              </a:rPr>
              <a:t>Ha Noi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9051" y="1930858"/>
            <a:ext cx="2588657" cy="265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Thời gian đi: </a:t>
            </a:r>
            <a:r>
              <a:rPr lang="en-US" sz="1200" b="1" dirty="0" smtClean="0">
                <a:solidFill>
                  <a:schemeClr val="tx1"/>
                </a:solidFill>
              </a:rPr>
              <a:t>13h:00 | 05-01-2015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97708" y="1919230"/>
            <a:ext cx="2899892" cy="276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Thời gian đến: </a:t>
            </a:r>
            <a:r>
              <a:rPr lang="en-US" sz="1200" b="1" dirty="0" smtClean="0">
                <a:solidFill>
                  <a:schemeClr val="tx1"/>
                </a:solidFill>
              </a:rPr>
              <a:t>15h:00 | 11-01-2015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9397" y="72877"/>
            <a:ext cx="10959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CHI TIẾT PHIẾU ĐẶT CHỖ (TT)</a:t>
            </a:r>
            <a:endParaRPr lang="en-US" sz="4000" b="1" dirty="0"/>
          </a:p>
        </p:txBody>
      </p:sp>
      <p:sp>
        <p:nvSpPr>
          <p:cNvPr id="47" name="Rectangle 46"/>
          <p:cNvSpPr/>
          <p:nvPr/>
        </p:nvSpPr>
        <p:spPr>
          <a:xfrm>
            <a:off x="709051" y="2197506"/>
            <a:ext cx="5488549" cy="265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Số lượng hành khách: 2 người lớn | 1 trẻ em | 1 trẻ sơ sinh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09050" y="2454498"/>
            <a:ext cx="5488549" cy="265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Loại vé: </a:t>
            </a:r>
            <a:r>
              <a:rPr lang="en-US" sz="1200" b="1" dirty="0" smtClean="0">
                <a:solidFill>
                  <a:schemeClr val="tx1"/>
                </a:solidFill>
              </a:rPr>
              <a:t>Tiết kiệm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09050" y="2720061"/>
            <a:ext cx="875275" cy="265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PRN code: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09050" y="2995486"/>
            <a:ext cx="5444098" cy="265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Id booking: 001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355931" y="2710199"/>
            <a:ext cx="817052" cy="2754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Cập nhật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1584325" y="2710199"/>
            <a:ext cx="1713383" cy="2655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VN001012121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78579" y="3280773"/>
            <a:ext cx="10965721" cy="243005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Giá: (VND)</a:t>
            </a:r>
            <a:endParaRPr 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978297"/>
              </p:ext>
            </p:extLst>
          </p:nvPr>
        </p:nvGraphicFramePr>
        <p:xfrm>
          <a:off x="578579" y="3548742"/>
          <a:ext cx="109657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430"/>
                <a:gridCol w="2741430"/>
                <a:gridCol w="2741430"/>
                <a:gridCol w="2741430"/>
              </a:tblGrid>
              <a:tr h="2233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Hành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khách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Số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lượng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Giá/1 hành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khách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Tổng (số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lượng x giá)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30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Người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lớn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1.420.000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2.840.000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30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Trẻ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em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1.000.000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1.000.000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30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Trẻ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sơ sinh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150.000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150.000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309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Cộng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3.990.000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9" name="Rectangle 68"/>
          <p:cNvSpPr/>
          <p:nvPr/>
        </p:nvSpPr>
        <p:spPr>
          <a:xfrm>
            <a:off x="578579" y="4992098"/>
            <a:ext cx="10965721" cy="267969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Phí: (VND)</a:t>
            </a:r>
            <a:endParaRPr 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692655"/>
              </p:ext>
            </p:extLst>
          </p:nvPr>
        </p:nvGraphicFramePr>
        <p:xfrm>
          <a:off x="578579" y="5275942"/>
          <a:ext cx="109657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430"/>
                <a:gridCol w="2741430"/>
                <a:gridCol w="2741430"/>
                <a:gridCol w="2741430"/>
              </a:tblGrid>
              <a:tr h="2233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Hành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khách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Số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lượng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Phí/1 hành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khách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Tổng (số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lượng x giá)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30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Người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lớn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220.000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440.000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30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Trẻ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em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150.000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150.000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30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Trẻ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sơ sinh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150.000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150.000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309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Cộng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740.000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1" name="Rectangle 70"/>
          <p:cNvSpPr/>
          <p:nvPr/>
        </p:nvSpPr>
        <p:spPr>
          <a:xfrm>
            <a:off x="11036205" y="3282041"/>
            <a:ext cx="508095" cy="2417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Sửa</a:t>
            </a:r>
            <a:endParaRPr lang="en-US" sz="1200" dirty="0"/>
          </a:p>
        </p:txBody>
      </p:sp>
      <p:sp>
        <p:nvSpPr>
          <p:cNvPr id="74" name="Rectangle 73"/>
          <p:cNvSpPr/>
          <p:nvPr/>
        </p:nvSpPr>
        <p:spPr>
          <a:xfrm>
            <a:off x="11036205" y="4992098"/>
            <a:ext cx="508095" cy="2679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Sửa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622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234175"/>
              </p:ext>
            </p:extLst>
          </p:nvPr>
        </p:nvGraphicFramePr>
        <p:xfrm>
          <a:off x="428171" y="780764"/>
          <a:ext cx="11538856" cy="607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4714"/>
                <a:gridCol w="2884714"/>
                <a:gridCol w="2884714"/>
                <a:gridCol w="2884714"/>
              </a:tblGrid>
              <a:tr h="46563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Thôn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g tin đặt chỗ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Thôn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g tin chuyến bay đi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Thông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tin chuyến bay về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Điều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kiện vé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11599"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09055" y="1441794"/>
            <a:ext cx="5488545" cy="2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Hãng hàng không: VietNam Airlines ( </a:t>
            </a:r>
            <a:r>
              <a:rPr lang="en-US" sz="1200" b="1" dirty="0" smtClean="0">
                <a:solidFill>
                  <a:schemeClr val="tx1"/>
                </a:solidFill>
              </a:rPr>
              <a:t>VN 301 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9054" y="1679936"/>
            <a:ext cx="2588654" cy="246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Nơi đi: </a:t>
            </a:r>
            <a:r>
              <a:rPr lang="en-US" sz="1200" b="1" dirty="0" smtClean="0">
                <a:solidFill>
                  <a:schemeClr val="tx1"/>
                </a:solidFill>
              </a:rPr>
              <a:t>Ho Chi Minh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97708" y="1689764"/>
            <a:ext cx="2899892" cy="232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Nơi nơi đến: </a:t>
            </a:r>
            <a:r>
              <a:rPr lang="en-US" sz="1200" b="1" dirty="0" smtClean="0">
                <a:solidFill>
                  <a:schemeClr val="tx1"/>
                </a:solidFill>
              </a:rPr>
              <a:t>Ha Noi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9051" y="1930858"/>
            <a:ext cx="2588657" cy="265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Thời gian đi: </a:t>
            </a:r>
            <a:r>
              <a:rPr lang="en-US" sz="1200" b="1" dirty="0" smtClean="0">
                <a:solidFill>
                  <a:schemeClr val="tx1"/>
                </a:solidFill>
              </a:rPr>
              <a:t>13h:00 | 05-01-2015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97708" y="1919230"/>
            <a:ext cx="2899892" cy="276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Thời gian đến: </a:t>
            </a:r>
            <a:r>
              <a:rPr lang="en-US" sz="1200" b="1" dirty="0" smtClean="0">
                <a:solidFill>
                  <a:schemeClr val="tx1"/>
                </a:solidFill>
              </a:rPr>
              <a:t>15h:00 | 11-01-2015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9397" y="72877"/>
            <a:ext cx="10959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CHI TIẾT PHIẾU ĐẶT CHỖ (TT)</a:t>
            </a:r>
            <a:endParaRPr lang="en-US" sz="4000" b="1" dirty="0"/>
          </a:p>
        </p:txBody>
      </p:sp>
      <p:sp>
        <p:nvSpPr>
          <p:cNvPr id="47" name="Rectangle 46"/>
          <p:cNvSpPr/>
          <p:nvPr/>
        </p:nvSpPr>
        <p:spPr>
          <a:xfrm>
            <a:off x="709051" y="2197506"/>
            <a:ext cx="5488549" cy="265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Số lượng hành khách: 2 người lớn | 1 trẻ em | 1 trẻ sơ sinh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09050" y="2454498"/>
            <a:ext cx="5488549" cy="265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Loại vé: </a:t>
            </a:r>
            <a:r>
              <a:rPr lang="en-US" sz="1200" b="1" dirty="0" smtClean="0">
                <a:solidFill>
                  <a:schemeClr val="tx1"/>
                </a:solidFill>
              </a:rPr>
              <a:t>Tiết kiệm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09050" y="2720061"/>
            <a:ext cx="875275" cy="265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PRN code: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09050" y="2995486"/>
            <a:ext cx="5444098" cy="265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Id booking: 001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355931" y="2710199"/>
            <a:ext cx="817052" cy="2754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Cập nhật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1584325" y="2710199"/>
            <a:ext cx="1713383" cy="2655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VN001012121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78579" y="3280773"/>
            <a:ext cx="10965721" cy="243005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Giá: (VND)</a:t>
            </a:r>
            <a:endParaRPr 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728823"/>
              </p:ext>
            </p:extLst>
          </p:nvPr>
        </p:nvGraphicFramePr>
        <p:xfrm>
          <a:off x="578579" y="3548742"/>
          <a:ext cx="109657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430"/>
                <a:gridCol w="2741430"/>
                <a:gridCol w="2741430"/>
                <a:gridCol w="2741430"/>
              </a:tblGrid>
              <a:tr h="2233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Hành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khách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Số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lượng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Giá/1 hành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khách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Tổng (số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lượng x giá)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30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Người</a:t>
                      </a:r>
                      <a:r>
                        <a:rPr lang="en-US" sz="1200" baseline="0" dirty="0" smtClean="0"/>
                        <a:t> lớn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1.420.000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2.840.000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30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Trẻ</a:t>
                      </a:r>
                      <a:r>
                        <a:rPr lang="en-US" sz="1200" baseline="0" dirty="0" smtClean="0"/>
                        <a:t> em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1.000.000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1.000.000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30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Trẻ</a:t>
                      </a:r>
                      <a:r>
                        <a:rPr lang="en-US" sz="1200" baseline="0" dirty="0" smtClean="0"/>
                        <a:t> sơ sinh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150.000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150.000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30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Cộng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/>
                        <a:t>3.990.000</a:t>
                      </a:r>
                      <a:endParaRPr lang="en-US" sz="12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9" name="Rectangle 68"/>
          <p:cNvSpPr/>
          <p:nvPr/>
        </p:nvSpPr>
        <p:spPr>
          <a:xfrm>
            <a:off x="578579" y="4992098"/>
            <a:ext cx="10965721" cy="267969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Phí: (VND)</a:t>
            </a:r>
            <a:endParaRPr 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259466"/>
              </p:ext>
            </p:extLst>
          </p:nvPr>
        </p:nvGraphicFramePr>
        <p:xfrm>
          <a:off x="578579" y="5275942"/>
          <a:ext cx="109657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430"/>
                <a:gridCol w="2741430"/>
                <a:gridCol w="2741430"/>
                <a:gridCol w="2741430"/>
              </a:tblGrid>
              <a:tr h="2233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Hành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khách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Số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lượng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Phí/1 hành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khách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Tổng (số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lượng x giá)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30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Người</a:t>
                      </a:r>
                      <a:r>
                        <a:rPr lang="en-US" sz="1200" baseline="0" dirty="0" smtClean="0"/>
                        <a:t> lớn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220.000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440.000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30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Trẻ</a:t>
                      </a:r>
                      <a:r>
                        <a:rPr lang="en-US" sz="1200" baseline="0" dirty="0" smtClean="0"/>
                        <a:t> em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150.000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150.000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30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Trẻ</a:t>
                      </a:r>
                      <a:r>
                        <a:rPr lang="en-US" sz="1200" baseline="0" dirty="0" smtClean="0"/>
                        <a:t> sơ sinh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150.000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150.000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30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Cộng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/>
                        <a:t>740.000</a:t>
                      </a:r>
                      <a:endParaRPr lang="en-US" sz="12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1" name="Rectangle 70"/>
          <p:cNvSpPr/>
          <p:nvPr/>
        </p:nvSpPr>
        <p:spPr>
          <a:xfrm>
            <a:off x="11036205" y="3282041"/>
            <a:ext cx="508095" cy="2417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Sửa</a:t>
            </a:r>
            <a:endParaRPr lang="en-US" sz="1200" dirty="0"/>
          </a:p>
        </p:txBody>
      </p:sp>
      <p:sp>
        <p:nvSpPr>
          <p:cNvPr id="74" name="Rectangle 73"/>
          <p:cNvSpPr/>
          <p:nvPr/>
        </p:nvSpPr>
        <p:spPr>
          <a:xfrm>
            <a:off x="11036205" y="4992098"/>
            <a:ext cx="508095" cy="2679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Sửa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0575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26209"/>
              </p:ext>
            </p:extLst>
          </p:nvPr>
        </p:nvGraphicFramePr>
        <p:xfrm>
          <a:off x="317500" y="0"/>
          <a:ext cx="11430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0"/>
              </a:tblGrid>
              <a:tr h="685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24426" y="93188"/>
            <a:ext cx="10969073" cy="267969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Thuế: (VND)</a:t>
            </a:r>
            <a:endParaRPr 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613114"/>
              </p:ext>
            </p:extLst>
          </p:nvPr>
        </p:nvGraphicFramePr>
        <p:xfrm>
          <a:off x="527779" y="368300"/>
          <a:ext cx="109657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430"/>
                <a:gridCol w="2741430"/>
                <a:gridCol w="2741430"/>
                <a:gridCol w="2741430"/>
              </a:tblGrid>
              <a:tr h="2233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Hành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khách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Số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lượng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Phí/1 hành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khách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Tổng (số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lượng x phí)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30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Người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lớn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220.000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440.000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30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Trẻ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em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150.000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150.000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30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Trẻ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sơ sinh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150.000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150.000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309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Cộng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740.000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7779" y="1782288"/>
            <a:ext cx="10965721" cy="267969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Phí khác: (VND)</a:t>
            </a:r>
            <a:endParaRPr 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651041"/>
              </p:ext>
            </p:extLst>
          </p:nvPr>
        </p:nvGraphicFramePr>
        <p:xfrm>
          <a:off x="527779" y="2057400"/>
          <a:ext cx="109657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430"/>
                <a:gridCol w="2741430"/>
                <a:gridCol w="2741430"/>
                <a:gridCol w="2741430"/>
              </a:tblGrid>
              <a:tr h="2233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Hành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khách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Số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lượng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Phí/1 hành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khách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Tổng (số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lượng x phí)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30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Người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lớn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220.000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440.000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30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Trẻ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em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150.000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150.000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30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Trẻ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sơ sinh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150.000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150.000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309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Cộng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740.000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27779" y="3458688"/>
            <a:ext cx="8216171" cy="267969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Phí hành lý: (VND)</a:t>
            </a:r>
            <a:endParaRPr 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114350"/>
              </p:ext>
            </p:extLst>
          </p:nvPr>
        </p:nvGraphicFramePr>
        <p:xfrm>
          <a:off x="527779" y="3732712"/>
          <a:ext cx="822429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430"/>
                <a:gridCol w="2741430"/>
                <a:gridCol w="2741430"/>
              </a:tblGrid>
              <a:tr h="2233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Hành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khách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Số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lượng hành lý thêm (kg)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Phí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30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Người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lớn 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220.000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3231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220.000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0985405" y="93188"/>
            <a:ext cx="508095" cy="2679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Sửa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10985404" y="1782287"/>
            <a:ext cx="508095" cy="26797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Sửa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8235855" y="3458687"/>
            <a:ext cx="508095" cy="2679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Sửa</a:t>
            </a:r>
            <a:endParaRPr lang="en-US" sz="12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312585"/>
              </p:ext>
            </p:extLst>
          </p:nvPr>
        </p:nvGraphicFramePr>
        <p:xfrm>
          <a:off x="527779" y="4572000"/>
          <a:ext cx="548286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430"/>
                <a:gridCol w="2741430"/>
              </a:tblGrid>
              <a:tr h="333392"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Tổng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cộng (VND)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27277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Tổng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giá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3.990.000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77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Tổng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phí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740.000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77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Tổng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thuế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740.000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77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Tổng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phí khác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740.000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77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Tổng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phí hành lý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220.000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77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Giảm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giá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- 300.000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77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Còn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lại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6.130.000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438282"/>
              </p:ext>
            </p:extLst>
          </p:nvPr>
        </p:nvGraphicFramePr>
        <p:xfrm>
          <a:off x="428171" y="780764"/>
          <a:ext cx="11538856" cy="5246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4714"/>
                <a:gridCol w="2884714"/>
                <a:gridCol w="2884714"/>
                <a:gridCol w="2884714"/>
              </a:tblGrid>
              <a:tr h="40199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Thôn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g tin đặt chỗ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Thôn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g tin chuyến bay đi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Thông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tin chuyến bay về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Điều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kiện vé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844559"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89397" y="72877"/>
            <a:ext cx="10959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CHI TIẾT PHIẾU ĐẶT CHỖ (TT)</a:t>
            </a:r>
            <a:endParaRPr lang="en-US" sz="4000" b="1" dirty="0"/>
          </a:p>
        </p:txBody>
      </p:sp>
      <p:sp>
        <p:nvSpPr>
          <p:cNvPr id="65" name="Rectangle 64"/>
          <p:cNvSpPr/>
          <p:nvPr/>
        </p:nvSpPr>
        <p:spPr>
          <a:xfrm>
            <a:off x="11040793" y="3238231"/>
            <a:ext cx="817052" cy="2754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Cập nhật</a:t>
            </a:r>
            <a:endParaRPr lang="en-US" sz="1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303098"/>
              </p:ext>
            </p:extLst>
          </p:nvPr>
        </p:nvGraphicFramePr>
        <p:xfrm>
          <a:off x="705474" y="1415125"/>
          <a:ext cx="11143088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937"/>
                <a:gridCol w="923415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Điều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kiện chiều đi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Hoàn</a:t>
                      </a:r>
                      <a:r>
                        <a:rPr lang="en-US" sz="1200" b="0" baseline="0" dirty="0" smtClean="0"/>
                        <a:t> vé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Trước ngày khởi hành: 300.000 VNĐ (Giai đoạn Tết Nguyên đán: 600.000 VNĐ). Từ ngày khởi hành: 600.000 VNĐ. Hoàn lại tiền vé ngay trong ngày (chỉ có tại ABAY)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Đổi hành trình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Trước ngày khởi hành , phí :300.000/vé (Giai đoạn Tết Nguyên đán: 600.000 VNĐ). Trong và sau ngày khởi hành,phí :600.000/vé cộng chênh lệch giá vé.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Đổi ngày giờ chuyến bay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Trước ngày khởi hành , phí :300.000/vé (Giai đoạn Tết Nguyên đán: 600.000 VNĐ). Trong và sau ngày khởi hành,phí :600.000/vé cộng chênh lệch giá vé.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757727"/>
              </p:ext>
            </p:extLst>
          </p:nvPr>
        </p:nvGraphicFramePr>
        <p:xfrm>
          <a:off x="714757" y="3704717"/>
          <a:ext cx="11143088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937"/>
                <a:gridCol w="923415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Điều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kiện chiều về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Hoàn</a:t>
                      </a:r>
                      <a:r>
                        <a:rPr lang="en-US" sz="1200" b="0" baseline="0" dirty="0" smtClean="0"/>
                        <a:t> vé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Trước ngày khởi hành: 300.000 VNĐ (Giai đoạn Tết Nguyên đán: 600.000 VNĐ). Từ ngày khởi hành: 600.000 VNĐ. Hoàn lại tiền vé ngay trong ngày (chỉ có tại ABAY)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Đổi hành trình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Trước ngày khởi hành , phí :300.000/vé (Giai đoạn Tết Nguyên đán: 600.000 VNĐ). Trong và sau ngày khởi hành,phí :600.000/vé cộng chênh lệch giá vé.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Đổi ngày giờ chuyến bay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Trước ngày khởi hành , phí :300.000/vé (Giai đoạn Tết Nguyên đán: 600.000 VNĐ). Trong và sau ngày khởi hành,phí :600.000/vé cộng chênh lệch giá vé.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10963520" y="5504637"/>
            <a:ext cx="817052" cy="2754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Cập nhật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2042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1092</Words>
  <Application>Microsoft Office PowerPoint</Application>
  <PresentationFormat>Widescreen</PresentationFormat>
  <Paragraphs>303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Dũng Võ Tấn</dc:creator>
  <cp:lastModifiedBy>Dũng Võ Tấn</cp:lastModifiedBy>
  <cp:revision>35</cp:revision>
  <dcterms:created xsi:type="dcterms:W3CDTF">2014-12-02T07:15:51Z</dcterms:created>
  <dcterms:modified xsi:type="dcterms:W3CDTF">2014-12-02T10:33:01Z</dcterms:modified>
</cp:coreProperties>
</file>