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36" d="100"/>
          <a:sy n="136" d="100"/>
        </p:scale>
        <p:origin x="504" y="69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2024/4/7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2024/4/7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openai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platform.openai.com/docs/api-reference/audio/createSpeech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openai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platform.openai.com/docs/api-reference/audio/createSpeech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latform.openai.com/docs/api-reference/audio/createSpeech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latform.openai.com/docs/api-reference/audio/createSpeech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Enterprise AI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ChatBot Pipeline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7738DF7-E2BE-A675-FC43-A3DB09BD5551}"/>
              </a:ext>
            </a:extLst>
          </p:cNvPr>
          <p:cNvGrpSpPr/>
          <p:nvPr/>
        </p:nvGrpSpPr>
        <p:grpSpPr>
          <a:xfrm>
            <a:off x="2910674" y="2251309"/>
            <a:ext cx="8423074" cy="2870133"/>
            <a:chOff x="1174115" y="2030730"/>
            <a:chExt cx="9590405" cy="3546475"/>
          </a:xfrm>
        </p:grpSpPr>
        <p:sp>
          <p:nvSpPr>
            <p:cNvPr id="26" name="Rectangles 25"/>
            <p:cNvSpPr/>
            <p:nvPr/>
          </p:nvSpPr>
          <p:spPr>
            <a:xfrm>
              <a:off x="1174115" y="4234180"/>
              <a:ext cx="9590405" cy="12179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" name="Rectangles 3"/>
            <p:cNvSpPr/>
            <p:nvPr/>
          </p:nvSpPr>
          <p:spPr>
            <a:xfrm>
              <a:off x="1188085" y="3077845"/>
              <a:ext cx="2724785" cy="9251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cs typeface="+mn-lt"/>
                </a:rPr>
                <a:t>ASR(Auto Speech Recognition) Service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798320" y="2030730"/>
              <a:ext cx="1503680" cy="610235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  <a:hlinkClick r:id="rId2" action="ppaction://hlinkfile"/>
                </a:rPr>
                <a:t>OpenAI Speech API</a:t>
              </a:r>
            </a:p>
          </p:txBody>
        </p:sp>
        <p:sp>
          <p:nvSpPr>
            <p:cNvPr id="11" name="Up Arrow 10"/>
            <p:cNvSpPr/>
            <p:nvPr/>
          </p:nvSpPr>
          <p:spPr>
            <a:xfrm>
              <a:off x="2188845" y="2771140"/>
              <a:ext cx="721995" cy="162560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" name="Rectangles 11"/>
            <p:cNvSpPr/>
            <p:nvPr/>
          </p:nvSpPr>
          <p:spPr>
            <a:xfrm>
              <a:off x="4733925" y="3077845"/>
              <a:ext cx="2724785" cy="9251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  <a:cs typeface="+mn-lt"/>
                </a:rPr>
                <a:t>LLM Service</a:t>
              </a:r>
            </a:p>
          </p:txBody>
        </p:sp>
        <p:sp>
          <p:nvSpPr>
            <p:cNvPr id="13" name="Rectangles 12"/>
            <p:cNvSpPr/>
            <p:nvPr/>
          </p:nvSpPr>
          <p:spPr>
            <a:xfrm>
              <a:off x="8038465" y="3077845"/>
              <a:ext cx="2724785" cy="9251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  <a:cs typeface="+mn-lt"/>
                </a:rPr>
                <a:t>TTS (Text To Speech) Service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312150" y="2030730"/>
              <a:ext cx="2174875" cy="610235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  <a:hlinkClick r:id="rId2" action="ppaction://hlinkfile"/>
                </a:rPr>
                <a:t>OpenAI Transcriptions API</a:t>
              </a:r>
            </a:p>
          </p:txBody>
        </p:sp>
        <p:sp>
          <p:nvSpPr>
            <p:cNvPr id="17" name="Up Arrow 16"/>
            <p:cNvSpPr/>
            <p:nvPr/>
          </p:nvSpPr>
          <p:spPr>
            <a:xfrm>
              <a:off x="9039225" y="2771140"/>
              <a:ext cx="721995" cy="162560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912870" y="3540760"/>
              <a:ext cx="821055" cy="0"/>
            </a:xfrm>
            <a:prstGeom prst="straightConnector1">
              <a:avLst/>
            </a:prstGeom>
            <a:ln w="476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7458710" y="3540760"/>
              <a:ext cx="579755" cy="0"/>
            </a:xfrm>
            <a:prstGeom prst="straightConnector1">
              <a:avLst/>
            </a:prstGeom>
            <a:ln w="476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/>
            <p:cNvSpPr/>
            <p:nvPr/>
          </p:nvSpPr>
          <p:spPr>
            <a:xfrm>
              <a:off x="5342890" y="2030730"/>
              <a:ext cx="1503680" cy="610235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  <a:hlinkClick r:id="rId3" action="ppaction://hlinkfile"/>
                </a:rPr>
                <a:t>OpenAI Chat API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85605" y="4298315"/>
              <a:ext cx="1278890" cy="127889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126345" y="4900295"/>
              <a:ext cx="562610" cy="422275"/>
            </a:xfrm>
            <a:prstGeom prst="rect">
              <a:avLst/>
            </a:prstGeom>
          </p:spPr>
        </p:pic>
        <p:sp>
          <p:nvSpPr>
            <p:cNvPr id="27" name="Up Arrow 26"/>
            <p:cNvSpPr/>
            <p:nvPr/>
          </p:nvSpPr>
          <p:spPr>
            <a:xfrm>
              <a:off x="5734050" y="2771140"/>
              <a:ext cx="721995" cy="162560"/>
            </a:xfrm>
            <a:prstGeom prst="up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8" name="Rectangles 27"/>
            <p:cNvSpPr/>
            <p:nvPr/>
          </p:nvSpPr>
          <p:spPr>
            <a:xfrm>
              <a:off x="2533650" y="4618990"/>
              <a:ext cx="1859280" cy="4330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OneAPI</a:t>
              </a:r>
            </a:p>
          </p:txBody>
        </p:sp>
        <p:sp>
          <p:nvSpPr>
            <p:cNvPr id="29" name="Rectangles 28"/>
            <p:cNvSpPr/>
            <p:nvPr/>
          </p:nvSpPr>
          <p:spPr>
            <a:xfrm>
              <a:off x="4889500" y="4618990"/>
              <a:ext cx="1859280" cy="4330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IPEX</a:t>
              </a:r>
            </a:p>
          </p:txBody>
        </p:sp>
        <p:sp>
          <p:nvSpPr>
            <p:cNvPr id="30" name="Rectangles 29"/>
            <p:cNvSpPr/>
            <p:nvPr/>
          </p:nvSpPr>
          <p:spPr>
            <a:xfrm>
              <a:off x="7245350" y="4626610"/>
              <a:ext cx="1859280" cy="4330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tx1"/>
                  </a:solidFill>
                </a:rPr>
                <a:t>xFT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5F026BB-18E4-EE3D-517F-75C49B4D73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368" y="2887714"/>
            <a:ext cx="1778830" cy="135232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CDEE2E3A-075F-F633-A567-784D0AFC83C7}"/>
              </a:ext>
            </a:extLst>
          </p:cNvPr>
          <p:cNvSpPr/>
          <p:nvPr/>
        </p:nvSpPr>
        <p:spPr>
          <a:xfrm>
            <a:off x="2455792" y="3334464"/>
            <a:ext cx="212558" cy="3729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718DA9-442B-54EB-4F85-4988D5528987}"/>
              </a:ext>
            </a:extLst>
          </p:cNvPr>
          <p:cNvSpPr txBox="1"/>
          <p:nvPr/>
        </p:nvSpPr>
        <p:spPr>
          <a:xfrm>
            <a:off x="600037" y="4265847"/>
            <a:ext cx="1423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Audio Input</a:t>
            </a:r>
            <a:endParaRPr lang="zh-CN" altLang="en-US" sz="1400" dirty="0"/>
          </a:p>
        </p:txBody>
      </p:sp>
      <p:pic>
        <p:nvPicPr>
          <p:cNvPr id="1026" name="Picture 2" descr="ECI elastic container example Vector Icons free download in SVG, PNG Format">
            <a:extLst>
              <a:ext uri="{FF2B5EF4-FFF2-40B4-BE49-F238E27FC236}">
                <a16:creationId xmlns:a16="http://schemas.microsoft.com/office/drawing/2014/main" id="{311DB738-F1AE-6567-DD8C-FAF8385D2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558" y="3526109"/>
            <a:ext cx="517358" cy="51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CI elastic container example Vector Icons free download in SVG, PNG Format">
            <a:extLst>
              <a:ext uri="{FF2B5EF4-FFF2-40B4-BE49-F238E27FC236}">
                <a16:creationId xmlns:a16="http://schemas.microsoft.com/office/drawing/2014/main" id="{ADD31F10-4D5F-EA34-CB9D-D44753ECE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409" y="3529356"/>
            <a:ext cx="517358" cy="51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ECI elastic container example Vector Icons free download in SVG, PNG Format">
            <a:extLst>
              <a:ext uri="{FF2B5EF4-FFF2-40B4-BE49-F238E27FC236}">
                <a16:creationId xmlns:a16="http://schemas.microsoft.com/office/drawing/2014/main" id="{73B842ED-56F5-A70D-67C2-5D158657F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316" y="3525926"/>
            <a:ext cx="517358" cy="51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Meeting Summary Pipeline</a:t>
            </a:r>
          </a:p>
        </p:txBody>
      </p:sp>
      <p:sp>
        <p:nvSpPr>
          <p:cNvPr id="4" name="Rectangles 25">
            <a:extLst>
              <a:ext uri="{FF2B5EF4-FFF2-40B4-BE49-F238E27FC236}">
                <a16:creationId xmlns:a16="http://schemas.microsoft.com/office/drawing/2014/main" id="{BF7AE19A-74B0-1E84-0E5B-FCD2BF2BB49A}"/>
              </a:ext>
            </a:extLst>
          </p:cNvPr>
          <p:cNvSpPr/>
          <p:nvPr/>
        </p:nvSpPr>
        <p:spPr>
          <a:xfrm>
            <a:off x="2910674" y="4034543"/>
            <a:ext cx="8423074" cy="9856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Rectangles 3">
            <a:extLst>
              <a:ext uri="{FF2B5EF4-FFF2-40B4-BE49-F238E27FC236}">
                <a16:creationId xmlns:a16="http://schemas.microsoft.com/office/drawing/2014/main" id="{4CBEB16A-7EEE-5023-9C4A-0200DEC65500}"/>
              </a:ext>
            </a:extLst>
          </p:cNvPr>
          <p:cNvSpPr/>
          <p:nvPr/>
        </p:nvSpPr>
        <p:spPr>
          <a:xfrm>
            <a:off x="2922944" y="3098731"/>
            <a:ext cx="1671382" cy="748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cs typeface="+mn-lt"/>
              </a:rPr>
              <a:t>ASR + Segments + diarize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cs typeface="+mn-lt"/>
              </a:rPr>
              <a:t>(WhisperX)</a:t>
            </a:r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1EAE6DBF-8A59-08C9-63BC-CECD964B636E}"/>
              </a:ext>
            </a:extLst>
          </p:cNvPr>
          <p:cNvSpPr/>
          <p:nvPr/>
        </p:nvSpPr>
        <p:spPr>
          <a:xfrm>
            <a:off x="2922944" y="1913936"/>
            <a:ext cx="1671381" cy="838430"/>
          </a:xfrm>
          <a:prstGeom prst="roundRect">
            <a:avLst>
              <a:gd name="adj" fmla="val 6756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hlinkClick r:id="rId2" action="ppaction://hlinkfile"/>
              </a:rPr>
              <a:t>OpenAI Speech API + Speakers</a:t>
            </a:r>
          </a:p>
        </p:txBody>
      </p:sp>
      <p:sp>
        <p:nvSpPr>
          <p:cNvPr id="7" name="Up Arrow 10">
            <a:extLst>
              <a:ext uri="{FF2B5EF4-FFF2-40B4-BE49-F238E27FC236}">
                <a16:creationId xmlns:a16="http://schemas.microsoft.com/office/drawing/2014/main" id="{0F3B0181-C94E-474D-7747-ED29C01B62FA}"/>
              </a:ext>
            </a:extLst>
          </p:cNvPr>
          <p:cNvSpPr/>
          <p:nvPr/>
        </p:nvSpPr>
        <p:spPr>
          <a:xfrm>
            <a:off x="3479745" y="2850517"/>
            <a:ext cx="634115" cy="13155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Rectangles 11">
            <a:extLst>
              <a:ext uri="{FF2B5EF4-FFF2-40B4-BE49-F238E27FC236}">
                <a16:creationId xmlns:a16="http://schemas.microsoft.com/office/drawing/2014/main" id="{558D9960-863D-7F89-DAB5-75916F86F9B1}"/>
              </a:ext>
            </a:extLst>
          </p:cNvPr>
          <p:cNvSpPr/>
          <p:nvPr/>
        </p:nvSpPr>
        <p:spPr>
          <a:xfrm>
            <a:off x="7344260" y="3098731"/>
            <a:ext cx="1671382" cy="748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+mn-lt"/>
              </a:rPr>
              <a:t>LLM Service</a:t>
            </a:r>
          </a:p>
        </p:txBody>
      </p:sp>
      <p:sp>
        <p:nvSpPr>
          <p:cNvPr id="9" name="Rectangles 12">
            <a:extLst>
              <a:ext uri="{FF2B5EF4-FFF2-40B4-BE49-F238E27FC236}">
                <a16:creationId xmlns:a16="http://schemas.microsoft.com/office/drawing/2014/main" id="{0AD68103-CF77-2584-C0C3-81448C269063}"/>
              </a:ext>
            </a:extLst>
          </p:cNvPr>
          <p:cNvSpPr/>
          <p:nvPr/>
        </p:nvSpPr>
        <p:spPr>
          <a:xfrm>
            <a:off x="9554918" y="3098731"/>
            <a:ext cx="1778830" cy="748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cs typeface="+mn-lt"/>
              </a:rPr>
              <a:t>TTS (Text To Speech) Service</a:t>
            </a:r>
          </a:p>
        </p:txBody>
      </p:sp>
      <p:sp>
        <p:nvSpPr>
          <p:cNvPr id="10" name="Rounded Rectangle 14">
            <a:extLst>
              <a:ext uri="{FF2B5EF4-FFF2-40B4-BE49-F238E27FC236}">
                <a16:creationId xmlns:a16="http://schemas.microsoft.com/office/drawing/2014/main" id="{3AD1FDB7-6061-6AB7-F1E5-82B04AAE75BB}"/>
              </a:ext>
            </a:extLst>
          </p:cNvPr>
          <p:cNvSpPr/>
          <p:nvPr/>
        </p:nvSpPr>
        <p:spPr>
          <a:xfrm>
            <a:off x="9554918" y="1901598"/>
            <a:ext cx="1778830" cy="850768"/>
          </a:xfrm>
          <a:prstGeom prst="roundRect">
            <a:avLst>
              <a:gd name="adj" fmla="val 997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hlinkClick r:id="rId2" action="ppaction://hlinkfile"/>
              </a:rPr>
              <a:t>OpenAI Transcriptions API</a:t>
            </a:r>
          </a:p>
        </p:txBody>
      </p:sp>
      <p:sp>
        <p:nvSpPr>
          <p:cNvPr id="11" name="Up Arrow 16">
            <a:extLst>
              <a:ext uri="{FF2B5EF4-FFF2-40B4-BE49-F238E27FC236}">
                <a16:creationId xmlns:a16="http://schemas.microsoft.com/office/drawing/2014/main" id="{E12493C4-FFE2-D613-8D28-ABD2F8C2E727}"/>
              </a:ext>
            </a:extLst>
          </p:cNvPr>
          <p:cNvSpPr/>
          <p:nvPr/>
        </p:nvSpPr>
        <p:spPr>
          <a:xfrm>
            <a:off x="10187422" y="2838304"/>
            <a:ext cx="634115" cy="13155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" name="Rounded Rectangle 22">
            <a:extLst>
              <a:ext uri="{FF2B5EF4-FFF2-40B4-BE49-F238E27FC236}">
                <a16:creationId xmlns:a16="http://schemas.microsoft.com/office/drawing/2014/main" id="{8B126116-065E-72D9-E0D8-11BFC163835E}"/>
              </a:ext>
            </a:extLst>
          </p:cNvPr>
          <p:cNvSpPr/>
          <p:nvPr/>
        </p:nvSpPr>
        <p:spPr>
          <a:xfrm>
            <a:off x="7344259" y="1902630"/>
            <a:ext cx="1671381" cy="849736"/>
          </a:xfrm>
          <a:prstGeom prst="roundRect">
            <a:avLst>
              <a:gd name="adj" fmla="val 911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hlinkClick r:id="rId3" action="ppaction://hlinkfile"/>
              </a:rPr>
              <a:t>OpenAI Chat API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FA9502B-4037-609D-6B7B-27540E5A5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4845" y="4086447"/>
            <a:ext cx="1123225" cy="10349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D182A1-FD3E-252D-BF98-69FEE525FD4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73251" y="4573624"/>
            <a:ext cx="494130" cy="341744"/>
          </a:xfrm>
          <a:prstGeom prst="rect">
            <a:avLst/>
          </a:prstGeom>
        </p:spPr>
      </p:pic>
      <p:sp>
        <p:nvSpPr>
          <p:cNvPr id="17" name="Up Arrow 26">
            <a:extLst>
              <a:ext uri="{FF2B5EF4-FFF2-40B4-BE49-F238E27FC236}">
                <a16:creationId xmlns:a16="http://schemas.microsoft.com/office/drawing/2014/main" id="{62280E40-22A5-7CE2-513E-3FFB0B62A32A}"/>
              </a:ext>
            </a:extLst>
          </p:cNvPr>
          <p:cNvSpPr/>
          <p:nvPr/>
        </p:nvSpPr>
        <p:spPr>
          <a:xfrm>
            <a:off x="7925869" y="2845382"/>
            <a:ext cx="634115" cy="13155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Rectangles 27">
            <a:extLst>
              <a:ext uri="{FF2B5EF4-FFF2-40B4-BE49-F238E27FC236}">
                <a16:creationId xmlns:a16="http://schemas.microsoft.com/office/drawing/2014/main" id="{FC8B4B31-3B69-4B53-2899-5440A931A7EE}"/>
              </a:ext>
            </a:extLst>
          </p:cNvPr>
          <p:cNvSpPr/>
          <p:nvPr/>
        </p:nvSpPr>
        <p:spPr>
          <a:xfrm>
            <a:off x="4104728" y="4345966"/>
            <a:ext cx="1632971" cy="350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OneAPI</a:t>
            </a:r>
          </a:p>
        </p:txBody>
      </p:sp>
      <p:sp>
        <p:nvSpPr>
          <p:cNvPr id="19" name="Rectangles 28">
            <a:extLst>
              <a:ext uri="{FF2B5EF4-FFF2-40B4-BE49-F238E27FC236}">
                <a16:creationId xmlns:a16="http://schemas.microsoft.com/office/drawing/2014/main" id="{7F05D637-BE86-EB28-2987-7462D70632BD}"/>
              </a:ext>
            </a:extLst>
          </p:cNvPr>
          <p:cNvSpPr/>
          <p:nvPr/>
        </p:nvSpPr>
        <p:spPr>
          <a:xfrm>
            <a:off x="6173827" y="4345966"/>
            <a:ext cx="1632971" cy="350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IPEX</a:t>
            </a:r>
          </a:p>
        </p:txBody>
      </p:sp>
      <p:sp>
        <p:nvSpPr>
          <p:cNvPr id="20" name="Rectangles 29">
            <a:extLst>
              <a:ext uri="{FF2B5EF4-FFF2-40B4-BE49-F238E27FC236}">
                <a16:creationId xmlns:a16="http://schemas.microsoft.com/office/drawing/2014/main" id="{349E2C80-76A3-FA3D-C489-8B0938929151}"/>
              </a:ext>
            </a:extLst>
          </p:cNvPr>
          <p:cNvSpPr/>
          <p:nvPr/>
        </p:nvSpPr>
        <p:spPr>
          <a:xfrm>
            <a:off x="8242927" y="4352133"/>
            <a:ext cx="1632971" cy="3504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xFT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FD1BFCC-9AAE-55E6-C991-B0D768F6BC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368" y="2887714"/>
            <a:ext cx="1778830" cy="1352327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B7E1A32C-E2AE-CFBD-6962-AADC3E5B4C57}"/>
              </a:ext>
            </a:extLst>
          </p:cNvPr>
          <p:cNvSpPr/>
          <p:nvPr/>
        </p:nvSpPr>
        <p:spPr>
          <a:xfrm>
            <a:off x="2455792" y="3334464"/>
            <a:ext cx="212558" cy="3729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BCBFA6-CB87-3910-CF37-F1F0B0A9CAF1}"/>
              </a:ext>
            </a:extLst>
          </p:cNvPr>
          <p:cNvSpPr txBox="1"/>
          <p:nvPr/>
        </p:nvSpPr>
        <p:spPr>
          <a:xfrm>
            <a:off x="600037" y="4265847"/>
            <a:ext cx="1423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Audio Input</a:t>
            </a:r>
            <a:endParaRPr lang="zh-CN" altLang="en-US" sz="1400" dirty="0"/>
          </a:p>
        </p:txBody>
      </p:sp>
      <p:sp>
        <p:nvSpPr>
          <p:cNvPr id="24" name="Rectangles 3">
            <a:extLst>
              <a:ext uri="{FF2B5EF4-FFF2-40B4-BE49-F238E27FC236}">
                <a16:creationId xmlns:a16="http://schemas.microsoft.com/office/drawing/2014/main" id="{1D24CBC6-5BD5-7113-3BC6-EA823199F54D}"/>
              </a:ext>
            </a:extLst>
          </p:cNvPr>
          <p:cNvSpPr/>
          <p:nvPr/>
        </p:nvSpPr>
        <p:spPr>
          <a:xfrm>
            <a:off x="5133602" y="3098731"/>
            <a:ext cx="1671382" cy="7487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cs typeface="+mn-lt"/>
              </a:rPr>
              <a:t>RAG Service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462DED-84E0-4B73-1859-35A9648B24C7}"/>
              </a:ext>
            </a:extLst>
          </p:cNvPr>
          <p:cNvCxnSpPr>
            <a:stCxn id="5" idx="3"/>
            <a:endCxn id="24" idx="1"/>
          </p:cNvCxnSpPr>
          <p:nvPr/>
        </p:nvCxnSpPr>
        <p:spPr>
          <a:xfrm>
            <a:off x="4594326" y="3473108"/>
            <a:ext cx="53927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691CD8-BEF4-B2EF-D407-A21D35FA92CF}"/>
              </a:ext>
            </a:extLst>
          </p:cNvPr>
          <p:cNvCxnSpPr>
            <a:stCxn id="24" idx="3"/>
            <a:endCxn id="8" idx="1"/>
          </p:cNvCxnSpPr>
          <p:nvPr/>
        </p:nvCxnSpPr>
        <p:spPr>
          <a:xfrm>
            <a:off x="6804984" y="3473108"/>
            <a:ext cx="53927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DD0333E-1BEF-EF05-88B8-FCB4B1038521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9015642" y="3473108"/>
            <a:ext cx="53927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ECI elastic container example Vector Icons free download in SVG, PNG Format">
            <a:extLst>
              <a:ext uri="{FF2B5EF4-FFF2-40B4-BE49-F238E27FC236}">
                <a16:creationId xmlns:a16="http://schemas.microsoft.com/office/drawing/2014/main" id="{E11EB012-C3C4-353B-6242-E34A5C671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496" y="3517185"/>
            <a:ext cx="517358" cy="51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ECI elastic container example Vector Icons free download in SVG, PNG Format">
            <a:extLst>
              <a:ext uri="{FF2B5EF4-FFF2-40B4-BE49-F238E27FC236}">
                <a16:creationId xmlns:a16="http://schemas.microsoft.com/office/drawing/2014/main" id="{600B8342-4626-6994-9BE4-C34569A34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338" y="3504850"/>
            <a:ext cx="517358" cy="51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ECI elastic container example Vector Icons free download in SVG, PNG Format">
            <a:extLst>
              <a:ext uri="{FF2B5EF4-FFF2-40B4-BE49-F238E27FC236}">
                <a16:creationId xmlns:a16="http://schemas.microsoft.com/office/drawing/2014/main" id="{0BB85ED0-9295-E75A-D4B9-2C6ED869A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180" y="3495147"/>
            <a:ext cx="517358" cy="51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ECI elastic container example Vector Icons free download in SVG, PNG Format">
            <a:extLst>
              <a:ext uri="{FF2B5EF4-FFF2-40B4-BE49-F238E27FC236}">
                <a16:creationId xmlns:a16="http://schemas.microsoft.com/office/drawing/2014/main" id="{1DA04D9D-7EAE-BB4A-BDDC-04026C6E8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6028" y="3506809"/>
            <a:ext cx="517358" cy="51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+mn-lt"/>
                <a:sym typeface="+mn-ea"/>
              </a:rPr>
              <a:t>ASR(Auto Speech Recoginition) Service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2002155" y="3149600"/>
            <a:ext cx="2724785" cy="925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+mn-lt"/>
              </a:rPr>
              <a:t>ASR(Auto Speech Recoginition) Service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353185" y="4536440"/>
            <a:ext cx="40259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Run Service via Docker</a:t>
            </a:r>
            <a:r>
              <a:rPr lang="zh-CN" altLang="en-US" sz="1200"/>
              <a:t>：</a:t>
            </a:r>
          </a:p>
          <a:p>
            <a:endParaRPr lang="en-US" sz="1200"/>
          </a:p>
          <a:p>
            <a:r>
              <a:rPr lang="en-US" sz="1200">
                <a:latin typeface="Chandas" panose="02000000000000000000" charset="0"/>
                <a:cs typeface="Chandas" panose="02000000000000000000" charset="0"/>
              </a:rPr>
              <a:t>docker run -it -p 5500:5500 registry.cn-hangzhou.aliyuncs.com/kenplusplus/openvoice-server:latest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23770" y="2009140"/>
            <a:ext cx="2159000" cy="51689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hlinkClick r:id="rId2" action="ppaction://hlinkfile"/>
              </a:rPr>
              <a:t>OpenAI Speech API</a:t>
            </a:r>
          </a:p>
        </p:txBody>
      </p:sp>
      <p:sp>
        <p:nvSpPr>
          <p:cNvPr id="11" name="Up Arrow 10"/>
          <p:cNvSpPr/>
          <p:nvPr/>
        </p:nvSpPr>
        <p:spPr>
          <a:xfrm>
            <a:off x="3003550" y="2691765"/>
            <a:ext cx="721995" cy="16256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/>
          <p:cNvSpPr/>
          <p:nvPr/>
        </p:nvSpPr>
        <p:spPr>
          <a:xfrm>
            <a:off x="3004820" y="4190365"/>
            <a:ext cx="721995" cy="16256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837045" y="2784475"/>
            <a:ext cx="44577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Run Test</a:t>
            </a:r>
            <a:r>
              <a:rPr lang="zh-CN" altLang="en-US" sz="1200"/>
              <a:t>：</a:t>
            </a:r>
          </a:p>
          <a:p>
            <a:endParaRPr lang="en-US" sz="1200"/>
          </a:p>
          <a:p>
            <a:r>
              <a:rPr lang="en-US" sz="1200">
                <a:latin typeface="Chandas" panose="02000000000000000000" charset="0"/>
                <a:cs typeface="Chandas" panose="02000000000000000000" charset="0"/>
              </a:rPr>
              <a:t>curl -X 'POST' http://localhost:5500/v1/audio/speech \</a:t>
            </a:r>
          </a:p>
          <a:p>
            <a:r>
              <a:rPr lang="en-US" sz="1200">
                <a:latin typeface="Chandas" panose="02000000000000000000" charset="0"/>
                <a:cs typeface="Chandas" panose="02000000000000000000" charset="0"/>
              </a:rPr>
              <a:t>    -d '{ "input": "人民是我们党执政的最大底气，是我们共和国的坚实根基，是我们强党兴国的根本所在" }' \</a:t>
            </a:r>
          </a:p>
          <a:p>
            <a:r>
              <a:rPr lang="en-US" sz="1200">
                <a:latin typeface="Chandas" panose="02000000000000000000" charset="0"/>
                <a:cs typeface="Chandas" panose="02000000000000000000" charset="0"/>
              </a:rPr>
              <a:t>    -H 'accept: application/json' \</a:t>
            </a:r>
          </a:p>
          <a:p>
            <a:r>
              <a:rPr lang="en-US" sz="1200">
                <a:latin typeface="Chandas" panose="02000000000000000000" charset="0"/>
                <a:cs typeface="Chandas" panose="02000000000000000000" charset="0"/>
              </a:rPr>
              <a:t>    -H 'Content-Type: application/json' --output test55.mp3</a:t>
            </a:r>
          </a:p>
        </p:txBody>
      </p:sp>
      <p:cxnSp>
        <p:nvCxnSpPr>
          <p:cNvPr id="8" name="Curved Connector 7"/>
          <p:cNvCxnSpPr>
            <a:stCxn id="7" idx="0"/>
            <a:endCxn id="9" idx="3"/>
          </p:cNvCxnSpPr>
          <p:nvPr/>
        </p:nvCxnSpPr>
        <p:spPr>
          <a:xfrm rot="16200000" flipV="1">
            <a:off x="6465570" y="184785"/>
            <a:ext cx="516890" cy="4683125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+mn-lt"/>
                <a:sym typeface="+mn-ea"/>
              </a:rPr>
              <a:t>TTS (Text To Speech) Service</a:t>
            </a:r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1387475" y="3135630"/>
            <a:ext cx="2724785" cy="925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+mn-lt"/>
              </a:rPr>
              <a:t>TTS (Text To Speech) Service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662430" y="1854835"/>
            <a:ext cx="2174875" cy="61023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hlinkClick r:id="rId2" action="ppaction://hlinkfile"/>
              </a:rPr>
              <a:t>OpenAI Transcriptions API</a:t>
            </a:r>
          </a:p>
        </p:txBody>
      </p:sp>
      <p:sp>
        <p:nvSpPr>
          <p:cNvPr id="17" name="Up Arrow 16"/>
          <p:cNvSpPr/>
          <p:nvPr/>
        </p:nvSpPr>
        <p:spPr>
          <a:xfrm>
            <a:off x="2388870" y="2677795"/>
            <a:ext cx="721995" cy="16256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807720" y="4507865"/>
            <a:ext cx="40259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Run Service via Docker</a:t>
            </a:r>
            <a:r>
              <a:rPr lang="zh-CN" altLang="en-US" sz="1200"/>
              <a:t>：</a:t>
            </a:r>
          </a:p>
          <a:p>
            <a:endParaRPr lang="en-US" sz="1200"/>
          </a:p>
          <a:p>
            <a:r>
              <a:rPr lang="en-US" sz="1200">
                <a:latin typeface="Chandas" panose="02000000000000000000" charset="0"/>
                <a:cs typeface="Chandas" panose="02000000000000000000" charset="0"/>
              </a:rPr>
              <a:t>docker run -it -p 5500:5500 registry.cn-hangzhou.aliyuncs.com/kenplusplus/openvoice-server:latest</a:t>
            </a:r>
          </a:p>
        </p:txBody>
      </p:sp>
      <p:sp>
        <p:nvSpPr>
          <p:cNvPr id="19" name="Up Arrow 18"/>
          <p:cNvSpPr/>
          <p:nvPr/>
        </p:nvSpPr>
        <p:spPr>
          <a:xfrm>
            <a:off x="2388870" y="4203065"/>
            <a:ext cx="721995" cy="16256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837045" y="2784475"/>
            <a:ext cx="44577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Run Test</a:t>
            </a:r>
            <a:r>
              <a:rPr lang="zh-CN" altLang="en-US" sz="1200"/>
              <a:t>：</a:t>
            </a:r>
          </a:p>
          <a:p>
            <a:endParaRPr lang="en-US" sz="1200"/>
          </a:p>
          <a:p>
            <a:r>
              <a:rPr lang="en-US" sz="1200">
                <a:latin typeface="Chandas" panose="02000000000000000000" charset="0"/>
                <a:cs typeface="Chandas" panose="02000000000000000000" charset="0"/>
              </a:rPr>
              <a:t>curl -X 'POST' -F "file=@/path/to/file" http://localhost:5000/v1/audio/transcriptions</a:t>
            </a:r>
          </a:p>
        </p:txBody>
      </p:sp>
      <p:cxnSp>
        <p:nvCxnSpPr>
          <p:cNvPr id="4" name="Curved Connector 3"/>
          <p:cNvCxnSpPr>
            <a:stCxn id="7" idx="0"/>
            <a:endCxn id="15" idx="3"/>
          </p:cNvCxnSpPr>
          <p:nvPr/>
        </p:nvCxnSpPr>
        <p:spPr>
          <a:xfrm rot="16200000" flipV="1">
            <a:off x="6139180" y="-142240"/>
            <a:ext cx="624205" cy="5228590"/>
          </a:xfrm>
          <a:prstGeom prst="curved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246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Chandas</vt:lpstr>
      <vt:lpstr>宋体</vt:lpstr>
      <vt:lpstr>Arial</vt:lpstr>
      <vt:lpstr>Arial Black</vt:lpstr>
      <vt:lpstr>Calibri</vt:lpstr>
      <vt:lpstr>Office Theme</vt:lpstr>
      <vt:lpstr>Enterprise AI</vt:lpstr>
      <vt:lpstr>ChatBot Pipeline</vt:lpstr>
      <vt:lpstr>Meeting Summary Pipeline</vt:lpstr>
      <vt:lpstr>ASR(Auto Speech Recoginition) Service</vt:lpstr>
      <vt:lpstr>TTS (Text To Speech)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AI</dc:title>
  <dc:creator/>
  <cp:lastModifiedBy>Ken Lu</cp:lastModifiedBy>
  <cp:revision>46</cp:revision>
  <dcterms:created xsi:type="dcterms:W3CDTF">2024-04-01T01:41:02Z</dcterms:created>
  <dcterms:modified xsi:type="dcterms:W3CDTF">2024-04-07T01:10:40Z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1033-11.1.0.11698</vt:lpwstr>
  </property>
  <property fmtid="{D5CDD505-2E9C-101B-9397-08002B2CF9AE}" pid="3" name="ICV">
    <vt:lpwstr/>
  </property>
</Properties>
</file>