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504" y="6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Enterprise AI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ChatBot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38DF7-E2BE-A675-FC43-A3DB09BD5551}"/>
              </a:ext>
            </a:extLst>
          </p:cNvPr>
          <p:cNvGrpSpPr/>
          <p:nvPr/>
        </p:nvGrpSpPr>
        <p:grpSpPr>
          <a:xfrm>
            <a:off x="2910674" y="2251309"/>
            <a:ext cx="8423074" cy="2870133"/>
            <a:chOff x="1174115" y="2030730"/>
            <a:chExt cx="9590405" cy="3546475"/>
          </a:xfrm>
        </p:grpSpPr>
        <p:sp>
          <p:nvSpPr>
            <p:cNvPr id="26" name="Rectangles 25"/>
            <p:cNvSpPr/>
            <p:nvPr/>
          </p:nvSpPr>
          <p:spPr>
            <a:xfrm>
              <a:off x="1174115" y="4234180"/>
              <a:ext cx="9590405" cy="12179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118808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+mn-lt"/>
                </a:rPr>
                <a:t>ASR(Auto Speech Recognition) Service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9832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Speech API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218884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473392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LLM Service</a:t>
              </a: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03846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TTS (Text To Speech) Service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12150" y="2030730"/>
              <a:ext cx="2174875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Transcriptions API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903922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12870" y="3540760"/>
              <a:ext cx="8210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458710" y="3540760"/>
              <a:ext cx="5797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34289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3" action="ppaction://hlinkfile"/>
                </a:rPr>
                <a:t>OpenAI Chat API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605" y="4298315"/>
              <a:ext cx="1278890" cy="127889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6345" y="4900295"/>
              <a:ext cx="562610" cy="422275"/>
            </a:xfrm>
            <a:prstGeom prst="rect">
              <a:avLst/>
            </a:prstGeom>
          </p:spPr>
        </p:pic>
        <p:sp>
          <p:nvSpPr>
            <p:cNvPr id="27" name="Up Arrow 26"/>
            <p:cNvSpPr/>
            <p:nvPr/>
          </p:nvSpPr>
          <p:spPr>
            <a:xfrm>
              <a:off x="5734050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3365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OneAPI</a:t>
              </a: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488950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IPEX</a:t>
              </a: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245350" y="462661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xFT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F026BB-18E4-EE3D-517F-75C49B4D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DEE2E3A-075F-F633-A567-784D0AFC83C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8DA9-442B-54EB-4F85-4988D5528987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 Summary Pipeline</a:t>
            </a:r>
          </a:p>
        </p:txBody>
      </p:sp>
      <p:sp>
        <p:nvSpPr>
          <p:cNvPr id="4" name="Rectangles 25">
            <a:extLst>
              <a:ext uri="{FF2B5EF4-FFF2-40B4-BE49-F238E27FC236}">
                <a16:creationId xmlns:a16="http://schemas.microsoft.com/office/drawing/2014/main" id="{BF7AE19A-74B0-1E84-0E5B-FCD2BF2BB49A}"/>
              </a:ext>
            </a:extLst>
          </p:cNvPr>
          <p:cNvSpPr/>
          <p:nvPr/>
        </p:nvSpPr>
        <p:spPr>
          <a:xfrm>
            <a:off x="2910674" y="4034543"/>
            <a:ext cx="8423074" cy="985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s 3">
            <a:extLst>
              <a:ext uri="{FF2B5EF4-FFF2-40B4-BE49-F238E27FC236}">
                <a16:creationId xmlns:a16="http://schemas.microsoft.com/office/drawing/2014/main" id="{4CBEB16A-7EEE-5023-9C4A-0200DEC65500}"/>
              </a:ext>
            </a:extLst>
          </p:cNvPr>
          <p:cNvSpPr/>
          <p:nvPr/>
        </p:nvSpPr>
        <p:spPr>
          <a:xfrm>
            <a:off x="2922944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ASR + Segments + diarize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(WhisperX)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EAE6DBF-8A59-08C9-63BC-CECD964B636E}"/>
              </a:ext>
            </a:extLst>
          </p:cNvPr>
          <p:cNvSpPr/>
          <p:nvPr/>
        </p:nvSpPr>
        <p:spPr>
          <a:xfrm>
            <a:off x="2922944" y="1913936"/>
            <a:ext cx="1671381" cy="838430"/>
          </a:xfrm>
          <a:prstGeom prst="roundRect">
            <a:avLst>
              <a:gd name="adj" fmla="val 67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2" action="ppaction://hlinkfile"/>
              </a:rPr>
              <a:t>OpenAI Speech API + Speakers</a:t>
            </a:r>
          </a:p>
        </p:txBody>
      </p:sp>
      <p:sp>
        <p:nvSpPr>
          <p:cNvPr id="7" name="Up Arrow 10">
            <a:extLst>
              <a:ext uri="{FF2B5EF4-FFF2-40B4-BE49-F238E27FC236}">
                <a16:creationId xmlns:a16="http://schemas.microsoft.com/office/drawing/2014/main" id="{0F3B0181-C94E-474D-7747-ED29C01B62FA}"/>
              </a:ext>
            </a:extLst>
          </p:cNvPr>
          <p:cNvSpPr/>
          <p:nvPr/>
        </p:nvSpPr>
        <p:spPr>
          <a:xfrm>
            <a:off x="3479745" y="2850517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558D9960-863D-7F89-DAB5-75916F86F9B1}"/>
              </a:ext>
            </a:extLst>
          </p:cNvPr>
          <p:cNvSpPr/>
          <p:nvPr/>
        </p:nvSpPr>
        <p:spPr>
          <a:xfrm>
            <a:off x="7344260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LLM Service</a:t>
            </a:r>
          </a:p>
        </p:txBody>
      </p:sp>
      <p:sp>
        <p:nvSpPr>
          <p:cNvPr id="9" name="Rectangles 12">
            <a:extLst>
              <a:ext uri="{FF2B5EF4-FFF2-40B4-BE49-F238E27FC236}">
                <a16:creationId xmlns:a16="http://schemas.microsoft.com/office/drawing/2014/main" id="{0AD68103-CF77-2584-C0C3-81448C269063}"/>
              </a:ext>
            </a:extLst>
          </p:cNvPr>
          <p:cNvSpPr/>
          <p:nvPr/>
        </p:nvSpPr>
        <p:spPr>
          <a:xfrm>
            <a:off x="9554918" y="3098731"/>
            <a:ext cx="1778830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3AD1FDB7-6061-6AB7-F1E5-82B04AAE75BB}"/>
              </a:ext>
            </a:extLst>
          </p:cNvPr>
          <p:cNvSpPr/>
          <p:nvPr/>
        </p:nvSpPr>
        <p:spPr>
          <a:xfrm>
            <a:off x="9554918" y="1901598"/>
            <a:ext cx="1778830" cy="850768"/>
          </a:xfrm>
          <a:prstGeom prst="roundRect">
            <a:avLst>
              <a:gd name="adj" fmla="val 99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1" name="Up Arrow 16">
            <a:extLst>
              <a:ext uri="{FF2B5EF4-FFF2-40B4-BE49-F238E27FC236}">
                <a16:creationId xmlns:a16="http://schemas.microsoft.com/office/drawing/2014/main" id="{E12493C4-FFE2-D613-8D28-ABD2F8C2E727}"/>
              </a:ext>
            </a:extLst>
          </p:cNvPr>
          <p:cNvSpPr/>
          <p:nvPr/>
        </p:nvSpPr>
        <p:spPr>
          <a:xfrm>
            <a:off x="10187422" y="2838304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8B126116-065E-72D9-E0D8-11BFC163835E}"/>
              </a:ext>
            </a:extLst>
          </p:cNvPr>
          <p:cNvSpPr/>
          <p:nvPr/>
        </p:nvSpPr>
        <p:spPr>
          <a:xfrm>
            <a:off x="7344259" y="1902630"/>
            <a:ext cx="1671381" cy="849736"/>
          </a:xfrm>
          <a:prstGeom prst="roundRect">
            <a:avLst>
              <a:gd name="adj" fmla="val 91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3" action="ppaction://hlinkfile"/>
              </a:rPr>
              <a:t>OpenAI Chat API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A9502B-4037-609D-6B7B-27540E5A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845" y="4086447"/>
            <a:ext cx="1123225" cy="1034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D182A1-FD3E-252D-BF98-69FEE525FD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3251" y="4573624"/>
            <a:ext cx="494130" cy="341744"/>
          </a:xfrm>
          <a:prstGeom prst="rect">
            <a:avLst/>
          </a:prstGeom>
        </p:spPr>
      </p:pic>
      <p:sp>
        <p:nvSpPr>
          <p:cNvPr id="17" name="Up Arrow 26">
            <a:extLst>
              <a:ext uri="{FF2B5EF4-FFF2-40B4-BE49-F238E27FC236}">
                <a16:creationId xmlns:a16="http://schemas.microsoft.com/office/drawing/2014/main" id="{62280E40-22A5-7CE2-513E-3FFB0B62A32A}"/>
              </a:ext>
            </a:extLst>
          </p:cNvPr>
          <p:cNvSpPr/>
          <p:nvPr/>
        </p:nvSpPr>
        <p:spPr>
          <a:xfrm>
            <a:off x="7925869" y="2845382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s 27">
            <a:extLst>
              <a:ext uri="{FF2B5EF4-FFF2-40B4-BE49-F238E27FC236}">
                <a16:creationId xmlns:a16="http://schemas.microsoft.com/office/drawing/2014/main" id="{FC8B4B31-3B69-4B53-2899-5440A931A7EE}"/>
              </a:ext>
            </a:extLst>
          </p:cNvPr>
          <p:cNvSpPr/>
          <p:nvPr/>
        </p:nvSpPr>
        <p:spPr>
          <a:xfrm>
            <a:off x="4104728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OneAPI</a:t>
            </a:r>
          </a:p>
        </p:txBody>
      </p:sp>
      <p:sp>
        <p:nvSpPr>
          <p:cNvPr id="19" name="Rectangles 28">
            <a:extLst>
              <a:ext uri="{FF2B5EF4-FFF2-40B4-BE49-F238E27FC236}">
                <a16:creationId xmlns:a16="http://schemas.microsoft.com/office/drawing/2014/main" id="{7F05D637-BE86-EB28-2987-7462D70632BD}"/>
              </a:ext>
            </a:extLst>
          </p:cNvPr>
          <p:cNvSpPr/>
          <p:nvPr/>
        </p:nvSpPr>
        <p:spPr>
          <a:xfrm>
            <a:off x="6173827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IPEX</a:t>
            </a:r>
          </a:p>
        </p:txBody>
      </p:sp>
      <p:sp>
        <p:nvSpPr>
          <p:cNvPr id="20" name="Rectangles 29">
            <a:extLst>
              <a:ext uri="{FF2B5EF4-FFF2-40B4-BE49-F238E27FC236}">
                <a16:creationId xmlns:a16="http://schemas.microsoft.com/office/drawing/2014/main" id="{349E2C80-76A3-FA3D-C489-8B0938929151}"/>
              </a:ext>
            </a:extLst>
          </p:cNvPr>
          <p:cNvSpPr/>
          <p:nvPr/>
        </p:nvSpPr>
        <p:spPr>
          <a:xfrm>
            <a:off x="8242927" y="4352133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xFT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D1BFCC-9AAE-55E6-C991-B0D768F6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E1A32C-E2AE-CFBD-6962-AADC3E5B4C5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CBFA6-CB87-3910-CF37-F1F0B0A9CAF1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sp>
        <p:nvSpPr>
          <p:cNvPr id="24" name="Rectangles 3">
            <a:extLst>
              <a:ext uri="{FF2B5EF4-FFF2-40B4-BE49-F238E27FC236}">
                <a16:creationId xmlns:a16="http://schemas.microsoft.com/office/drawing/2014/main" id="{1D24CBC6-5BD5-7113-3BC6-EA823199F54D}"/>
              </a:ext>
            </a:extLst>
          </p:cNvPr>
          <p:cNvSpPr/>
          <p:nvPr/>
        </p:nvSpPr>
        <p:spPr>
          <a:xfrm>
            <a:off x="5133602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RAG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462DED-84E0-4B73-1859-35A9648B24C7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594326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691CD8-BEF4-B2EF-D407-A21D35FA92CF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804984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0333E-1BEF-EF05-88B8-FCB4B10385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15642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ASR(Auto Speech Recoginition) Service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02155" y="314960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53185" y="4536440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23770" y="2009140"/>
            <a:ext cx="2159000" cy="5168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Speech API</a:t>
            </a:r>
          </a:p>
        </p:txBody>
      </p:sp>
      <p:sp>
        <p:nvSpPr>
          <p:cNvPr id="11" name="Up Arrow 10"/>
          <p:cNvSpPr/>
          <p:nvPr/>
        </p:nvSpPr>
        <p:spPr>
          <a:xfrm>
            <a:off x="3003550" y="26917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04820" y="41903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http://localhost:5500/v1/audio/speech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-d '{ "input": "人民是我们党执政的最大底气，是我们共和国的坚实根基，是我们强党兴国的根本所在" }'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'accept: application/json'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'Content-Type: application/json' --output test55.mp3</a:t>
            </a:r>
          </a:p>
        </p:txBody>
      </p:sp>
      <p:cxnSp>
        <p:nvCxnSpPr>
          <p:cNvPr id="8" name="Curved Connector 7"/>
          <p:cNvCxnSpPr>
            <a:stCxn id="7" idx="0"/>
            <a:endCxn id="9" idx="3"/>
          </p:cNvCxnSpPr>
          <p:nvPr/>
        </p:nvCxnSpPr>
        <p:spPr>
          <a:xfrm rot="16200000" flipV="1">
            <a:off x="6465570" y="184785"/>
            <a:ext cx="516890" cy="4683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TTS (Text To Speech) Service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87475" y="313563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62430" y="1854835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7" name="Up Arrow 16"/>
          <p:cNvSpPr/>
          <p:nvPr/>
        </p:nvSpPr>
        <p:spPr>
          <a:xfrm>
            <a:off x="2388870" y="267779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07720" y="4507865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19" name="Up Arrow 18"/>
          <p:cNvSpPr/>
          <p:nvPr/>
        </p:nvSpPr>
        <p:spPr>
          <a:xfrm>
            <a:off x="2388870" y="42030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-F "file=@/path/to/file" http://localhost:5000/v1/audio/transcriptions</a:t>
            </a:r>
          </a:p>
        </p:txBody>
      </p:sp>
      <p:cxnSp>
        <p:nvCxnSpPr>
          <p:cNvPr id="4" name="Curved Connector 3"/>
          <p:cNvCxnSpPr>
            <a:stCxn id="7" idx="0"/>
            <a:endCxn id="15" idx="3"/>
          </p:cNvCxnSpPr>
          <p:nvPr/>
        </p:nvCxnSpPr>
        <p:spPr>
          <a:xfrm rot="16200000" flipV="1">
            <a:off x="6139180" y="-142240"/>
            <a:ext cx="624205" cy="522859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Chandas</vt:lpstr>
      <vt:lpstr>宋体</vt:lpstr>
      <vt:lpstr>Arial</vt:lpstr>
      <vt:lpstr>Arial Black</vt:lpstr>
      <vt:lpstr>Calibri</vt:lpstr>
      <vt:lpstr>Office Theme</vt:lpstr>
      <vt:lpstr>Enterprise AI</vt:lpstr>
      <vt:lpstr>ChatBot Pipeline</vt:lpstr>
      <vt:lpstr>Meeting Summary Pipeline</vt:lpstr>
      <vt:lpstr>ASR(Auto Speech Recoginition) Service</vt:lpstr>
      <vt:lpstr>TTS (Text To Speech)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AI</dc:title>
  <dc:creator/>
  <cp:lastModifiedBy>Ken Lu</cp:lastModifiedBy>
  <cp:revision>44</cp:revision>
  <dcterms:created xsi:type="dcterms:W3CDTF">2024-04-01T01:41:02Z</dcterms:created>
  <dcterms:modified xsi:type="dcterms:W3CDTF">2024-04-06T16:47:19Z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