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504" y="6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ai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ai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Enterprise AI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ChatBot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738DF7-E2BE-A675-FC43-A3DB09BD5551}"/>
              </a:ext>
            </a:extLst>
          </p:cNvPr>
          <p:cNvGrpSpPr/>
          <p:nvPr/>
        </p:nvGrpSpPr>
        <p:grpSpPr>
          <a:xfrm>
            <a:off x="2910674" y="2251309"/>
            <a:ext cx="8423074" cy="2870133"/>
            <a:chOff x="1174115" y="2030730"/>
            <a:chExt cx="9590405" cy="3546475"/>
          </a:xfrm>
        </p:grpSpPr>
        <p:sp>
          <p:nvSpPr>
            <p:cNvPr id="26" name="Rectangles 25"/>
            <p:cNvSpPr/>
            <p:nvPr/>
          </p:nvSpPr>
          <p:spPr>
            <a:xfrm>
              <a:off x="1174115" y="4234180"/>
              <a:ext cx="9590405" cy="12179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1188085" y="3077845"/>
              <a:ext cx="2724785" cy="925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+mn-lt"/>
                </a:rPr>
                <a:t>ASR(Auto Speech Recognition) Service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98320" y="2030730"/>
              <a:ext cx="1503680" cy="6102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hlinkClick r:id="rId2" action="ppaction://hlinkfile"/>
                </a:rPr>
                <a:t>OpenAI Speech API</a:t>
              </a:r>
            </a:p>
          </p:txBody>
        </p:sp>
        <p:sp>
          <p:nvSpPr>
            <p:cNvPr id="11" name="Up Arrow 10"/>
            <p:cNvSpPr/>
            <p:nvPr/>
          </p:nvSpPr>
          <p:spPr>
            <a:xfrm>
              <a:off x="2188845" y="2771140"/>
              <a:ext cx="721995" cy="16256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4733925" y="3077845"/>
              <a:ext cx="2724785" cy="925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+mn-lt"/>
                </a:rPr>
                <a:t>LLM Service</a:t>
              </a: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8038465" y="3077845"/>
              <a:ext cx="2724785" cy="925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+mn-lt"/>
                </a:rPr>
                <a:t>TTS (Text To Speech) Service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12150" y="2030730"/>
              <a:ext cx="2174875" cy="6102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hlinkClick r:id="rId2" action="ppaction://hlinkfile"/>
                </a:rPr>
                <a:t>OpenAI Transcriptions API</a:t>
              </a:r>
            </a:p>
          </p:txBody>
        </p:sp>
        <p:sp>
          <p:nvSpPr>
            <p:cNvPr id="17" name="Up Arrow 16"/>
            <p:cNvSpPr/>
            <p:nvPr/>
          </p:nvSpPr>
          <p:spPr>
            <a:xfrm>
              <a:off x="9039225" y="2771140"/>
              <a:ext cx="721995" cy="16256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912870" y="3540760"/>
              <a:ext cx="821055" cy="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458710" y="3540760"/>
              <a:ext cx="579755" cy="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342890" y="2030730"/>
              <a:ext cx="1503680" cy="6102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hlinkClick r:id="rId3" action="ppaction://hlinkfile"/>
                </a:rPr>
                <a:t>OpenAI Chat API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5605" y="4298315"/>
              <a:ext cx="1278890" cy="127889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26345" y="4900295"/>
              <a:ext cx="562610" cy="422275"/>
            </a:xfrm>
            <a:prstGeom prst="rect">
              <a:avLst/>
            </a:prstGeom>
          </p:spPr>
        </p:pic>
        <p:sp>
          <p:nvSpPr>
            <p:cNvPr id="27" name="Up Arrow 26"/>
            <p:cNvSpPr/>
            <p:nvPr/>
          </p:nvSpPr>
          <p:spPr>
            <a:xfrm>
              <a:off x="5734050" y="2771140"/>
              <a:ext cx="721995" cy="16256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2533650" y="4618990"/>
              <a:ext cx="1859280" cy="433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OneAPI</a:t>
              </a:r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4889500" y="4618990"/>
              <a:ext cx="1859280" cy="433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IPEX</a:t>
              </a:r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7245350" y="4626610"/>
              <a:ext cx="1859280" cy="433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xFT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F026BB-18E4-EE3D-517F-75C49B4D7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8" y="2887714"/>
            <a:ext cx="1778830" cy="13523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DEE2E3A-075F-F633-A567-784D0AFC83C7}"/>
              </a:ext>
            </a:extLst>
          </p:cNvPr>
          <p:cNvSpPr/>
          <p:nvPr/>
        </p:nvSpPr>
        <p:spPr>
          <a:xfrm>
            <a:off x="2455792" y="3334464"/>
            <a:ext cx="212558" cy="372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18DA9-442B-54EB-4F85-4988D5528987}"/>
              </a:ext>
            </a:extLst>
          </p:cNvPr>
          <p:cNvSpPr txBox="1"/>
          <p:nvPr/>
        </p:nvSpPr>
        <p:spPr>
          <a:xfrm>
            <a:off x="600037" y="4265847"/>
            <a:ext cx="1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Audio Input</a:t>
            </a:r>
            <a:endParaRPr lang="zh-CN" altLang="en-US" sz="1400" dirty="0"/>
          </a:p>
        </p:txBody>
      </p:sp>
      <p:pic>
        <p:nvPicPr>
          <p:cNvPr id="1026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311DB738-F1AE-6567-DD8C-FAF8385D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58" y="3526109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ADD31F10-4D5F-EA34-CB9D-D44753EC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09" y="3529356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73B842ED-56F5-A70D-67C2-5D158657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316" y="3525926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 Summary Pipeline</a:t>
            </a:r>
          </a:p>
        </p:txBody>
      </p:sp>
      <p:sp>
        <p:nvSpPr>
          <p:cNvPr id="4" name="Rectangles 25">
            <a:extLst>
              <a:ext uri="{FF2B5EF4-FFF2-40B4-BE49-F238E27FC236}">
                <a16:creationId xmlns:a16="http://schemas.microsoft.com/office/drawing/2014/main" id="{BF7AE19A-74B0-1E84-0E5B-FCD2BF2BB49A}"/>
              </a:ext>
            </a:extLst>
          </p:cNvPr>
          <p:cNvSpPr/>
          <p:nvPr/>
        </p:nvSpPr>
        <p:spPr>
          <a:xfrm>
            <a:off x="2910674" y="4034543"/>
            <a:ext cx="8423074" cy="985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s 3">
            <a:extLst>
              <a:ext uri="{FF2B5EF4-FFF2-40B4-BE49-F238E27FC236}">
                <a16:creationId xmlns:a16="http://schemas.microsoft.com/office/drawing/2014/main" id="{4CBEB16A-7EEE-5023-9C4A-0200DEC65500}"/>
              </a:ext>
            </a:extLst>
          </p:cNvPr>
          <p:cNvSpPr/>
          <p:nvPr/>
        </p:nvSpPr>
        <p:spPr>
          <a:xfrm>
            <a:off x="2922944" y="3098731"/>
            <a:ext cx="1671382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ASR + Segments + diarize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(WhisperX)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EAE6DBF-8A59-08C9-63BC-CECD964B636E}"/>
              </a:ext>
            </a:extLst>
          </p:cNvPr>
          <p:cNvSpPr/>
          <p:nvPr/>
        </p:nvSpPr>
        <p:spPr>
          <a:xfrm>
            <a:off x="2922944" y="1913936"/>
            <a:ext cx="1671381" cy="838430"/>
          </a:xfrm>
          <a:prstGeom prst="roundRect">
            <a:avLst>
              <a:gd name="adj" fmla="val 67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2" action="ppaction://hlinkfile"/>
              </a:rPr>
              <a:t>OpenAI Speech API + Speakers</a:t>
            </a:r>
          </a:p>
        </p:txBody>
      </p:sp>
      <p:sp>
        <p:nvSpPr>
          <p:cNvPr id="7" name="Up Arrow 10">
            <a:extLst>
              <a:ext uri="{FF2B5EF4-FFF2-40B4-BE49-F238E27FC236}">
                <a16:creationId xmlns:a16="http://schemas.microsoft.com/office/drawing/2014/main" id="{0F3B0181-C94E-474D-7747-ED29C01B62FA}"/>
              </a:ext>
            </a:extLst>
          </p:cNvPr>
          <p:cNvSpPr/>
          <p:nvPr/>
        </p:nvSpPr>
        <p:spPr>
          <a:xfrm>
            <a:off x="3479745" y="2850517"/>
            <a:ext cx="634115" cy="1315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s 11">
            <a:extLst>
              <a:ext uri="{FF2B5EF4-FFF2-40B4-BE49-F238E27FC236}">
                <a16:creationId xmlns:a16="http://schemas.microsoft.com/office/drawing/2014/main" id="{558D9960-863D-7F89-DAB5-75916F86F9B1}"/>
              </a:ext>
            </a:extLst>
          </p:cNvPr>
          <p:cNvSpPr/>
          <p:nvPr/>
        </p:nvSpPr>
        <p:spPr>
          <a:xfrm>
            <a:off x="7344260" y="3098731"/>
            <a:ext cx="1671382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+mn-lt"/>
              </a:rPr>
              <a:t>LLM Service</a:t>
            </a:r>
          </a:p>
        </p:txBody>
      </p:sp>
      <p:sp>
        <p:nvSpPr>
          <p:cNvPr id="9" name="Rectangles 12">
            <a:extLst>
              <a:ext uri="{FF2B5EF4-FFF2-40B4-BE49-F238E27FC236}">
                <a16:creationId xmlns:a16="http://schemas.microsoft.com/office/drawing/2014/main" id="{0AD68103-CF77-2584-C0C3-81448C269063}"/>
              </a:ext>
            </a:extLst>
          </p:cNvPr>
          <p:cNvSpPr/>
          <p:nvPr/>
        </p:nvSpPr>
        <p:spPr>
          <a:xfrm>
            <a:off x="9554918" y="3098731"/>
            <a:ext cx="1778830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cs typeface="+mn-lt"/>
              </a:rPr>
              <a:t>Mail </a:t>
            </a:r>
            <a:r>
              <a:rPr lang="en-US" sz="1400" dirty="0">
                <a:solidFill>
                  <a:schemeClr val="tx1"/>
                </a:solidFill>
                <a:cs typeface="+mn-lt"/>
              </a:rPr>
              <a:t>Service</a:t>
            </a:r>
          </a:p>
        </p:txBody>
      </p:sp>
      <p:sp>
        <p:nvSpPr>
          <p:cNvPr id="14" name="Rounded Rectangle 22">
            <a:extLst>
              <a:ext uri="{FF2B5EF4-FFF2-40B4-BE49-F238E27FC236}">
                <a16:creationId xmlns:a16="http://schemas.microsoft.com/office/drawing/2014/main" id="{8B126116-065E-72D9-E0D8-11BFC163835E}"/>
              </a:ext>
            </a:extLst>
          </p:cNvPr>
          <p:cNvSpPr/>
          <p:nvPr/>
        </p:nvSpPr>
        <p:spPr>
          <a:xfrm>
            <a:off x="7344259" y="1902630"/>
            <a:ext cx="1671381" cy="849736"/>
          </a:xfrm>
          <a:prstGeom prst="roundRect">
            <a:avLst>
              <a:gd name="adj" fmla="val 91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3" action="ppaction://hlinkfile"/>
              </a:rPr>
              <a:t>OpenAI Chat API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A9502B-4037-609D-6B7B-27540E5A5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845" y="4086447"/>
            <a:ext cx="1123225" cy="1034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D182A1-FD3E-252D-BF98-69FEE525FD4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3251" y="4573624"/>
            <a:ext cx="494130" cy="341744"/>
          </a:xfrm>
          <a:prstGeom prst="rect">
            <a:avLst/>
          </a:prstGeom>
        </p:spPr>
      </p:pic>
      <p:sp>
        <p:nvSpPr>
          <p:cNvPr id="17" name="Up Arrow 26">
            <a:extLst>
              <a:ext uri="{FF2B5EF4-FFF2-40B4-BE49-F238E27FC236}">
                <a16:creationId xmlns:a16="http://schemas.microsoft.com/office/drawing/2014/main" id="{62280E40-22A5-7CE2-513E-3FFB0B62A32A}"/>
              </a:ext>
            </a:extLst>
          </p:cNvPr>
          <p:cNvSpPr/>
          <p:nvPr/>
        </p:nvSpPr>
        <p:spPr>
          <a:xfrm>
            <a:off x="7925869" y="2845382"/>
            <a:ext cx="634115" cy="1315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s 27">
            <a:extLst>
              <a:ext uri="{FF2B5EF4-FFF2-40B4-BE49-F238E27FC236}">
                <a16:creationId xmlns:a16="http://schemas.microsoft.com/office/drawing/2014/main" id="{FC8B4B31-3B69-4B53-2899-5440A931A7EE}"/>
              </a:ext>
            </a:extLst>
          </p:cNvPr>
          <p:cNvSpPr/>
          <p:nvPr/>
        </p:nvSpPr>
        <p:spPr>
          <a:xfrm>
            <a:off x="4104728" y="4345966"/>
            <a:ext cx="1632971" cy="35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OneAPI</a:t>
            </a:r>
          </a:p>
        </p:txBody>
      </p:sp>
      <p:sp>
        <p:nvSpPr>
          <p:cNvPr id="19" name="Rectangles 28">
            <a:extLst>
              <a:ext uri="{FF2B5EF4-FFF2-40B4-BE49-F238E27FC236}">
                <a16:creationId xmlns:a16="http://schemas.microsoft.com/office/drawing/2014/main" id="{7F05D637-BE86-EB28-2987-7462D70632BD}"/>
              </a:ext>
            </a:extLst>
          </p:cNvPr>
          <p:cNvSpPr/>
          <p:nvPr/>
        </p:nvSpPr>
        <p:spPr>
          <a:xfrm>
            <a:off x="6173827" y="4345966"/>
            <a:ext cx="1632971" cy="35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IPEX</a:t>
            </a:r>
          </a:p>
        </p:txBody>
      </p:sp>
      <p:sp>
        <p:nvSpPr>
          <p:cNvPr id="20" name="Rectangles 29">
            <a:extLst>
              <a:ext uri="{FF2B5EF4-FFF2-40B4-BE49-F238E27FC236}">
                <a16:creationId xmlns:a16="http://schemas.microsoft.com/office/drawing/2014/main" id="{349E2C80-76A3-FA3D-C489-8B0938929151}"/>
              </a:ext>
            </a:extLst>
          </p:cNvPr>
          <p:cNvSpPr/>
          <p:nvPr/>
        </p:nvSpPr>
        <p:spPr>
          <a:xfrm>
            <a:off x="8242927" y="4352133"/>
            <a:ext cx="1632971" cy="35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xFT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D1BFCC-9AAE-55E6-C991-B0D768F6B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8" y="2887714"/>
            <a:ext cx="1778830" cy="135232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E1A32C-E2AE-CFBD-6962-AADC3E5B4C57}"/>
              </a:ext>
            </a:extLst>
          </p:cNvPr>
          <p:cNvSpPr/>
          <p:nvPr/>
        </p:nvSpPr>
        <p:spPr>
          <a:xfrm>
            <a:off x="2455792" y="3334464"/>
            <a:ext cx="212558" cy="372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CBFA6-CB87-3910-CF37-F1F0B0A9CAF1}"/>
              </a:ext>
            </a:extLst>
          </p:cNvPr>
          <p:cNvSpPr txBox="1"/>
          <p:nvPr/>
        </p:nvSpPr>
        <p:spPr>
          <a:xfrm>
            <a:off x="600037" y="4265847"/>
            <a:ext cx="1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Audio Input</a:t>
            </a:r>
            <a:endParaRPr lang="zh-CN" altLang="en-US" sz="1400" dirty="0"/>
          </a:p>
        </p:txBody>
      </p:sp>
      <p:sp>
        <p:nvSpPr>
          <p:cNvPr id="24" name="Rectangles 3">
            <a:extLst>
              <a:ext uri="{FF2B5EF4-FFF2-40B4-BE49-F238E27FC236}">
                <a16:creationId xmlns:a16="http://schemas.microsoft.com/office/drawing/2014/main" id="{1D24CBC6-5BD5-7113-3BC6-EA823199F54D}"/>
              </a:ext>
            </a:extLst>
          </p:cNvPr>
          <p:cNvSpPr/>
          <p:nvPr/>
        </p:nvSpPr>
        <p:spPr>
          <a:xfrm>
            <a:off x="5133602" y="3098731"/>
            <a:ext cx="1671382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RAG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462DED-84E0-4B73-1859-35A9648B24C7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4594326" y="3473108"/>
            <a:ext cx="5392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691CD8-BEF4-B2EF-D407-A21D35FA92CF}"/>
              </a:ext>
            </a:extLst>
          </p:cNvPr>
          <p:cNvCxnSpPr>
            <a:stCxn id="24" idx="3"/>
            <a:endCxn id="8" idx="1"/>
          </p:cNvCxnSpPr>
          <p:nvPr/>
        </p:nvCxnSpPr>
        <p:spPr>
          <a:xfrm>
            <a:off x="6804984" y="3473108"/>
            <a:ext cx="5392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D0333E-1BEF-EF05-88B8-FCB4B103852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015642" y="3473108"/>
            <a:ext cx="5392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E11EB012-C3C4-353B-6242-E34A5C6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96" y="3517185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600B8342-4626-6994-9BE4-C34569A3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38" y="3504850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0BB85ED0-9295-E75A-D4B9-2C6ED869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0" y="3495147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1DA04D9D-7EAE-BB4A-BDDC-04026C6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028" y="3506809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n-lt"/>
                <a:sym typeface="+mn-ea"/>
              </a:rPr>
              <a:t>ASR(Auto Speech Recoginition) Service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002155" y="314960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ASR(Auto Speech Recoginition) Service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53185" y="4536440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23770" y="2009140"/>
            <a:ext cx="2159000" cy="5168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file"/>
              </a:rPr>
              <a:t>OpenAI Speech API</a:t>
            </a:r>
          </a:p>
        </p:txBody>
      </p:sp>
      <p:sp>
        <p:nvSpPr>
          <p:cNvPr id="11" name="Up Arrow 10"/>
          <p:cNvSpPr/>
          <p:nvPr/>
        </p:nvSpPr>
        <p:spPr>
          <a:xfrm>
            <a:off x="3003550" y="26917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004820" y="41903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Test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http://localhost:5500/v1/audio/speech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-d '{ "input": "人民是我们党执政的最大底气，是我们共和国的坚实根基，是我们强党兴国的根本所在" }'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'accept: application/json'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'Content-Type: application/json' --output test55.mp3</a:t>
            </a:r>
          </a:p>
        </p:txBody>
      </p:sp>
      <p:cxnSp>
        <p:nvCxnSpPr>
          <p:cNvPr id="8" name="Curved Connector 7"/>
          <p:cNvCxnSpPr>
            <a:stCxn id="7" idx="0"/>
            <a:endCxn id="9" idx="3"/>
          </p:cNvCxnSpPr>
          <p:nvPr/>
        </p:nvCxnSpPr>
        <p:spPr>
          <a:xfrm rot="16200000" flipV="1">
            <a:off x="6465570" y="184785"/>
            <a:ext cx="516890" cy="468312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n-lt"/>
                <a:sym typeface="+mn-ea"/>
              </a:rPr>
              <a:t>TTS (Text To Speech) Service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387475" y="313563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TTS (Text To Speech)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62430" y="1854835"/>
            <a:ext cx="2174875" cy="6102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file"/>
              </a:rPr>
              <a:t>OpenAI Transcriptions API</a:t>
            </a:r>
          </a:p>
        </p:txBody>
      </p:sp>
      <p:sp>
        <p:nvSpPr>
          <p:cNvPr id="17" name="Up Arrow 16"/>
          <p:cNvSpPr/>
          <p:nvPr/>
        </p:nvSpPr>
        <p:spPr>
          <a:xfrm>
            <a:off x="2388870" y="267779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07720" y="4507865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</a:p>
        </p:txBody>
      </p:sp>
      <p:sp>
        <p:nvSpPr>
          <p:cNvPr id="19" name="Up Arrow 18"/>
          <p:cNvSpPr/>
          <p:nvPr/>
        </p:nvSpPr>
        <p:spPr>
          <a:xfrm>
            <a:off x="2388870" y="42030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Test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-F "file=@/path/to/file" http://localhost:5000/v1/audio/transcriptions</a:t>
            </a:r>
          </a:p>
        </p:txBody>
      </p:sp>
      <p:cxnSp>
        <p:nvCxnSpPr>
          <p:cNvPr id="4" name="Curved Connector 3"/>
          <p:cNvCxnSpPr>
            <a:stCxn id="7" idx="0"/>
            <a:endCxn id="15" idx="3"/>
          </p:cNvCxnSpPr>
          <p:nvPr/>
        </p:nvCxnSpPr>
        <p:spPr>
          <a:xfrm rot="16200000" flipV="1">
            <a:off x="6139180" y="-142240"/>
            <a:ext cx="624205" cy="522859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Chandas</vt:lpstr>
      <vt:lpstr>宋体</vt:lpstr>
      <vt:lpstr>Arial</vt:lpstr>
      <vt:lpstr>Arial Black</vt:lpstr>
      <vt:lpstr>Calibri</vt:lpstr>
      <vt:lpstr>Office Theme</vt:lpstr>
      <vt:lpstr>Enterprise AI</vt:lpstr>
      <vt:lpstr>ChatBot Pipeline</vt:lpstr>
      <vt:lpstr>Meeting Summary Pipeline</vt:lpstr>
      <vt:lpstr>ASR(Auto Speech Recoginition) Service</vt:lpstr>
      <vt:lpstr>TTS (Text To Speech)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AI</dc:title>
  <dc:creator/>
  <cp:lastModifiedBy>Ken Lu</cp:lastModifiedBy>
  <cp:revision>48</cp:revision>
  <dcterms:created xsi:type="dcterms:W3CDTF">2024-04-01T01:41:02Z</dcterms:created>
  <dcterms:modified xsi:type="dcterms:W3CDTF">2024-04-07T02:02:20Z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