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504" y="6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Enterprise AI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s 3">
            <a:extLst>
              <a:ext uri="{FF2B5EF4-FFF2-40B4-BE49-F238E27FC236}">
                <a16:creationId xmlns:a16="http://schemas.microsoft.com/office/drawing/2014/main" id="{E3D278C7-3FA1-4AC0-8BE9-BFF9079C9A06}"/>
              </a:ext>
            </a:extLst>
          </p:cNvPr>
          <p:cNvSpPr/>
          <p:nvPr/>
        </p:nvSpPr>
        <p:spPr>
          <a:xfrm>
            <a:off x="2910674" y="1767713"/>
            <a:ext cx="8421959" cy="106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ChatBot</a:t>
            </a:r>
            <a:r>
              <a:rPr lang="en-US" dirty="0"/>
              <a:t> Pipeline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2910674" y="4034543"/>
            <a:ext cx="8423074" cy="86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s 3"/>
          <p:cNvSpPr/>
          <p:nvPr/>
        </p:nvSpPr>
        <p:spPr>
          <a:xfrm>
            <a:off x="3084094" y="3098731"/>
            <a:ext cx="2231977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ASR(Auto Speech Recognition)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1166" y="2198871"/>
            <a:ext cx="1320654" cy="4938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2" action="ppaction://hlinkfile"/>
              </a:rPr>
              <a:t>OpenAI Speech API</a:t>
            </a:r>
          </a:p>
        </p:txBody>
      </p:sp>
      <p:sp>
        <p:nvSpPr>
          <p:cNvPr id="11" name="Up Arrow 10"/>
          <p:cNvSpPr/>
          <p:nvPr/>
        </p:nvSpPr>
        <p:spPr>
          <a:xfrm>
            <a:off x="3801892" y="2723147"/>
            <a:ext cx="634115" cy="258928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s 11"/>
          <p:cNvSpPr/>
          <p:nvPr/>
        </p:nvSpPr>
        <p:spPr>
          <a:xfrm>
            <a:off x="6095999" y="3098731"/>
            <a:ext cx="2294021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LLM Service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9091863" y="3098731"/>
            <a:ext cx="2123200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91863" y="2198871"/>
            <a:ext cx="2123200" cy="4938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7" name="Up Arrow 16"/>
          <p:cNvSpPr/>
          <p:nvPr/>
        </p:nvSpPr>
        <p:spPr>
          <a:xfrm>
            <a:off x="9818454" y="2744633"/>
            <a:ext cx="634115" cy="237442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Arrow Connector 20"/>
          <p:cNvCxnSpPr>
            <a:cxnSpLocks/>
            <a:endCxn id="12" idx="1"/>
          </p:cNvCxnSpPr>
          <p:nvPr/>
        </p:nvCxnSpPr>
        <p:spPr>
          <a:xfrm flipV="1">
            <a:off x="5316071" y="3473108"/>
            <a:ext cx="779928" cy="25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2" idx="3"/>
            <a:endCxn id="13" idx="1"/>
          </p:cNvCxnSpPr>
          <p:nvPr/>
        </p:nvCxnSpPr>
        <p:spPr>
          <a:xfrm>
            <a:off x="8390020" y="3473108"/>
            <a:ext cx="701843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95999" y="2198871"/>
            <a:ext cx="2294021" cy="493858"/>
          </a:xfrm>
          <a:prstGeom prst="roundRect">
            <a:avLst>
              <a:gd name="adj" fmla="val 935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hlinkClick r:id="rId3" action="ppaction://hlinkfile"/>
              </a:rPr>
              <a:t>OpenAI Chat API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543" y="4022350"/>
            <a:ext cx="1123225" cy="103499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99182" y="4483259"/>
            <a:ext cx="494130" cy="341744"/>
          </a:xfrm>
          <a:prstGeom prst="rect">
            <a:avLst/>
          </a:prstGeom>
        </p:spPr>
      </p:pic>
      <p:sp>
        <p:nvSpPr>
          <p:cNvPr id="27" name="Up Arrow 26"/>
          <p:cNvSpPr/>
          <p:nvPr/>
        </p:nvSpPr>
        <p:spPr>
          <a:xfrm>
            <a:off x="6915580" y="2723147"/>
            <a:ext cx="634115" cy="258928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0DE2EE-15EC-E0CB-A164-EE473E1216C0}"/>
              </a:ext>
            </a:extLst>
          </p:cNvPr>
          <p:cNvGrpSpPr/>
          <p:nvPr/>
        </p:nvGrpSpPr>
        <p:grpSpPr>
          <a:xfrm>
            <a:off x="4821820" y="4274862"/>
            <a:ext cx="5047807" cy="356647"/>
            <a:chOff x="4098457" y="4199565"/>
            <a:chExt cx="5771170" cy="356647"/>
          </a:xfrm>
        </p:grpSpPr>
        <p:sp>
          <p:nvSpPr>
            <p:cNvPr id="28" name="Rectangles 27"/>
            <p:cNvSpPr/>
            <p:nvPr/>
          </p:nvSpPr>
          <p:spPr>
            <a:xfrm>
              <a:off x="4098457" y="4199565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OneAPI</a:t>
              </a: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6167556" y="4199565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IPEX</a:t>
              </a: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8236656" y="4205732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xFT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F026BB-18E4-EE3D-517F-75C49B4D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76" y="1677875"/>
            <a:ext cx="1778830" cy="13523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DEE2E3A-075F-F633-A567-784D0AFC83C7}"/>
              </a:ext>
            </a:extLst>
          </p:cNvPr>
          <p:cNvSpPr/>
          <p:nvPr/>
        </p:nvSpPr>
        <p:spPr>
          <a:xfrm>
            <a:off x="2505311" y="2140543"/>
            <a:ext cx="212558" cy="3729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8DA9-442B-54EB-4F85-4988D5528987}"/>
              </a:ext>
            </a:extLst>
          </p:cNvPr>
          <p:cNvSpPr txBox="1"/>
          <p:nvPr/>
        </p:nvSpPr>
        <p:spPr>
          <a:xfrm>
            <a:off x="711345" y="3056008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pic>
        <p:nvPicPr>
          <p:cNvPr id="1026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311DB738-F1AE-6567-DD8C-FAF8385D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58" y="3526109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ADD31F10-4D5F-EA34-CB9D-D44753EC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09" y="352935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73B842ED-56F5-A70D-67C2-5D158657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16" y="352592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E5FD42-8322-1BA9-B5AC-907998CDE26C}"/>
              </a:ext>
            </a:extLst>
          </p:cNvPr>
          <p:cNvSpPr txBox="1"/>
          <p:nvPr/>
        </p:nvSpPr>
        <p:spPr>
          <a:xfrm>
            <a:off x="6387579" y="1771211"/>
            <a:ext cx="17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API Gateway</a:t>
            </a:r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0B036D-EFC9-0CBD-CFD8-75368349D5BD}"/>
              </a:ext>
            </a:extLst>
          </p:cNvPr>
          <p:cNvSpPr txBox="1"/>
          <p:nvPr/>
        </p:nvSpPr>
        <p:spPr>
          <a:xfrm>
            <a:off x="2937941" y="4144537"/>
            <a:ext cx="177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Optimized AI Server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s 3">
            <a:extLst>
              <a:ext uri="{FF2B5EF4-FFF2-40B4-BE49-F238E27FC236}">
                <a16:creationId xmlns:a16="http://schemas.microsoft.com/office/drawing/2014/main" id="{98FFD4AD-AA41-B07B-75A0-EB3187D9742E}"/>
              </a:ext>
            </a:extLst>
          </p:cNvPr>
          <p:cNvSpPr/>
          <p:nvPr/>
        </p:nvSpPr>
        <p:spPr>
          <a:xfrm>
            <a:off x="2910674" y="1767713"/>
            <a:ext cx="8421959" cy="106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88A6BF-414A-295D-BC9F-41400BE03AF0}"/>
              </a:ext>
            </a:extLst>
          </p:cNvPr>
          <p:cNvSpPr txBox="1"/>
          <p:nvPr/>
        </p:nvSpPr>
        <p:spPr>
          <a:xfrm>
            <a:off x="6387579" y="1771211"/>
            <a:ext cx="17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API Gateway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 Summary Pipeline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EAE6DBF-8A59-08C9-63BC-CECD964B636E}"/>
              </a:ext>
            </a:extLst>
          </p:cNvPr>
          <p:cNvSpPr/>
          <p:nvPr/>
        </p:nvSpPr>
        <p:spPr>
          <a:xfrm>
            <a:off x="3164304" y="2200088"/>
            <a:ext cx="1561256" cy="466246"/>
          </a:xfrm>
          <a:prstGeom prst="roundRect">
            <a:avLst>
              <a:gd name="adj" fmla="val 67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2" action="ppaction://hlinkfile"/>
              </a:rPr>
              <a:t>OpenAI Speech API + Speakers</a:t>
            </a:r>
          </a:p>
        </p:txBody>
      </p:sp>
      <p:sp>
        <p:nvSpPr>
          <p:cNvPr id="7" name="Up Arrow 10">
            <a:extLst>
              <a:ext uri="{FF2B5EF4-FFF2-40B4-BE49-F238E27FC236}">
                <a16:creationId xmlns:a16="http://schemas.microsoft.com/office/drawing/2014/main" id="{0F3B0181-C94E-474D-7747-ED29C01B62FA}"/>
              </a:ext>
            </a:extLst>
          </p:cNvPr>
          <p:cNvSpPr/>
          <p:nvPr/>
        </p:nvSpPr>
        <p:spPr>
          <a:xfrm>
            <a:off x="3627874" y="2688372"/>
            <a:ext cx="634115" cy="324592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8B126116-065E-72D9-E0D8-11BFC163835E}"/>
              </a:ext>
            </a:extLst>
          </p:cNvPr>
          <p:cNvSpPr/>
          <p:nvPr/>
        </p:nvSpPr>
        <p:spPr>
          <a:xfrm>
            <a:off x="7294302" y="2202404"/>
            <a:ext cx="1561257" cy="428118"/>
          </a:xfrm>
          <a:prstGeom prst="roundRect">
            <a:avLst>
              <a:gd name="adj" fmla="val 91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3" action="ppaction://hlinkfile"/>
              </a:rPr>
              <a:t>OpenAI Chat API</a:t>
            </a:r>
          </a:p>
        </p:txBody>
      </p:sp>
      <p:sp>
        <p:nvSpPr>
          <p:cNvPr id="17" name="Up Arrow 26">
            <a:extLst>
              <a:ext uri="{FF2B5EF4-FFF2-40B4-BE49-F238E27FC236}">
                <a16:creationId xmlns:a16="http://schemas.microsoft.com/office/drawing/2014/main" id="{62280E40-22A5-7CE2-513E-3FFB0B62A32A}"/>
              </a:ext>
            </a:extLst>
          </p:cNvPr>
          <p:cNvSpPr/>
          <p:nvPr/>
        </p:nvSpPr>
        <p:spPr>
          <a:xfrm>
            <a:off x="7757872" y="2666334"/>
            <a:ext cx="634115" cy="334527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D1BFCC-9AAE-55E6-C991-B0D768F6B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82" y="1712630"/>
            <a:ext cx="1778830" cy="135232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E1A32C-E2AE-CFBD-6962-AADC3E5B4C57}"/>
              </a:ext>
            </a:extLst>
          </p:cNvPr>
          <p:cNvSpPr/>
          <p:nvPr/>
        </p:nvSpPr>
        <p:spPr>
          <a:xfrm>
            <a:off x="2507606" y="2159380"/>
            <a:ext cx="212558" cy="37297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CBFA6-CB87-3910-CF37-F1F0B0A9CAF1}"/>
              </a:ext>
            </a:extLst>
          </p:cNvPr>
          <p:cNvSpPr txBox="1"/>
          <p:nvPr/>
        </p:nvSpPr>
        <p:spPr>
          <a:xfrm>
            <a:off x="647700" y="3039690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sp>
        <p:nvSpPr>
          <p:cNvPr id="5" name="Rectangles 3">
            <a:extLst>
              <a:ext uri="{FF2B5EF4-FFF2-40B4-BE49-F238E27FC236}">
                <a16:creationId xmlns:a16="http://schemas.microsoft.com/office/drawing/2014/main" id="{4CBEB16A-7EEE-5023-9C4A-0200DEC65500}"/>
              </a:ext>
            </a:extLst>
          </p:cNvPr>
          <p:cNvSpPr/>
          <p:nvPr/>
        </p:nvSpPr>
        <p:spPr>
          <a:xfrm>
            <a:off x="3164304" y="3098731"/>
            <a:ext cx="1561256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ASR + Segments + diarize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(WhisperX)</a:t>
            </a:r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558D9960-863D-7F89-DAB5-75916F86F9B1}"/>
              </a:ext>
            </a:extLst>
          </p:cNvPr>
          <p:cNvSpPr/>
          <p:nvPr/>
        </p:nvSpPr>
        <p:spPr>
          <a:xfrm>
            <a:off x="7294302" y="3098731"/>
            <a:ext cx="1561256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LLM Service</a:t>
            </a:r>
          </a:p>
        </p:txBody>
      </p:sp>
      <p:sp>
        <p:nvSpPr>
          <p:cNvPr id="9" name="Rectangles 12">
            <a:extLst>
              <a:ext uri="{FF2B5EF4-FFF2-40B4-BE49-F238E27FC236}">
                <a16:creationId xmlns:a16="http://schemas.microsoft.com/office/drawing/2014/main" id="{0AD68103-CF77-2584-C0C3-81448C269063}"/>
              </a:ext>
            </a:extLst>
          </p:cNvPr>
          <p:cNvSpPr/>
          <p:nvPr/>
        </p:nvSpPr>
        <p:spPr>
          <a:xfrm>
            <a:off x="9359301" y="3098731"/>
            <a:ext cx="1661624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cs typeface="+mn-lt"/>
              </a:rPr>
              <a:t>Mail </a:t>
            </a:r>
            <a:r>
              <a:rPr lang="en-US" sz="1400" dirty="0">
                <a:solidFill>
                  <a:schemeClr val="tx1"/>
                </a:solidFill>
                <a:cs typeface="+mn-lt"/>
              </a:rPr>
              <a:t>Service</a:t>
            </a:r>
          </a:p>
        </p:txBody>
      </p:sp>
      <p:sp>
        <p:nvSpPr>
          <p:cNvPr id="24" name="Rectangles 3">
            <a:extLst>
              <a:ext uri="{FF2B5EF4-FFF2-40B4-BE49-F238E27FC236}">
                <a16:creationId xmlns:a16="http://schemas.microsoft.com/office/drawing/2014/main" id="{1D24CBC6-5BD5-7113-3BC6-EA823199F54D}"/>
              </a:ext>
            </a:extLst>
          </p:cNvPr>
          <p:cNvSpPr/>
          <p:nvPr/>
        </p:nvSpPr>
        <p:spPr>
          <a:xfrm>
            <a:off x="5229303" y="3098731"/>
            <a:ext cx="1561256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RAG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462DED-84E0-4B73-1859-35A9648B24C7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725560" y="3473108"/>
            <a:ext cx="5037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691CD8-BEF4-B2EF-D407-A21D35FA92CF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790559" y="3473108"/>
            <a:ext cx="5037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0333E-1BEF-EF05-88B8-FCB4B10385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55558" y="3473108"/>
            <a:ext cx="5037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E11EB012-C3C4-353B-6242-E34A5C6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923" y="3481983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600B8342-4626-6994-9BE4-C34569A3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02" y="3500608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0BB85ED0-9295-E75A-D4B9-2C6ED869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43" y="3482954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1DA04D9D-7EAE-BB4A-BDDC-04026C6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343" y="3482954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s 25">
            <a:extLst>
              <a:ext uri="{FF2B5EF4-FFF2-40B4-BE49-F238E27FC236}">
                <a16:creationId xmlns:a16="http://schemas.microsoft.com/office/drawing/2014/main" id="{0385072D-A9B5-576F-1482-5958C2232D8F}"/>
              </a:ext>
            </a:extLst>
          </p:cNvPr>
          <p:cNvSpPr/>
          <p:nvPr/>
        </p:nvSpPr>
        <p:spPr>
          <a:xfrm>
            <a:off x="2910674" y="4034543"/>
            <a:ext cx="8423074" cy="86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047B72-1E90-A0AC-CCEC-12B07C829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3543" y="4022350"/>
            <a:ext cx="1123225" cy="10349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D545B59-CF8D-BF88-F24F-8035F285F39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99182" y="4483259"/>
            <a:ext cx="494130" cy="34174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08EC6A6-B985-87EC-EA4C-573503544516}"/>
              </a:ext>
            </a:extLst>
          </p:cNvPr>
          <p:cNvGrpSpPr/>
          <p:nvPr/>
        </p:nvGrpSpPr>
        <p:grpSpPr>
          <a:xfrm>
            <a:off x="4821820" y="4274862"/>
            <a:ext cx="5047807" cy="356647"/>
            <a:chOff x="4098457" y="4199565"/>
            <a:chExt cx="5771170" cy="356647"/>
          </a:xfrm>
        </p:grpSpPr>
        <p:sp>
          <p:nvSpPr>
            <p:cNvPr id="31" name="Rectangles 27">
              <a:extLst>
                <a:ext uri="{FF2B5EF4-FFF2-40B4-BE49-F238E27FC236}">
                  <a16:creationId xmlns:a16="http://schemas.microsoft.com/office/drawing/2014/main" id="{F5CF5275-E8BA-4B1F-D682-DC612E0E583D}"/>
                </a:ext>
              </a:extLst>
            </p:cNvPr>
            <p:cNvSpPr/>
            <p:nvPr/>
          </p:nvSpPr>
          <p:spPr>
            <a:xfrm>
              <a:off x="4098457" y="4199565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OneAPI</a:t>
              </a:r>
            </a:p>
          </p:txBody>
        </p:sp>
        <p:sp>
          <p:nvSpPr>
            <p:cNvPr id="32" name="Rectangles 28">
              <a:extLst>
                <a:ext uri="{FF2B5EF4-FFF2-40B4-BE49-F238E27FC236}">
                  <a16:creationId xmlns:a16="http://schemas.microsoft.com/office/drawing/2014/main" id="{098E9B15-7E56-9449-AC38-39353AD49264}"/>
                </a:ext>
              </a:extLst>
            </p:cNvPr>
            <p:cNvSpPr/>
            <p:nvPr/>
          </p:nvSpPr>
          <p:spPr>
            <a:xfrm>
              <a:off x="6167556" y="4199565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IPEX</a:t>
              </a:r>
            </a:p>
          </p:txBody>
        </p:sp>
        <p:sp>
          <p:nvSpPr>
            <p:cNvPr id="33" name="Rectangles 29">
              <a:extLst>
                <a:ext uri="{FF2B5EF4-FFF2-40B4-BE49-F238E27FC236}">
                  <a16:creationId xmlns:a16="http://schemas.microsoft.com/office/drawing/2014/main" id="{0A583432-1655-16C5-017E-113CD5BD31F7}"/>
                </a:ext>
              </a:extLst>
            </p:cNvPr>
            <p:cNvSpPr/>
            <p:nvPr/>
          </p:nvSpPr>
          <p:spPr>
            <a:xfrm>
              <a:off x="8236656" y="4205732"/>
              <a:ext cx="1632971" cy="350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xFT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E8EAA6-E03A-5FCE-59B1-FF1768A8D23F}"/>
              </a:ext>
            </a:extLst>
          </p:cNvPr>
          <p:cNvSpPr txBox="1"/>
          <p:nvPr/>
        </p:nvSpPr>
        <p:spPr>
          <a:xfrm>
            <a:off x="2937941" y="4144537"/>
            <a:ext cx="177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Optimized AI Server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ASR(Auto Speech Recoginition) Service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02155" y="314960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53185" y="4536440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23770" y="2009140"/>
            <a:ext cx="2159000" cy="5168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Speech API</a:t>
            </a:r>
          </a:p>
        </p:txBody>
      </p:sp>
      <p:sp>
        <p:nvSpPr>
          <p:cNvPr id="11" name="Up Arrow 10"/>
          <p:cNvSpPr/>
          <p:nvPr/>
        </p:nvSpPr>
        <p:spPr>
          <a:xfrm>
            <a:off x="3003550" y="26917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04820" y="41903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http://localhost:5500/v1/audio/speech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-d '{ "input": "人民是我们党执政的最大底气，是我们共和国的坚实根基，是我们强党兴国的根本所在" }'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'accept: application/json'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'Content-Type: application/json' --output test55.mp3</a:t>
            </a:r>
          </a:p>
        </p:txBody>
      </p:sp>
      <p:cxnSp>
        <p:nvCxnSpPr>
          <p:cNvPr id="8" name="Curved Connector 7"/>
          <p:cNvCxnSpPr>
            <a:stCxn id="7" idx="0"/>
            <a:endCxn id="9" idx="3"/>
          </p:cNvCxnSpPr>
          <p:nvPr/>
        </p:nvCxnSpPr>
        <p:spPr>
          <a:xfrm rot="16200000" flipV="1">
            <a:off x="6465570" y="184785"/>
            <a:ext cx="516890" cy="4683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TTS (Text To Speech) Service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87475" y="313563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62430" y="1854835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7" name="Up Arrow 16"/>
          <p:cNvSpPr/>
          <p:nvPr/>
        </p:nvSpPr>
        <p:spPr>
          <a:xfrm>
            <a:off x="2388870" y="267779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07720" y="4507865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19" name="Up Arrow 18"/>
          <p:cNvSpPr/>
          <p:nvPr/>
        </p:nvSpPr>
        <p:spPr>
          <a:xfrm>
            <a:off x="2388870" y="42030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-F "file=@/path/to/file" http://localhost:5000/v1/audio/transcriptions</a:t>
            </a:r>
          </a:p>
        </p:txBody>
      </p:sp>
      <p:cxnSp>
        <p:nvCxnSpPr>
          <p:cNvPr id="4" name="Curved Connector 3"/>
          <p:cNvCxnSpPr>
            <a:stCxn id="7" idx="0"/>
            <a:endCxn id="15" idx="3"/>
          </p:cNvCxnSpPr>
          <p:nvPr/>
        </p:nvCxnSpPr>
        <p:spPr>
          <a:xfrm rot="16200000" flipV="1">
            <a:off x="6139180" y="-142240"/>
            <a:ext cx="624205" cy="522859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248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Chandas</vt:lpstr>
      <vt:lpstr>宋体</vt:lpstr>
      <vt:lpstr>Arial</vt:lpstr>
      <vt:lpstr>Arial Black</vt:lpstr>
      <vt:lpstr>Calibri</vt:lpstr>
      <vt:lpstr>Office Theme</vt:lpstr>
      <vt:lpstr>Enterprise AI</vt:lpstr>
      <vt:lpstr>ChatBot Pipeline</vt:lpstr>
      <vt:lpstr>Meeting Summary Pipeline</vt:lpstr>
      <vt:lpstr>ASR(Auto Speech Recoginition) Service</vt:lpstr>
      <vt:lpstr>TTS (Text To Speech)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AI</dc:title>
  <dc:creator/>
  <cp:lastModifiedBy>Ken Lu</cp:lastModifiedBy>
  <cp:revision>58</cp:revision>
  <dcterms:created xsi:type="dcterms:W3CDTF">2024-04-01T01:41:02Z</dcterms:created>
  <dcterms:modified xsi:type="dcterms:W3CDTF">2024-04-07T02:18:40Z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