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63" r:id="rId8"/>
    <p:sldId id="264" r:id="rId9"/>
    <p:sldId id="266" r:id="rId10"/>
    <p:sldId id="267" r:id="rId11"/>
    <p:sldId id="265" r:id="rId12"/>
    <p:sldId id="269" r:id="rId13"/>
    <p:sldId id="268"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4660"/>
  </p:normalViewPr>
  <p:slideViewPr>
    <p:cSldViewPr snapToGrid="0">
      <p:cViewPr varScale="1">
        <p:scale>
          <a:sx n="114" d="100"/>
          <a:sy n="114" d="100"/>
        </p:scale>
        <p:origin x="30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D5D51E-9685-4C3D-8A94-0413D41947CE}" type="doc">
      <dgm:prSet loTypeId="urn:microsoft.com/office/officeart/2008/layout/RadialCluster" loCatId="cycle" qsTypeId="urn:microsoft.com/office/officeart/2005/8/quickstyle/simple3" qsCatId="simple" csTypeId="urn:microsoft.com/office/officeart/2005/8/colors/accent5_5" csCatId="accent5" phldr="1"/>
      <dgm:spPr/>
      <dgm:t>
        <a:bodyPr/>
        <a:lstStyle/>
        <a:p>
          <a:endParaRPr lang="en-US"/>
        </a:p>
      </dgm:t>
    </dgm:pt>
    <dgm:pt modelId="{A6C179D5-BF6B-4C7C-BE45-9399E07EF0C8}">
      <dgm:prSet phldrT="[Text]"/>
      <dgm:spPr/>
      <dgm:t>
        <a:bodyPr/>
        <a:lstStyle/>
        <a:p>
          <a:r>
            <a:rPr lang="en-US" dirty="0"/>
            <a:t>Server</a:t>
          </a:r>
        </a:p>
      </dgm:t>
    </dgm:pt>
    <dgm:pt modelId="{21096FE1-A22A-4592-94CF-1AEB6186E106}" type="parTrans" cxnId="{B224BC0F-FE75-42F5-9C77-F58A888B1A4E}">
      <dgm:prSet/>
      <dgm:spPr/>
      <dgm:t>
        <a:bodyPr/>
        <a:lstStyle/>
        <a:p>
          <a:endParaRPr lang="en-US"/>
        </a:p>
      </dgm:t>
    </dgm:pt>
    <dgm:pt modelId="{9D41B6AD-4BD3-4F5C-B6BC-B705D7D0F816}" type="sibTrans" cxnId="{B224BC0F-FE75-42F5-9C77-F58A888B1A4E}">
      <dgm:prSet/>
      <dgm:spPr/>
      <dgm:t>
        <a:bodyPr/>
        <a:lstStyle/>
        <a:p>
          <a:endParaRPr lang="en-US"/>
        </a:p>
      </dgm:t>
    </dgm:pt>
    <dgm:pt modelId="{1E3B7AFA-0962-49B6-8C67-FBA307B3C93F}">
      <dgm:prSet phldrT="[Text]"/>
      <dgm:spPr/>
      <dgm:t>
        <a:bodyPr/>
        <a:lstStyle/>
        <a:p>
          <a:r>
            <a:rPr lang="en-US" dirty="0"/>
            <a:t>Lizette</a:t>
          </a:r>
        </a:p>
      </dgm:t>
    </dgm:pt>
    <dgm:pt modelId="{0BE0F580-9AE8-4791-81CE-EF8FBDBCAA43}" type="parTrans" cxnId="{60C98882-4ABC-41F3-843F-509B2CF54195}">
      <dgm:prSet/>
      <dgm:spPr/>
      <dgm:t>
        <a:bodyPr/>
        <a:lstStyle/>
        <a:p>
          <a:endParaRPr lang="en-US"/>
        </a:p>
      </dgm:t>
    </dgm:pt>
    <dgm:pt modelId="{5CC3A81E-64F1-47F6-8E31-022742324CE3}" type="sibTrans" cxnId="{60C98882-4ABC-41F3-843F-509B2CF54195}">
      <dgm:prSet/>
      <dgm:spPr/>
      <dgm:t>
        <a:bodyPr/>
        <a:lstStyle/>
        <a:p>
          <a:endParaRPr lang="en-US"/>
        </a:p>
      </dgm:t>
    </dgm:pt>
    <dgm:pt modelId="{5597F923-E39C-4618-9348-ADCBA0D04476}">
      <dgm:prSet phldrT="[Text]"/>
      <dgm:spPr/>
      <dgm:t>
        <a:bodyPr/>
        <a:lstStyle/>
        <a:p>
          <a:r>
            <a:rPr lang="en-US" dirty="0"/>
            <a:t>Angelo</a:t>
          </a:r>
        </a:p>
      </dgm:t>
    </dgm:pt>
    <dgm:pt modelId="{B5A631E1-8278-4FA2-A358-7DE975E938A6}" type="parTrans" cxnId="{FEFB1CCF-9286-47D7-A952-2BF32A6ACB47}">
      <dgm:prSet/>
      <dgm:spPr/>
      <dgm:t>
        <a:bodyPr/>
        <a:lstStyle/>
        <a:p>
          <a:endParaRPr lang="en-US"/>
        </a:p>
      </dgm:t>
    </dgm:pt>
    <dgm:pt modelId="{1E825F4B-61E3-445C-ADDE-21D47D8B9526}" type="sibTrans" cxnId="{FEFB1CCF-9286-47D7-A952-2BF32A6ACB47}">
      <dgm:prSet/>
      <dgm:spPr/>
      <dgm:t>
        <a:bodyPr/>
        <a:lstStyle/>
        <a:p>
          <a:endParaRPr lang="en-US"/>
        </a:p>
      </dgm:t>
    </dgm:pt>
    <dgm:pt modelId="{AB323E97-51AD-49AA-94EE-2438C2178303}">
      <dgm:prSet phldrT="[Text]"/>
      <dgm:spPr/>
      <dgm:t>
        <a:bodyPr/>
        <a:lstStyle/>
        <a:p>
          <a:r>
            <a:rPr lang="en-US" dirty="0"/>
            <a:t>Ken</a:t>
          </a:r>
        </a:p>
      </dgm:t>
    </dgm:pt>
    <dgm:pt modelId="{EA93CD89-389C-4046-9630-64FD8F98A3F2}" type="parTrans" cxnId="{9EA68F5B-4E8D-4218-8A09-C0748DC12F44}">
      <dgm:prSet/>
      <dgm:spPr/>
      <dgm:t>
        <a:bodyPr/>
        <a:lstStyle/>
        <a:p>
          <a:endParaRPr lang="en-US"/>
        </a:p>
      </dgm:t>
    </dgm:pt>
    <dgm:pt modelId="{8A146F1E-88EC-4494-80A2-2FA5012C3C51}" type="sibTrans" cxnId="{9EA68F5B-4E8D-4218-8A09-C0748DC12F44}">
      <dgm:prSet/>
      <dgm:spPr/>
      <dgm:t>
        <a:bodyPr/>
        <a:lstStyle/>
        <a:p>
          <a:endParaRPr lang="en-US"/>
        </a:p>
      </dgm:t>
    </dgm:pt>
    <dgm:pt modelId="{92FE1259-FC56-421B-87E5-0C2FA38FE1EE}" type="pres">
      <dgm:prSet presAssocID="{0BD5D51E-9685-4C3D-8A94-0413D41947CE}" presName="Name0" presStyleCnt="0">
        <dgm:presLayoutVars>
          <dgm:chMax val="1"/>
          <dgm:chPref val="1"/>
          <dgm:dir/>
          <dgm:animOne val="branch"/>
          <dgm:animLvl val="lvl"/>
        </dgm:presLayoutVars>
      </dgm:prSet>
      <dgm:spPr/>
    </dgm:pt>
    <dgm:pt modelId="{3B5D0DEE-AE3B-4C5F-BA75-53633F7C0065}" type="pres">
      <dgm:prSet presAssocID="{A6C179D5-BF6B-4C7C-BE45-9399E07EF0C8}" presName="singleCycle" presStyleCnt="0"/>
      <dgm:spPr/>
    </dgm:pt>
    <dgm:pt modelId="{86468A10-6EF0-4D56-8CC6-869BC0316BE7}" type="pres">
      <dgm:prSet presAssocID="{A6C179D5-BF6B-4C7C-BE45-9399E07EF0C8}" presName="singleCenter" presStyleLbl="node1" presStyleIdx="0" presStyleCnt="4">
        <dgm:presLayoutVars>
          <dgm:chMax val="7"/>
          <dgm:chPref val="7"/>
        </dgm:presLayoutVars>
      </dgm:prSet>
      <dgm:spPr/>
    </dgm:pt>
    <dgm:pt modelId="{E554E45B-873E-4C01-B832-5397190F9BE2}" type="pres">
      <dgm:prSet presAssocID="{0BE0F580-9AE8-4791-81CE-EF8FBDBCAA43}" presName="Name56" presStyleLbl="parChTrans1D2" presStyleIdx="0" presStyleCnt="3"/>
      <dgm:spPr/>
    </dgm:pt>
    <dgm:pt modelId="{309F30E9-52F4-4984-B574-2A36381C4BE3}" type="pres">
      <dgm:prSet presAssocID="{1E3B7AFA-0962-49B6-8C67-FBA307B3C93F}" presName="text0" presStyleLbl="node1" presStyleIdx="1" presStyleCnt="4">
        <dgm:presLayoutVars>
          <dgm:bulletEnabled val="1"/>
        </dgm:presLayoutVars>
      </dgm:prSet>
      <dgm:spPr/>
    </dgm:pt>
    <dgm:pt modelId="{546221FA-5264-4BFD-969F-64C30313EFDA}" type="pres">
      <dgm:prSet presAssocID="{B5A631E1-8278-4FA2-A358-7DE975E938A6}" presName="Name56" presStyleLbl="parChTrans1D2" presStyleIdx="1" presStyleCnt="3"/>
      <dgm:spPr/>
    </dgm:pt>
    <dgm:pt modelId="{44E93F37-B6D9-456C-9DE3-EF15805689CC}" type="pres">
      <dgm:prSet presAssocID="{5597F923-E39C-4618-9348-ADCBA0D04476}" presName="text0" presStyleLbl="node1" presStyleIdx="2" presStyleCnt="4">
        <dgm:presLayoutVars>
          <dgm:bulletEnabled val="1"/>
        </dgm:presLayoutVars>
      </dgm:prSet>
      <dgm:spPr/>
    </dgm:pt>
    <dgm:pt modelId="{1895AC94-8113-4719-B447-8DF493D90C55}" type="pres">
      <dgm:prSet presAssocID="{EA93CD89-389C-4046-9630-64FD8F98A3F2}" presName="Name56" presStyleLbl="parChTrans1D2" presStyleIdx="2" presStyleCnt="3"/>
      <dgm:spPr/>
    </dgm:pt>
    <dgm:pt modelId="{3EC99602-324E-439A-AF3B-DAAAF166727C}" type="pres">
      <dgm:prSet presAssocID="{AB323E97-51AD-49AA-94EE-2438C2178303}" presName="text0" presStyleLbl="node1" presStyleIdx="3" presStyleCnt="4">
        <dgm:presLayoutVars>
          <dgm:bulletEnabled val="1"/>
        </dgm:presLayoutVars>
      </dgm:prSet>
      <dgm:spPr/>
    </dgm:pt>
  </dgm:ptLst>
  <dgm:cxnLst>
    <dgm:cxn modelId="{F3C51303-61D8-416E-B74F-3A81C46FC168}" type="presOf" srcId="{0BD5D51E-9685-4C3D-8A94-0413D41947CE}" destId="{92FE1259-FC56-421B-87E5-0C2FA38FE1EE}" srcOrd="0" destOrd="0" presId="urn:microsoft.com/office/officeart/2008/layout/RadialCluster"/>
    <dgm:cxn modelId="{4B32F304-E3A0-412B-A7BA-E3A9A787F054}" type="presOf" srcId="{1E3B7AFA-0962-49B6-8C67-FBA307B3C93F}" destId="{309F30E9-52F4-4984-B574-2A36381C4BE3}" srcOrd="0" destOrd="0" presId="urn:microsoft.com/office/officeart/2008/layout/RadialCluster"/>
    <dgm:cxn modelId="{B224BC0F-FE75-42F5-9C77-F58A888B1A4E}" srcId="{0BD5D51E-9685-4C3D-8A94-0413D41947CE}" destId="{A6C179D5-BF6B-4C7C-BE45-9399E07EF0C8}" srcOrd="0" destOrd="0" parTransId="{21096FE1-A22A-4592-94CF-1AEB6186E106}" sibTransId="{9D41B6AD-4BD3-4F5C-B6BC-B705D7D0F816}"/>
    <dgm:cxn modelId="{F26FE929-BDDC-4C36-8CD9-CED230ADC743}" type="presOf" srcId="{AB323E97-51AD-49AA-94EE-2438C2178303}" destId="{3EC99602-324E-439A-AF3B-DAAAF166727C}" srcOrd="0" destOrd="0" presId="urn:microsoft.com/office/officeart/2008/layout/RadialCluster"/>
    <dgm:cxn modelId="{4BE05B35-D3D3-4F37-84A9-515A93424BF9}" type="presOf" srcId="{0BE0F580-9AE8-4791-81CE-EF8FBDBCAA43}" destId="{E554E45B-873E-4C01-B832-5397190F9BE2}" srcOrd="0" destOrd="0" presId="urn:microsoft.com/office/officeart/2008/layout/RadialCluster"/>
    <dgm:cxn modelId="{9EA68F5B-4E8D-4218-8A09-C0748DC12F44}" srcId="{A6C179D5-BF6B-4C7C-BE45-9399E07EF0C8}" destId="{AB323E97-51AD-49AA-94EE-2438C2178303}" srcOrd="2" destOrd="0" parTransId="{EA93CD89-389C-4046-9630-64FD8F98A3F2}" sibTransId="{8A146F1E-88EC-4494-80A2-2FA5012C3C51}"/>
    <dgm:cxn modelId="{4D716256-4E3F-4F11-93DE-068F22D9F6A4}" type="presOf" srcId="{B5A631E1-8278-4FA2-A358-7DE975E938A6}" destId="{546221FA-5264-4BFD-969F-64C30313EFDA}" srcOrd="0" destOrd="0" presId="urn:microsoft.com/office/officeart/2008/layout/RadialCluster"/>
    <dgm:cxn modelId="{C889117D-CFFB-4A60-B76C-ECE8BBE42EEF}" type="presOf" srcId="{A6C179D5-BF6B-4C7C-BE45-9399E07EF0C8}" destId="{86468A10-6EF0-4D56-8CC6-869BC0316BE7}" srcOrd="0" destOrd="0" presId="urn:microsoft.com/office/officeart/2008/layout/RadialCluster"/>
    <dgm:cxn modelId="{60C98882-4ABC-41F3-843F-509B2CF54195}" srcId="{A6C179D5-BF6B-4C7C-BE45-9399E07EF0C8}" destId="{1E3B7AFA-0962-49B6-8C67-FBA307B3C93F}" srcOrd="0" destOrd="0" parTransId="{0BE0F580-9AE8-4791-81CE-EF8FBDBCAA43}" sibTransId="{5CC3A81E-64F1-47F6-8E31-022742324CE3}"/>
    <dgm:cxn modelId="{DA067C89-20E7-46CB-B130-96193A5FD50B}" type="presOf" srcId="{EA93CD89-389C-4046-9630-64FD8F98A3F2}" destId="{1895AC94-8113-4719-B447-8DF493D90C55}" srcOrd="0" destOrd="0" presId="urn:microsoft.com/office/officeart/2008/layout/RadialCluster"/>
    <dgm:cxn modelId="{4C406C8F-5FAF-4EB0-8ACD-0D4BFDDD0322}" type="presOf" srcId="{5597F923-E39C-4618-9348-ADCBA0D04476}" destId="{44E93F37-B6D9-456C-9DE3-EF15805689CC}" srcOrd="0" destOrd="0" presId="urn:microsoft.com/office/officeart/2008/layout/RadialCluster"/>
    <dgm:cxn modelId="{FEFB1CCF-9286-47D7-A952-2BF32A6ACB47}" srcId="{A6C179D5-BF6B-4C7C-BE45-9399E07EF0C8}" destId="{5597F923-E39C-4618-9348-ADCBA0D04476}" srcOrd="1" destOrd="0" parTransId="{B5A631E1-8278-4FA2-A358-7DE975E938A6}" sibTransId="{1E825F4B-61E3-445C-ADDE-21D47D8B9526}"/>
    <dgm:cxn modelId="{E4E630F4-0657-4F25-82D1-FF4FD2874EEF}" type="presParOf" srcId="{92FE1259-FC56-421B-87E5-0C2FA38FE1EE}" destId="{3B5D0DEE-AE3B-4C5F-BA75-53633F7C0065}" srcOrd="0" destOrd="0" presId="urn:microsoft.com/office/officeart/2008/layout/RadialCluster"/>
    <dgm:cxn modelId="{81E2E96E-E741-449C-B39E-FD40172448C5}" type="presParOf" srcId="{3B5D0DEE-AE3B-4C5F-BA75-53633F7C0065}" destId="{86468A10-6EF0-4D56-8CC6-869BC0316BE7}" srcOrd="0" destOrd="0" presId="urn:microsoft.com/office/officeart/2008/layout/RadialCluster"/>
    <dgm:cxn modelId="{067C8A6A-756D-441A-8B77-0CFD42D4251B}" type="presParOf" srcId="{3B5D0DEE-AE3B-4C5F-BA75-53633F7C0065}" destId="{E554E45B-873E-4C01-B832-5397190F9BE2}" srcOrd="1" destOrd="0" presId="urn:microsoft.com/office/officeart/2008/layout/RadialCluster"/>
    <dgm:cxn modelId="{3A6D5F31-2AD5-4371-B9C3-173C37852554}" type="presParOf" srcId="{3B5D0DEE-AE3B-4C5F-BA75-53633F7C0065}" destId="{309F30E9-52F4-4984-B574-2A36381C4BE3}" srcOrd="2" destOrd="0" presId="urn:microsoft.com/office/officeart/2008/layout/RadialCluster"/>
    <dgm:cxn modelId="{AC0F7540-C4F4-4A1F-9E9D-659D2B0DDBC5}" type="presParOf" srcId="{3B5D0DEE-AE3B-4C5F-BA75-53633F7C0065}" destId="{546221FA-5264-4BFD-969F-64C30313EFDA}" srcOrd="3" destOrd="0" presId="urn:microsoft.com/office/officeart/2008/layout/RadialCluster"/>
    <dgm:cxn modelId="{60F2CF2F-E537-41EB-A8F7-531860364440}" type="presParOf" srcId="{3B5D0DEE-AE3B-4C5F-BA75-53633F7C0065}" destId="{44E93F37-B6D9-456C-9DE3-EF15805689CC}" srcOrd="4" destOrd="0" presId="urn:microsoft.com/office/officeart/2008/layout/RadialCluster"/>
    <dgm:cxn modelId="{7ED7E5C3-7BB1-4A76-AB7C-CC339C86B34B}" type="presParOf" srcId="{3B5D0DEE-AE3B-4C5F-BA75-53633F7C0065}" destId="{1895AC94-8113-4719-B447-8DF493D90C55}" srcOrd="5" destOrd="0" presId="urn:microsoft.com/office/officeart/2008/layout/RadialCluster"/>
    <dgm:cxn modelId="{08D94142-45FD-4C08-8A45-F2B7AF4DF8E5}" type="presParOf" srcId="{3B5D0DEE-AE3B-4C5F-BA75-53633F7C0065}" destId="{3EC99602-324E-439A-AF3B-DAAAF166727C}" srcOrd="6"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468A10-6EF0-4D56-8CC6-869BC0316BE7}">
      <dsp:nvSpPr>
        <dsp:cNvPr id="0" name=""/>
        <dsp:cNvSpPr/>
      </dsp:nvSpPr>
      <dsp:spPr>
        <a:xfrm>
          <a:off x="3844210" y="1952012"/>
          <a:ext cx="1258728" cy="1258728"/>
        </a:xfrm>
        <a:prstGeom prst="roundRect">
          <a:avLst/>
        </a:prstGeom>
        <a:gradFill rotWithShape="0">
          <a:gsLst>
            <a:gs pos="0">
              <a:schemeClr val="accent5">
                <a:alpha val="90000"/>
                <a:hueOff val="0"/>
                <a:satOff val="0"/>
                <a:lumOff val="0"/>
                <a:alphaOff val="0"/>
                <a:tint val="64000"/>
                <a:lumMod val="118000"/>
              </a:schemeClr>
            </a:gs>
            <a:gs pos="100000">
              <a:schemeClr val="accent5">
                <a:alpha val="90000"/>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6040" tIns="66040" rIns="66040" bIns="66040" numCol="1" spcCol="1270" anchor="ctr" anchorCtr="0">
          <a:noAutofit/>
        </a:bodyPr>
        <a:lstStyle/>
        <a:p>
          <a:pPr marL="0" lvl="0" indent="0" algn="ctr" defTabSz="1155700">
            <a:lnSpc>
              <a:spcPct val="90000"/>
            </a:lnSpc>
            <a:spcBef>
              <a:spcPct val="0"/>
            </a:spcBef>
            <a:spcAft>
              <a:spcPct val="35000"/>
            </a:spcAft>
            <a:buNone/>
          </a:pPr>
          <a:r>
            <a:rPr lang="en-US" sz="2600" kern="1200" dirty="0"/>
            <a:t>Server</a:t>
          </a:r>
        </a:p>
      </dsp:txBody>
      <dsp:txXfrm>
        <a:off x="3905656" y="2013458"/>
        <a:ext cx="1135836" cy="1135836"/>
      </dsp:txXfrm>
    </dsp:sp>
    <dsp:sp modelId="{E554E45B-873E-4C01-B832-5397190F9BE2}">
      <dsp:nvSpPr>
        <dsp:cNvPr id="0" name=""/>
        <dsp:cNvSpPr/>
      </dsp:nvSpPr>
      <dsp:spPr>
        <a:xfrm rot="16200000">
          <a:off x="4032102" y="1510539"/>
          <a:ext cx="882945" cy="0"/>
        </a:xfrm>
        <a:custGeom>
          <a:avLst/>
          <a:gdLst/>
          <a:ahLst/>
          <a:cxnLst/>
          <a:rect l="0" t="0" r="0" b="0"/>
          <a:pathLst>
            <a:path>
              <a:moveTo>
                <a:pt x="0" y="0"/>
              </a:moveTo>
              <a:lnTo>
                <a:pt x="882945" y="0"/>
              </a:lnTo>
            </a:path>
          </a:pathLst>
        </a:custGeom>
        <a:noFill/>
        <a:ln w="19050" cap="rnd" cmpd="sng" algn="ctr">
          <a:solidFill>
            <a:schemeClr val="accent5">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9F30E9-52F4-4984-B574-2A36381C4BE3}">
      <dsp:nvSpPr>
        <dsp:cNvPr id="0" name=""/>
        <dsp:cNvSpPr/>
      </dsp:nvSpPr>
      <dsp:spPr>
        <a:xfrm>
          <a:off x="4051900" y="225718"/>
          <a:ext cx="843348" cy="843348"/>
        </a:xfrm>
        <a:prstGeom prst="roundRect">
          <a:avLst/>
        </a:prstGeom>
        <a:gradFill rotWithShape="0">
          <a:gsLst>
            <a:gs pos="0">
              <a:schemeClr val="accent5">
                <a:alpha val="90000"/>
                <a:hueOff val="0"/>
                <a:satOff val="0"/>
                <a:lumOff val="0"/>
                <a:alphaOff val="-13333"/>
                <a:tint val="64000"/>
                <a:lumMod val="118000"/>
              </a:schemeClr>
            </a:gs>
            <a:gs pos="100000">
              <a:schemeClr val="accent5">
                <a:alpha val="90000"/>
                <a:hueOff val="0"/>
                <a:satOff val="0"/>
                <a:lumOff val="0"/>
                <a:alphaOff val="-13333"/>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3180" tIns="43180" rIns="43180" bIns="43180" numCol="1" spcCol="1270" anchor="ctr" anchorCtr="0">
          <a:noAutofit/>
        </a:bodyPr>
        <a:lstStyle/>
        <a:p>
          <a:pPr marL="0" lvl="0" indent="0" algn="ctr" defTabSz="755650">
            <a:lnSpc>
              <a:spcPct val="90000"/>
            </a:lnSpc>
            <a:spcBef>
              <a:spcPct val="0"/>
            </a:spcBef>
            <a:spcAft>
              <a:spcPct val="35000"/>
            </a:spcAft>
            <a:buNone/>
          </a:pPr>
          <a:r>
            <a:rPr lang="en-US" sz="1700" kern="1200" dirty="0"/>
            <a:t>Lizette</a:t>
          </a:r>
        </a:p>
      </dsp:txBody>
      <dsp:txXfrm>
        <a:off x="4093069" y="266887"/>
        <a:ext cx="761010" cy="761010"/>
      </dsp:txXfrm>
    </dsp:sp>
    <dsp:sp modelId="{546221FA-5264-4BFD-969F-64C30313EFDA}">
      <dsp:nvSpPr>
        <dsp:cNvPr id="0" name=""/>
        <dsp:cNvSpPr/>
      </dsp:nvSpPr>
      <dsp:spPr>
        <a:xfrm rot="1800000">
          <a:off x="5054685" y="3124828"/>
          <a:ext cx="720349" cy="0"/>
        </a:xfrm>
        <a:custGeom>
          <a:avLst/>
          <a:gdLst/>
          <a:ahLst/>
          <a:cxnLst/>
          <a:rect l="0" t="0" r="0" b="0"/>
          <a:pathLst>
            <a:path>
              <a:moveTo>
                <a:pt x="0" y="0"/>
              </a:moveTo>
              <a:lnTo>
                <a:pt x="720349" y="0"/>
              </a:lnTo>
            </a:path>
          </a:pathLst>
        </a:custGeom>
        <a:noFill/>
        <a:ln w="19050" cap="rnd" cmpd="sng" algn="ctr">
          <a:solidFill>
            <a:schemeClr val="accent5">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E93F37-B6D9-456C-9DE3-EF15805689CC}">
      <dsp:nvSpPr>
        <dsp:cNvPr id="0" name=""/>
        <dsp:cNvSpPr/>
      </dsp:nvSpPr>
      <dsp:spPr>
        <a:xfrm>
          <a:off x="5726780" y="3126694"/>
          <a:ext cx="843348" cy="843348"/>
        </a:xfrm>
        <a:prstGeom prst="roundRect">
          <a:avLst/>
        </a:prstGeom>
        <a:gradFill rotWithShape="0">
          <a:gsLst>
            <a:gs pos="0">
              <a:schemeClr val="accent5">
                <a:alpha val="90000"/>
                <a:hueOff val="0"/>
                <a:satOff val="0"/>
                <a:lumOff val="0"/>
                <a:alphaOff val="-26667"/>
                <a:tint val="64000"/>
                <a:lumMod val="118000"/>
              </a:schemeClr>
            </a:gs>
            <a:gs pos="100000">
              <a:schemeClr val="accent5">
                <a:alpha val="90000"/>
                <a:hueOff val="0"/>
                <a:satOff val="0"/>
                <a:lumOff val="0"/>
                <a:alphaOff val="-26667"/>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marL="0" lvl="0" indent="0" algn="ctr" defTabSz="666750">
            <a:lnSpc>
              <a:spcPct val="90000"/>
            </a:lnSpc>
            <a:spcBef>
              <a:spcPct val="0"/>
            </a:spcBef>
            <a:spcAft>
              <a:spcPct val="35000"/>
            </a:spcAft>
            <a:buNone/>
          </a:pPr>
          <a:r>
            <a:rPr lang="en-US" sz="1500" kern="1200" dirty="0"/>
            <a:t>Angelo</a:t>
          </a:r>
        </a:p>
      </dsp:txBody>
      <dsp:txXfrm>
        <a:off x="5767949" y="3167863"/>
        <a:ext cx="761010" cy="761010"/>
      </dsp:txXfrm>
    </dsp:sp>
    <dsp:sp modelId="{1895AC94-8113-4719-B447-8DF493D90C55}">
      <dsp:nvSpPr>
        <dsp:cNvPr id="0" name=""/>
        <dsp:cNvSpPr/>
      </dsp:nvSpPr>
      <dsp:spPr>
        <a:xfrm rot="9000000">
          <a:off x="3172115" y="3124828"/>
          <a:ext cx="720349" cy="0"/>
        </a:xfrm>
        <a:custGeom>
          <a:avLst/>
          <a:gdLst/>
          <a:ahLst/>
          <a:cxnLst/>
          <a:rect l="0" t="0" r="0" b="0"/>
          <a:pathLst>
            <a:path>
              <a:moveTo>
                <a:pt x="0" y="0"/>
              </a:moveTo>
              <a:lnTo>
                <a:pt x="720349" y="0"/>
              </a:lnTo>
            </a:path>
          </a:pathLst>
        </a:custGeom>
        <a:noFill/>
        <a:ln w="19050" cap="rnd" cmpd="sng" algn="ctr">
          <a:solidFill>
            <a:schemeClr val="accent5">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EC99602-324E-439A-AF3B-DAAAF166727C}">
      <dsp:nvSpPr>
        <dsp:cNvPr id="0" name=""/>
        <dsp:cNvSpPr/>
      </dsp:nvSpPr>
      <dsp:spPr>
        <a:xfrm>
          <a:off x="2377021" y="3126694"/>
          <a:ext cx="843348" cy="843348"/>
        </a:xfrm>
        <a:prstGeom prst="roundRect">
          <a:avLst/>
        </a:prstGeom>
        <a:gradFill rotWithShape="0">
          <a:gsLst>
            <a:gs pos="0">
              <a:schemeClr val="accent5">
                <a:alpha val="90000"/>
                <a:hueOff val="0"/>
                <a:satOff val="0"/>
                <a:lumOff val="0"/>
                <a:alphaOff val="-40000"/>
                <a:tint val="64000"/>
                <a:lumMod val="118000"/>
              </a:schemeClr>
            </a:gs>
            <a:gs pos="100000">
              <a:schemeClr val="accent5">
                <a:alpha val="90000"/>
                <a:hueOff val="0"/>
                <a:satOff val="0"/>
                <a:lumOff val="0"/>
                <a:alphaOff val="-4000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6040" tIns="66040" rIns="66040" bIns="66040" numCol="1" spcCol="1270" anchor="ctr" anchorCtr="0">
          <a:noAutofit/>
        </a:bodyPr>
        <a:lstStyle/>
        <a:p>
          <a:pPr marL="0" lvl="0" indent="0" algn="ctr" defTabSz="1155700">
            <a:lnSpc>
              <a:spcPct val="90000"/>
            </a:lnSpc>
            <a:spcBef>
              <a:spcPct val="0"/>
            </a:spcBef>
            <a:spcAft>
              <a:spcPct val="35000"/>
            </a:spcAft>
            <a:buNone/>
          </a:pPr>
          <a:r>
            <a:rPr lang="en-US" sz="2600" kern="1200" dirty="0"/>
            <a:t>Ken</a:t>
          </a:r>
        </a:p>
      </dsp:txBody>
      <dsp:txXfrm>
        <a:off x="2418190" y="3167863"/>
        <a:ext cx="761010" cy="761010"/>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11/21/2017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11/21/2017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11/21/2017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11/21/2017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11/21/2017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11/21/2017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11/21/2017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pdn.pega.com/documents/pega-robotic-automation-studio-plug-80-installation-instructions" TargetMode="External"/><Relationship Id="rId2" Type="http://schemas.openxmlformats.org/officeDocument/2006/relationships/hyperlink" Target="https://pdn.pega.com/community/product-support/question/integrate-tfsgithubsvn-open-span" TargetMode="External"/><Relationship Id="rId1" Type="http://schemas.openxmlformats.org/officeDocument/2006/relationships/slideLayout" Target="../slideLayouts/slideLayout2.xml"/><Relationship Id="rId5" Type="http://schemas.openxmlformats.org/officeDocument/2006/relationships/hyperlink" Target="https://pdn.pega.com/community/pega-product-support/question/team-foundation-server-tfs-integration-openspan-studiopega" TargetMode="External"/><Relationship Id="rId4" Type="http://schemas.openxmlformats.org/officeDocument/2006/relationships/hyperlink" Target="https://pdn.pega.com/community/product-support/question/multiple-developers-working-single-openspan-solution-through"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docs.gitlab.com/ce/gitlab-basics/img/create_new_project_button.png"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hyperlink" Target="https://docs.gitlab.com/ce/gitlab-basics/create-project.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E6F33-FDDD-4D4F-8E7D-D37267F348E7}"/>
              </a:ext>
            </a:extLst>
          </p:cNvPr>
          <p:cNvSpPr>
            <a:spLocks noGrp="1"/>
          </p:cNvSpPr>
          <p:nvPr>
            <p:ph type="ctrTitle"/>
          </p:nvPr>
        </p:nvSpPr>
        <p:spPr/>
        <p:txBody>
          <a:bodyPr/>
          <a:lstStyle/>
          <a:p>
            <a:r>
              <a:rPr lang="en-US" sz="4000" dirty="0"/>
              <a:t>INTRODUCTION TO GITLAB</a:t>
            </a:r>
          </a:p>
        </p:txBody>
      </p:sp>
      <p:sp>
        <p:nvSpPr>
          <p:cNvPr id="3" name="Subtitle 2">
            <a:extLst>
              <a:ext uri="{FF2B5EF4-FFF2-40B4-BE49-F238E27FC236}">
                <a16:creationId xmlns:a16="http://schemas.microsoft.com/office/drawing/2014/main" id="{59E0F265-EFC2-4AF3-9F51-B2DDD0841E8D}"/>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973932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D7AFB-0FEF-4C08-8057-DE4B9B405B97}"/>
              </a:ext>
            </a:extLst>
          </p:cNvPr>
          <p:cNvSpPr>
            <a:spLocks noGrp="1"/>
          </p:cNvSpPr>
          <p:nvPr>
            <p:ph type="title"/>
          </p:nvPr>
        </p:nvSpPr>
        <p:spPr/>
        <p:txBody>
          <a:bodyPr/>
          <a:lstStyle/>
          <a:p>
            <a:r>
              <a:rPr lang="en-US" dirty="0"/>
              <a:t>Upload a file</a:t>
            </a:r>
          </a:p>
        </p:txBody>
      </p:sp>
      <p:sp>
        <p:nvSpPr>
          <p:cNvPr id="3" name="Content Placeholder 2">
            <a:extLst>
              <a:ext uri="{FF2B5EF4-FFF2-40B4-BE49-F238E27FC236}">
                <a16:creationId xmlns:a16="http://schemas.microsoft.com/office/drawing/2014/main" id="{A8043214-6554-4A67-92BC-CCF357E62054}"/>
              </a:ext>
            </a:extLst>
          </p:cNvPr>
          <p:cNvSpPr>
            <a:spLocks noGrp="1"/>
          </p:cNvSpPr>
          <p:nvPr>
            <p:ph idx="1"/>
          </p:nvPr>
        </p:nvSpPr>
        <p:spPr>
          <a:xfrm>
            <a:off x="738232" y="1157682"/>
            <a:ext cx="9311622" cy="5090718"/>
          </a:xfrm>
        </p:spPr>
        <p:txBody>
          <a:bodyPr>
            <a:normAutofit/>
          </a:bodyPr>
          <a:lstStyle/>
          <a:p>
            <a:r>
              <a:rPr lang="en-US" sz="1200" dirty="0"/>
              <a:t>To upload a file, click the plus sign button (+) to the right of the branch selector of the project’s files page. A dialog box will appear. You can drag the item or click the link click to upload. After selecting the file, enter a commit message, choose a branch, and click the upload file. </a:t>
            </a:r>
          </a:p>
          <a:p>
            <a:pPr marL="0" indent="0">
              <a:buNone/>
            </a:pPr>
            <a:endParaRPr lang="en-US" sz="1200" dirty="0"/>
          </a:p>
          <a:p>
            <a:pPr marL="0" indent="0">
              <a:buNone/>
            </a:pPr>
            <a:endParaRPr lang="en-US" sz="1200" dirty="0"/>
          </a:p>
          <a:p>
            <a:pPr marL="0" indent="0">
              <a:buNone/>
            </a:pPr>
            <a:endParaRPr lang="en-US" sz="1200" dirty="0"/>
          </a:p>
        </p:txBody>
      </p:sp>
      <p:pic>
        <p:nvPicPr>
          <p:cNvPr id="5" name="Picture 10" descr="Upload file dropdown menu">
            <a:extLst>
              <a:ext uri="{FF2B5EF4-FFF2-40B4-BE49-F238E27FC236}">
                <a16:creationId xmlns:a16="http://schemas.microsoft.com/office/drawing/2014/main" id="{6ABDF76C-A8F9-4717-9800-21343C9C51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9566" y="1856743"/>
            <a:ext cx="3573711" cy="231258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2" descr="Upload file dialog">
            <a:extLst>
              <a:ext uri="{FF2B5EF4-FFF2-40B4-BE49-F238E27FC236}">
                <a16:creationId xmlns:a16="http://schemas.microsoft.com/office/drawing/2014/main" id="{D1F6C7BF-BC1C-437E-853E-19BB7CF01F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1174" y="3344338"/>
            <a:ext cx="3922902" cy="2548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8473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37A45-ADE3-415D-8F2F-63FAD56619FF}"/>
              </a:ext>
            </a:extLst>
          </p:cNvPr>
          <p:cNvSpPr>
            <a:spLocks noGrp="1"/>
          </p:cNvSpPr>
          <p:nvPr>
            <p:ph type="title"/>
          </p:nvPr>
        </p:nvSpPr>
        <p:spPr>
          <a:xfrm>
            <a:off x="587229" y="452718"/>
            <a:ext cx="9463605" cy="704963"/>
          </a:xfrm>
        </p:spPr>
        <p:txBody>
          <a:bodyPr/>
          <a:lstStyle/>
          <a:p>
            <a:r>
              <a:rPr lang="en-US" dirty="0"/>
              <a:t>Creating directory</a:t>
            </a:r>
          </a:p>
        </p:txBody>
      </p:sp>
      <p:sp>
        <p:nvSpPr>
          <p:cNvPr id="7" name="Content Placeholder 6">
            <a:extLst>
              <a:ext uri="{FF2B5EF4-FFF2-40B4-BE49-F238E27FC236}">
                <a16:creationId xmlns:a16="http://schemas.microsoft.com/office/drawing/2014/main" id="{3E67C6B6-2879-47D2-A92E-2D110E2D258B}"/>
              </a:ext>
            </a:extLst>
          </p:cNvPr>
          <p:cNvSpPr>
            <a:spLocks noGrp="1"/>
          </p:cNvSpPr>
          <p:nvPr>
            <p:ph idx="1"/>
          </p:nvPr>
        </p:nvSpPr>
        <p:spPr>
          <a:xfrm>
            <a:off x="1103312" y="1157682"/>
            <a:ext cx="8946541" cy="5090718"/>
          </a:xfrm>
        </p:spPr>
        <p:txBody>
          <a:bodyPr>
            <a:normAutofit/>
          </a:bodyPr>
          <a:lstStyle/>
          <a:p>
            <a:r>
              <a:rPr lang="en-US" sz="1200" dirty="0"/>
              <a:t>Having the repository organized is relevant for easy access of codes. It is  often helpful create new directory.</a:t>
            </a:r>
          </a:p>
          <a:p>
            <a:endParaRPr lang="en-US" sz="1200" dirty="0"/>
          </a:p>
          <a:p>
            <a:r>
              <a:rPr lang="en-US" sz="1200" dirty="0"/>
              <a:t>On the project’s file page, click the plus sign (+) button to the right of the branch selector. Click the new directory from the dropdown.  A new dialog window will display, enter a directory name and select the	target branch, then click on 	 create directory.</a:t>
            </a:r>
          </a:p>
          <a:p>
            <a:pPr marL="0" indent="0">
              <a:buNone/>
            </a:pPr>
            <a:r>
              <a:rPr lang="en-US" sz="1200" dirty="0"/>
              <a:t>	</a:t>
            </a:r>
          </a:p>
          <a:p>
            <a:pPr marL="0" indent="0">
              <a:buNone/>
            </a:pPr>
            <a:r>
              <a:rPr lang="en-US" sz="1200" dirty="0"/>
              <a:t>	</a:t>
            </a:r>
          </a:p>
          <a:p>
            <a:pPr marL="0" indent="0">
              <a:buNone/>
            </a:pPr>
            <a:endParaRPr lang="en-US" sz="1200" dirty="0"/>
          </a:p>
          <a:p>
            <a:pPr marL="0" indent="0">
              <a:buNone/>
            </a:pPr>
            <a:endParaRPr lang="en-US" sz="1200" dirty="0"/>
          </a:p>
        </p:txBody>
      </p:sp>
      <p:pic>
        <p:nvPicPr>
          <p:cNvPr id="14" name="Picture 2" descr="New directory dropdown">
            <a:extLst>
              <a:ext uri="{FF2B5EF4-FFF2-40B4-BE49-F238E27FC236}">
                <a16:creationId xmlns:a16="http://schemas.microsoft.com/office/drawing/2014/main" id="{3F286D7B-E34F-4109-BB95-7D5B920049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3493" y="2583808"/>
            <a:ext cx="3353733" cy="202893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New directory dialog">
            <a:extLst>
              <a:ext uri="{FF2B5EF4-FFF2-40B4-BE49-F238E27FC236}">
                <a16:creationId xmlns:a16="http://schemas.microsoft.com/office/drawing/2014/main" id="{5249B836-9557-462D-B52C-2F42D6E78E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3309" y="3703041"/>
            <a:ext cx="3750958" cy="2203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8984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E5BC4-DD54-44A6-A46B-B43478EE3A7B}"/>
              </a:ext>
            </a:extLst>
          </p:cNvPr>
          <p:cNvSpPr>
            <a:spLocks noGrp="1"/>
          </p:cNvSpPr>
          <p:nvPr>
            <p:ph type="title"/>
          </p:nvPr>
        </p:nvSpPr>
        <p:spPr/>
        <p:txBody>
          <a:bodyPr/>
          <a:lstStyle/>
          <a:p>
            <a:r>
              <a:rPr lang="en-US" dirty="0"/>
              <a:t>Creating branch</a:t>
            </a:r>
          </a:p>
        </p:txBody>
      </p:sp>
      <p:sp>
        <p:nvSpPr>
          <p:cNvPr id="3" name="Content Placeholder 2">
            <a:extLst>
              <a:ext uri="{FF2B5EF4-FFF2-40B4-BE49-F238E27FC236}">
                <a16:creationId xmlns:a16="http://schemas.microsoft.com/office/drawing/2014/main" id="{85FAF722-CE42-479F-80B5-B3D6346C2E36}"/>
              </a:ext>
            </a:extLst>
          </p:cNvPr>
          <p:cNvSpPr>
            <a:spLocks noGrp="1"/>
          </p:cNvSpPr>
          <p:nvPr>
            <p:ph idx="1"/>
          </p:nvPr>
        </p:nvSpPr>
        <p:spPr>
          <a:xfrm>
            <a:off x="1103312" y="1132514"/>
            <a:ext cx="8946541" cy="5115886"/>
          </a:xfrm>
        </p:spPr>
        <p:txBody>
          <a:bodyPr>
            <a:normAutofit/>
          </a:bodyPr>
          <a:lstStyle/>
          <a:p>
            <a:r>
              <a:rPr lang="en-US" sz="1200" dirty="0"/>
              <a:t>There are two ways to create a new branch, </a:t>
            </a:r>
          </a:p>
          <a:p>
            <a:pPr marL="0" indent="0">
              <a:buNone/>
            </a:pPr>
            <a:r>
              <a:rPr lang="en-US" sz="1200" dirty="0"/>
              <a:t>	1. This is introduced in </a:t>
            </a:r>
            <a:r>
              <a:rPr lang="en-US" sz="1200" dirty="0" err="1"/>
              <a:t>GitLab</a:t>
            </a:r>
            <a:r>
              <a:rPr lang="en-US" sz="1200" dirty="0"/>
              <a:t> 8.6</a:t>
            </a:r>
          </a:p>
          <a:p>
            <a:pPr lvl="1"/>
            <a:r>
              <a:rPr lang="en-US" sz="1200" dirty="0"/>
              <a:t>In case your development workflow dictates to have an issue for every merge request, you can quickly create a branch right on the issue page which will be tied with the issue itself. You can see a </a:t>
            </a:r>
            <a:r>
              <a:rPr lang="en-US" sz="1200" b="1" dirty="0"/>
              <a:t>New branch</a:t>
            </a:r>
            <a:r>
              <a:rPr lang="en-US" sz="1200" dirty="0"/>
              <a:t> button after the issue description, unless there is already a branch with the same name or a referenced merge request.	</a:t>
            </a:r>
          </a:p>
          <a:p>
            <a:pPr marL="457200" lvl="1" indent="0">
              <a:buNone/>
            </a:pPr>
            <a:r>
              <a:rPr lang="en-US" sz="1200" dirty="0"/>
              <a:t>	</a:t>
            </a:r>
          </a:p>
          <a:p>
            <a:pPr marL="457200" lvl="1" indent="0">
              <a:buNone/>
            </a:pPr>
            <a:endParaRPr lang="en-US" sz="1200" dirty="0"/>
          </a:p>
          <a:p>
            <a:pPr marL="457200" lvl="1" indent="0">
              <a:buNone/>
            </a:pPr>
            <a:endParaRPr lang="en-US" sz="1200" dirty="0"/>
          </a:p>
          <a:p>
            <a:pPr marL="457200" lvl="1" indent="0">
              <a:buNone/>
            </a:pPr>
            <a:endParaRPr lang="en-US" sz="1200" dirty="0"/>
          </a:p>
          <a:p>
            <a:pPr lvl="1"/>
            <a:r>
              <a:rPr lang="en-US" sz="1050" dirty="0"/>
              <a:t>Once you click it, a new branch will be created that diverges from the default branch of your project, by default master. The branch name will be based on the title of the issue and as a prefix, it will have its internal ID. Thus, the example screenshot above will yield a branch named 2-et-cum-et-sed-expedita-repellat-consequatur-ut-assumenda-numquam-rerum.</a:t>
            </a:r>
          </a:p>
          <a:p>
            <a:pPr lvl="1"/>
            <a:r>
              <a:rPr lang="en-US" sz="1050" dirty="0"/>
              <a:t>Since </a:t>
            </a:r>
            <a:r>
              <a:rPr lang="en-US" sz="1050" dirty="0" err="1"/>
              <a:t>GitLab</a:t>
            </a:r>
            <a:r>
              <a:rPr lang="en-US" sz="1050" dirty="0"/>
              <a:t> 9.0, when you click the New branch in an empty repository project, </a:t>
            </a:r>
            <a:r>
              <a:rPr lang="en-US" sz="1050" dirty="0" err="1"/>
              <a:t>GitLab</a:t>
            </a:r>
            <a:r>
              <a:rPr lang="en-US" sz="1050" dirty="0"/>
              <a:t> automatically creates the master branch, commits a blank README.md file to it and creates and redirects you to a new branch based on the issue title. If your project is already configured with a deployment service (e.g. Kubernetes), </a:t>
            </a:r>
            <a:r>
              <a:rPr lang="en-US" sz="1050" dirty="0" err="1"/>
              <a:t>GitLab</a:t>
            </a:r>
            <a:r>
              <a:rPr lang="en-US" sz="1050" dirty="0"/>
              <a:t> takes one step further and prompts you to set up auto deploy by helping you create a .</a:t>
            </a:r>
            <a:r>
              <a:rPr lang="en-US" sz="1050" dirty="0" err="1"/>
              <a:t>gitlab-ci.yml</a:t>
            </a:r>
            <a:r>
              <a:rPr lang="en-US" sz="1050" dirty="0"/>
              <a:t> file.</a:t>
            </a:r>
          </a:p>
          <a:p>
            <a:pPr lvl="1"/>
            <a:r>
              <a:rPr lang="en-US" sz="1000" dirty="0"/>
              <a:t>After the branch is created, you can edit files in the repository to fix the issue. When a merge request is created based on the newly created branch, the description field will automatically display the issue closing pattern Closes #ID, where ID the ID of the issue. This will close the issue once the merge request is merged.</a:t>
            </a:r>
          </a:p>
          <a:p>
            <a:pPr lvl="1"/>
            <a:endParaRPr lang="en-US" sz="1200" dirty="0"/>
          </a:p>
          <a:p>
            <a:pPr lvl="1"/>
            <a:endParaRPr lang="en-US" sz="1200" dirty="0"/>
          </a:p>
          <a:p>
            <a:pPr lvl="1"/>
            <a:endParaRPr lang="en-US" sz="1200" dirty="0"/>
          </a:p>
        </p:txBody>
      </p:sp>
      <p:pic>
        <p:nvPicPr>
          <p:cNvPr id="9" name="Picture 6" descr="New Branch Button">
            <a:extLst>
              <a:ext uri="{FF2B5EF4-FFF2-40B4-BE49-F238E27FC236}">
                <a16:creationId xmlns:a16="http://schemas.microsoft.com/office/drawing/2014/main" id="{708A468C-F1EC-4571-873E-96493FF9C8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4728" y="2664936"/>
            <a:ext cx="2105025" cy="923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8234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32BF4-2CAF-4D28-9612-2481DF1C8AE9}"/>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F71FBD26-1E9E-47C2-9711-42992287542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869389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8A924-8346-4D61-BC20-45389B3A1A79}"/>
              </a:ext>
            </a:extLst>
          </p:cNvPr>
          <p:cNvSpPr>
            <a:spLocks noGrp="1"/>
          </p:cNvSpPr>
          <p:nvPr>
            <p:ph type="title"/>
          </p:nvPr>
        </p:nvSpPr>
        <p:spPr/>
        <p:txBody>
          <a:bodyPr/>
          <a:lstStyle/>
          <a:p>
            <a:r>
              <a:rPr lang="en-US" dirty="0"/>
              <a:t>Notes</a:t>
            </a:r>
          </a:p>
        </p:txBody>
      </p:sp>
      <p:sp>
        <p:nvSpPr>
          <p:cNvPr id="7" name="Speech Bubble: Rectangle with Corners Rounded 6">
            <a:extLst>
              <a:ext uri="{FF2B5EF4-FFF2-40B4-BE49-F238E27FC236}">
                <a16:creationId xmlns:a16="http://schemas.microsoft.com/office/drawing/2014/main" id="{9E0110C6-6CFD-4DAA-ABA2-F7D18E3374E8}"/>
              </a:ext>
            </a:extLst>
          </p:cNvPr>
          <p:cNvSpPr/>
          <p:nvPr/>
        </p:nvSpPr>
        <p:spPr>
          <a:xfrm>
            <a:off x="961053" y="1346501"/>
            <a:ext cx="3638938" cy="1912776"/>
          </a:xfrm>
          <a:prstGeom prst="wedgeRoundRectCallou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50" dirty="0"/>
              <a:t>“</a:t>
            </a:r>
            <a:r>
              <a:rPr lang="en-US" sz="1050" dirty="0" err="1"/>
              <a:t>Pega</a:t>
            </a:r>
            <a:r>
              <a:rPr lang="en-US" sz="1050" dirty="0"/>
              <a:t> Robotics Studio does not support integrated source control.  To use integrated source control you must use the Visual Studio Plugin version.  You would configure TFS or any other source control provider the same as you would for any other type of project in Visual Studio.”</a:t>
            </a:r>
          </a:p>
          <a:p>
            <a:pPr algn="ctr"/>
            <a:r>
              <a:rPr lang="en-US" sz="1050" dirty="0">
                <a:hlinkClick r:id="rId2"/>
              </a:rPr>
              <a:t>https://pdn.pega.com/community/product-support/question/integrate-tfsgithubsvn-open-span</a:t>
            </a:r>
            <a:endParaRPr lang="en-US" sz="1050" dirty="0"/>
          </a:p>
        </p:txBody>
      </p:sp>
      <p:sp>
        <p:nvSpPr>
          <p:cNvPr id="8" name="Speech Bubble: Rectangle with Corners Rounded 7">
            <a:extLst>
              <a:ext uri="{FF2B5EF4-FFF2-40B4-BE49-F238E27FC236}">
                <a16:creationId xmlns:a16="http://schemas.microsoft.com/office/drawing/2014/main" id="{65ED0E2B-E8A9-4A82-92CF-80FF6C76E997}"/>
              </a:ext>
            </a:extLst>
          </p:cNvPr>
          <p:cNvSpPr/>
          <p:nvPr/>
        </p:nvSpPr>
        <p:spPr>
          <a:xfrm>
            <a:off x="6253274" y="1152983"/>
            <a:ext cx="3638938" cy="1912776"/>
          </a:xfrm>
          <a:prstGeom prst="wedgeRoundRectCallou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050" dirty="0"/>
              <a:t>“The Visual Studio Plugin installation instructions can be found on PDN. You must install Microsoft Visual Studio 2015 first, and then the plugin installation is very similar to Studio.</a:t>
            </a:r>
          </a:p>
          <a:p>
            <a:r>
              <a:rPr lang="en-US" sz="1050" dirty="0">
                <a:hlinkClick r:id="rId3"/>
              </a:rPr>
              <a:t>https://pdn.pega.com/documents/pega-robotic-automation-studio-plug-80-installation-instructions</a:t>
            </a:r>
            <a:r>
              <a:rPr lang="en-US" sz="1050" dirty="0"/>
              <a:t> “</a:t>
            </a:r>
          </a:p>
          <a:p>
            <a:pPr algn="ctr"/>
            <a:r>
              <a:rPr lang="en-US" sz="1050" dirty="0">
                <a:hlinkClick r:id="rId2"/>
              </a:rPr>
              <a:t>https://pdn.pega.com/community/product-support/question/integrate-tfsgithubsvn-open-span</a:t>
            </a:r>
            <a:endParaRPr lang="en-US" sz="1050" dirty="0"/>
          </a:p>
        </p:txBody>
      </p:sp>
      <p:sp>
        <p:nvSpPr>
          <p:cNvPr id="10" name="Speech Bubble: Rectangle with Corners Rounded 9">
            <a:extLst>
              <a:ext uri="{FF2B5EF4-FFF2-40B4-BE49-F238E27FC236}">
                <a16:creationId xmlns:a16="http://schemas.microsoft.com/office/drawing/2014/main" id="{890F6F53-9CE5-406F-B894-2617BB0C39B6}"/>
              </a:ext>
            </a:extLst>
          </p:cNvPr>
          <p:cNvSpPr/>
          <p:nvPr/>
        </p:nvSpPr>
        <p:spPr>
          <a:xfrm>
            <a:off x="6253274" y="3582955"/>
            <a:ext cx="4362270" cy="2744571"/>
          </a:xfrm>
          <a:prstGeom prst="wedgeRoundRectCallou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050" dirty="0"/>
              <a:t>“You cannot allow SVN to merge any of the </a:t>
            </a:r>
            <a:r>
              <a:rPr lang="en-US" sz="1050" dirty="0" err="1"/>
              <a:t>Pega</a:t>
            </a:r>
            <a:r>
              <a:rPr lang="en-US" sz="1050" dirty="0"/>
              <a:t> Robotics code. Each item must be checked out and locked by the developer working on it. When they finish, then the next developer can check out the updated copy and modify it, but changes cannot be merged using source control.</a:t>
            </a:r>
          </a:p>
          <a:p>
            <a:r>
              <a:rPr lang="en-US" sz="1050" dirty="0"/>
              <a:t>Since the developer writing the automations needs to understand how the adapter works, we typically assign one developer to each adapter. This way, they perform the interrogation as well as the automation. This is the most efficient way we have found to allocate resources.”</a:t>
            </a:r>
          </a:p>
          <a:p>
            <a:endParaRPr lang="en-US" sz="1050" dirty="0"/>
          </a:p>
          <a:p>
            <a:r>
              <a:rPr lang="en-US" sz="1050" dirty="0">
                <a:hlinkClick r:id="rId4"/>
              </a:rPr>
              <a:t>https://pdn.pega.com/community/product-support/question/multiple-developers-working-single-openspan-solution-through</a:t>
            </a:r>
            <a:r>
              <a:rPr lang="en-US" sz="1050" dirty="0"/>
              <a:t> </a:t>
            </a:r>
          </a:p>
          <a:p>
            <a:endParaRPr lang="en-US" sz="1050" dirty="0"/>
          </a:p>
        </p:txBody>
      </p:sp>
      <p:sp>
        <p:nvSpPr>
          <p:cNvPr id="11" name="Speech Bubble: Rectangle with Corners Rounded 10">
            <a:extLst>
              <a:ext uri="{FF2B5EF4-FFF2-40B4-BE49-F238E27FC236}">
                <a16:creationId xmlns:a16="http://schemas.microsoft.com/office/drawing/2014/main" id="{EAA45F1D-A2D3-4499-A11D-0407EB547537}"/>
              </a:ext>
            </a:extLst>
          </p:cNvPr>
          <p:cNvSpPr/>
          <p:nvPr/>
        </p:nvSpPr>
        <p:spPr>
          <a:xfrm>
            <a:off x="961053" y="4002833"/>
            <a:ext cx="4047328" cy="2324693"/>
          </a:xfrm>
          <a:prstGeom prst="wedgeRoundRectCallou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050" dirty="0"/>
              <a:t>“When saving the </a:t>
            </a:r>
            <a:r>
              <a:rPr lang="en-US" sz="1050" dirty="0" err="1"/>
              <a:t>osproj</a:t>
            </a:r>
            <a:r>
              <a:rPr lang="en-US" sz="1050" dirty="0"/>
              <a:t> file after editing the project properties,  data is updated in up to two other files.  These files are located in the Properties folder (</a:t>
            </a:r>
            <a:r>
              <a:rPr lang="en-US" sz="1050" dirty="0" err="1"/>
              <a:t>ImportTypeMap.resx</a:t>
            </a:r>
            <a:r>
              <a:rPr lang="en-US" sz="1050" dirty="0"/>
              <a:t> and </a:t>
            </a:r>
            <a:r>
              <a:rPr lang="en-US" sz="1050" dirty="0" err="1"/>
              <a:t>MessageManifest.resx</a:t>
            </a:r>
            <a:r>
              <a:rPr lang="en-US" sz="1050" dirty="0"/>
              <a:t>).  You therefore should check out these files as well when editing the project properties.  You will receive a warning if these files are not checked out and your changes will not save. “</a:t>
            </a:r>
          </a:p>
          <a:p>
            <a:r>
              <a:rPr lang="en-US" sz="1050" dirty="0">
                <a:hlinkClick r:id="rId5"/>
              </a:rPr>
              <a:t>https://pdn.pega.com/community/pega-product-support/question/team-foundation-server-tfs-integration-openspan-studiopega</a:t>
            </a:r>
            <a:r>
              <a:rPr lang="en-US" sz="1050" dirty="0"/>
              <a:t> </a:t>
            </a:r>
          </a:p>
        </p:txBody>
      </p:sp>
    </p:spTree>
    <p:extLst>
      <p:ext uri="{BB962C8B-B14F-4D97-AF65-F5344CB8AC3E}">
        <p14:creationId xmlns:p14="http://schemas.microsoft.com/office/powerpoint/2010/main" val="2131726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5DE-7FF0-476E-A472-F23C118CA74D}"/>
              </a:ext>
            </a:extLst>
          </p:cNvPr>
          <p:cNvSpPr>
            <a:spLocks noGrp="1"/>
          </p:cNvSpPr>
          <p:nvPr>
            <p:ph type="title"/>
          </p:nvPr>
        </p:nvSpPr>
        <p:spPr/>
        <p:txBody>
          <a:bodyPr/>
          <a:lstStyle/>
          <a:p>
            <a:r>
              <a:rPr lang="en-US" sz="9600" dirty="0" err="1"/>
              <a:t>Gitlab</a:t>
            </a:r>
            <a:endParaRPr lang="en-US" sz="9600" dirty="0"/>
          </a:p>
        </p:txBody>
      </p:sp>
      <p:sp>
        <p:nvSpPr>
          <p:cNvPr id="3" name="Content Placeholder 2">
            <a:extLst>
              <a:ext uri="{FF2B5EF4-FFF2-40B4-BE49-F238E27FC236}">
                <a16:creationId xmlns:a16="http://schemas.microsoft.com/office/drawing/2014/main" id="{B8929183-8B20-48E2-81E4-4CAA206BF4CE}"/>
              </a:ext>
            </a:extLst>
          </p:cNvPr>
          <p:cNvSpPr>
            <a:spLocks noGrp="1"/>
          </p:cNvSpPr>
          <p:nvPr>
            <p:ph idx="1"/>
          </p:nvPr>
        </p:nvSpPr>
        <p:spPr>
          <a:xfrm>
            <a:off x="1103312" y="3028426"/>
            <a:ext cx="8946541" cy="3219973"/>
          </a:xfrm>
        </p:spPr>
        <p:txBody>
          <a:bodyPr/>
          <a:lstStyle/>
          <a:p>
            <a:r>
              <a:rPr lang="en-US" dirty="0"/>
              <a:t>Is a web based repository manager that combines codes, review codes, into a single </a:t>
            </a:r>
            <a:r>
              <a:rPr lang="en-US" dirty="0" err="1"/>
              <a:t>ui</a:t>
            </a:r>
            <a:r>
              <a:rPr lang="en-US" dirty="0"/>
              <a:t>. </a:t>
            </a:r>
            <a:r>
              <a:rPr lang="en-US" dirty="0" err="1"/>
              <a:t>Gitlab</a:t>
            </a:r>
            <a:r>
              <a:rPr lang="en-US" dirty="0"/>
              <a:t> is a large community that has open source projects.</a:t>
            </a:r>
          </a:p>
        </p:txBody>
      </p:sp>
    </p:spTree>
    <p:extLst>
      <p:ext uri="{BB962C8B-B14F-4D97-AF65-F5344CB8AC3E}">
        <p14:creationId xmlns:p14="http://schemas.microsoft.com/office/powerpoint/2010/main" val="2643139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4F4C2-D41E-4BFE-9127-57BDC7DEC10B}"/>
              </a:ext>
            </a:extLst>
          </p:cNvPr>
          <p:cNvSpPr>
            <a:spLocks noGrp="1"/>
          </p:cNvSpPr>
          <p:nvPr>
            <p:ph type="title"/>
          </p:nvPr>
        </p:nvSpPr>
        <p:spPr/>
        <p:txBody>
          <a:bodyPr/>
          <a:lstStyle/>
          <a:p>
            <a:r>
              <a:rPr lang="en-US" sz="2400" dirty="0"/>
              <a:t>Centralized Version Control VS Distributive Version Control</a:t>
            </a:r>
          </a:p>
        </p:txBody>
      </p:sp>
      <p:graphicFrame>
        <p:nvGraphicFramePr>
          <p:cNvPr id="5" name="Content Placeholder 4">
            <a:extLst>
              <a:ext uri="{FF2B5EF4-FFF2-40B4-BE49-F238E27FC236}">
                <a16:creationId xmlns:a16="http://schemas.microsoft.com/office/drawing/2014/main" id="{97EB54CC-C383-4F79-9C6C-6166FF14FFEE}"/>
              </a:ext>
            </a:extLst>
          </p:cNvPr>
          <p:cNvGraphicFramePr>
            <a:graphicFrameLocks noGrp="1"/>
          </p:cNvGraphicFramePr>
          <p:nvPr>
            <p:ph idx="1"/>
            <p:extLst>
              <p:ext uri="{D42A27DB-BD31-4B8C-83A1-F6EECF244321}">
                <p14:modId xmlns:p14="http://schemas.microsoft.com/office/powerpoint/2010/main" val="1324650178"/>
              </p:ext>
            </p:extLst>
          </p:nvPr>
        </p:nvGraphicFramePr>
        <p:xfrm>
          <a:off x="1103313" y="2052638"/>
          <a:ext cx="8947150" cy="4195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810E0D3A-FA0E-45FC-8654-410D1D551DA2}"/>
              </a:ext>
            </a:extLst>
          </p:cNvPr>
          <p:cNvSpPr txBox="1"/>
          <p:nvPr/>
        </p:nvSpPr>
        <p:spPr>
          <a:xfrm>
            <a:off x="1427584" y="2360645"/>
            <a:ext cx="2603240" cy="138499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1400" dirty="0"/>
              <a:t>CVS is designed to work on one true source. All developers work on that source and any changes will  affect that one true source</a:t>
            </a:r>
          </a:p>
        </p:txBody>
      </p:sp>
    </p:spTree>
    <p:extLst>
      <p:ext uri="{BB962C8B-B14F-4D97-AF65-F5344CB8AC3E}">
        <p14:creationId xmlns:p14="http://schemas.microsoft.com/office/powerpoint/2010/main" val="1301443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D3C27-072E-4308-B803-AC820891022E}"/>
              </a:ext>
            </a:extLst>
          </p:cNvPr>
          <p:cNvSpPr>
            <a:spLocks noGrp="1"/>
          </p:cNvSpPr>
          <p:nvPr>
            <p:ph type="title"/>
          </p:nvPr>
        </p:nvSpPr>
        <p:spPr/>
        <p:txBody>
          <a:bodyPr/>
          <a:lstStyle/>
          <a:p>
            <a:r>
              <a:rPr lang="en-US" sz="2400" dirty="0"/>
              <a:t>Centralized Version Control VS Distributive Version Control</a:t>
            </a:r>
          </a:p>
        </p:txBody>
      </p:sp>
      <p:grpSp>
        <p:nvGrpSpPr>
          <p:cNvPr id="5" name="Group 4">
            <a:extLst>
              <a:ext uri="{FF2B5EF4-FFF2-40B4-BE49-F238E27FC236}">
                <a16:creationId xmlns:a16="http://schemas.microsoft.com/office/drawing/2014/main" id="{599C9D8B-40A6-47E0-9026-C21B07F34758}"/>
              </a:ext>
            </a:extLst>
          </p:cNvPr>
          <p:cNvGrpSpPr/>
          <p:nvPr/>
        </p:nvGrpSpPr>
        <p:grpSpPr>
          <a:xfrm>
            <a:off x="3322409" y="2110472"/>
            <a:ext cx="4620924" cy="4192059"/>
            <a:chOff x="3266425" y="2054489"/>
            <a:chExt cx="4620924" cy="4192059"/>
          </a:xfrm>
        </p:grpSpPr>
        <p:sp>
          <p:nvSpPr>
            <p:cNvPr id="6" name="Freeform: Shape 5">
              <a:extLst>
                <a:ext uri="{FF2B5EF4-FFF2-40B4-BE49-F238E27FC236}">
                  <a16:creationId xmlns:a16="http://schemas.microsoft.com/office/drawing/2014/main" id="{FEFE189E-C7D1-48C8-9087-8E963F0C08A8}"/>
                </a:ext>
              </a:extLst>
            </p:cNvPr>
            <p:cNvSpPr/>
            <p:nvPr/>
          </p:nvSpPr>
          <p:spPr>
            <a:xfrm>
              <a:off x="4866970" y="3902638"/>
              <a:ext cx="1419835" cy="1419835"/>
            </a:xfrm>
            <a:custGeom>
              <a:avLst/>
              <a:gdLst>
                <a:gd name="connsiteX0" fmla="*/ 0 w 1419835"/>
                <a:gd name="connsiteY0" fmla="*/ 709918 h 1419835"/>
                <a:gd name="connsiteX1" fmla="*/ 709918 w 1419835"/>
                <a:gd name="connsiteY1" fmla="*/ 0 h 1419835"/>
                <a:gd name="connsiteX2" fmla="*/ 1419836 w 1419835"/>
                <a:gd name="connsiteY2" fmla="*/ 709918 h 1419835"/>
                <a:gd name="connsiteX3" fmla="*/ 709918 w 1419835"/>
                <a:gd name="connsiteY3" fmla="*/ 1419836 h 1419835"/>
                <a:gd name="connsiteX4" fmla="*/ 0 w 1419835"/>
                <a:gd name="connsiteY4" fmla="*/ 709918 h 14198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835" h="1419835">
                  <a:moveTo>
                    <a:pt x="0" y="709918"/>
                  </a:moveTo>
                  <a:cubicBezTo>
                    <a:pt x="0" y="317841"/>
                    <a:pt x="317841" y="0"/>
                    <a:pt x="709918" y="0"/>
                  </a:cubicBezTo>
                  <a:cubicBezTo>
                    <a:pt x="1101995" y="0"/>
                    <a:pt x="1419836" y="317841"/>
                    <a:pt x="1419836" y="709918"/>
                  </a:cubicBezTo>
                  <a:cubicBezTo>
                    <a:pt x="1419836" y="1101995"/>
                    <a:pt x="1101995" y="1419836"/>
                    <a:pt x="709918" y="1419836"/>
                  </a:cubicBezTo>
                  <a:cubicBezTo>
                    <a:pt x="317841" y="1419836"/>
                    <a:pt x="0" y="1101995"/>
                    <a:pt x="0" y="709918"/>
                  </a:cubicBez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226345" tIns="226345" rIns="226345" bIns="226345" numCol="1" spcCol="1270" anchor="ctr" anchorCtr="0">
              <a:noAutofit/>
            </a:bodyPr>
            <a:lstStyle/>
            <a:p>
              <a:pPr marL="0" lvl="0" indent="0" algn="ctr" defTabSz="1289050">
                <a:lnSpc>
                  <a:spcPct val="90000"/>
                </a:lnSpc>
                <a:spcBef>
                  <a:spcPct val="0"/>
                </a:spcBef>
                <a:spcAft>
                  <a:spcPct val="35000"/>
                </a:spcAft>
                <a:buNone/>
              </a:pPr>
              <a:r>
                <a:rPr lang="en-US" sz="2400" kern="1200" dirty="0"/>
                <a:t>Server</a:t>
              </a:r>
            </a:p>
          </p:txBody>
        </p:sp>
        <p:sp>
          <p:nvSpPr>
            <p:cNvPr id="7" name="Freeform: Shape 6">
              <a:extLst>
                <a:ext uri="{FF2B5EF4-FFF2-40B4-BE49-F238E27FC236}">
                  <a16:creationId xmlns:a16="http://schemas.microsoft.com/office/drawing/2014/main" id="{7C7BA747-2DE7-486B-A96E-2AF857A69159}"/>
                </a:ext>
              </a:extLst>
            </p:cNvPr>
            <p:cNvSpPr/>
            <p:nvPr/>
          </p:nvSpPr>
          <p:spPr>
            <a:xfrm rot="16200000">
              <a:off x="5362731" y="3674199"/>
              <a:ext cx="428313" cy="28564"/>
            </a:xfrm>
            <a:custGeom>
              <a:avLst/>
              <a:gdLst>
                <a:gd name="connsiteX0" fmla="*/ 0 w 428313"/>
                <a:gd name="connsiteY0" fmla="*/ 14282 h 28564"/>
                <a:gd name="connsiteX1" fmla="*/ 428313 w 428313"/>
                <a:gd name="connsiteY1" fmla="*/ 14282 h 28564"/>
              </a:gdLst>
              <a:ahLst/>
              <a:cxnLst>
                <a:cxn ang="0">
                  <a:pos x="connsiteX0" y="connsiteY0"/>
                </a:cxn>
                <a:cxn ang="0">
                  <a:pos x="connsiteX1" y="connsiteY1"/>
                </a:cxn>
              </a:cxnLst>
              <a:rect l="l" t="t" r="r" b="b"/>
              <a:pathLst>
                <a:path w="428313" h="28564">
                  <a:moveTo>
                    <a:pt x="0" y="14282"/>
                  </a:moveTo>
                  <a:lnTo>
                    <a:pt x="428313" y="14282"/>
                  </a:lnTo>
                </a:path>
              </a:pathLst>
            </a:custGeom>
          </p:spPr>
          <p:style>
            <a:lnRef idx="1">
              <a:schemeClr val="accent5"/>
            </a:lnRef>
            <a:fillRef idx="0">
              <a:schemeClr val="accent5"/>
            </a:fillRef>
            <a:effectRef idx="0">
              <a:schemeClr val="accent5"/>
            </a:effectRef>
            <a:fontRef idx="minor">
              <a:schemeClr val="tx1"/>
            </a:fontRef>
          </p:style>
          <p:txBody>
            <a:bodyPr spcFirstLastPara="0" vert="horz" wrap="square" lIns="216149" tIns="3575" rIns="216149" bIns="3574" numCol="1" spcCol="1270" anchor="ctr" anchorCtr="0">
              <a:noAutofit/>
            </a:bodyPr>
            <a:lstStyle/>
            <a:p>
              <a:pPr marL="0" lvl="0" indent="0" algn="ctr" defTabSz="222250">
                <a:lnSpc>
                  <a:spcPct val="90000"/>
                </a:lnSpc>
                <a:spcBef>
                  <a:spcPct val="0"/>
                </a:spcBef>
                <a:spcAft>
                  <a:spcPct val="35000"/>
                </a:spcAft>
                <a:buNone/>
              </a:pPr>
              <a:endParaRPr lang="en-US" sz="500" kern="1200"/>
            </a:p>
          </p:txBody>
        </p:sp>
        <p:sp>
          <p:nvSpPr>
            <p:cNvPr id="8" name="Freeform: Shape 7">
              <a:extLst>
                <a:ext uri="{FF2B5EF4-FFF2-40B4-BE49-F238E27FC236}">
                  <a16:creationId xmlns:a16="http://schemas.microsoft.com/office/drawing/2014/main" id="{5C6CEA57-C765-42A7-B285-6156650C7549}"/>
                </a:ext>
              </a:extLst>
            </p:cNvPr>
            <p:cNvSpPr/>
            <p:nvPr/>
          </p:nvSpPr>
          <p:spPr>
            <a:xfrm>
              <a:off x="4866970" y="2054489"/>
              <a:ext cx="1419835" cy="1419835"/>
            </a:xfrm>
            <a:custGeom>
              <a:avLst/>
              <a:gdLst>
                <a:gd name="connsiteX0" fmla="*/ 0 w 1419835"/>
                <a:gd name="connsiteY0" fmla="*/ 709918 h 1419835"/>
                <a:gd name="connsiteX1" fmla="*/ 709918 w 1419835"/>
                <a:gd name="connsiteY1" fmla="*/ 0 h 1419835"/>
                <a:gd name="connsiteX2" fmla="*/ 1419836 w 1419835"/>
                <a:gd name="connsiteY2" fmla="*/ 709918 h 1419835"/>
                <a:gd name="connsiteX3" fmla="*/ 709918 w 1419835"/>
                <a:gd name="connsiteY3" fmla="*/ 1419836 h 1419835"/>
                <a:gd name="connsiteX4" fmla="*/ 0 w 1419835"/>
                <a:gd name="connsiteY4" fmla="*/ 709918 h 14198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835" h="1419835">
                  <a:moveTo>
                    <a:pt x="0" y="709918"/>
                  </a:moveTo>
                  <a:cubicBezTo>
                    <a:pt x="0" y="317841"/>
                    <a:pt x="317841" y="0"/>
                    <a:pt x="709918" y="0"/>
                  </a:cubicBezTo>
                  <a:cubicBezTo>
                    <a:pt x="1101995" y="0"/>
                    <a:pt x="1419836" y="317841"/>
                    <a:pt x="1419836" y="709918"/>
                  </a:cubicBezTo>
                  <a:cubicBezTo>
                    <a:pt x="1419836" y="1101995"/>
                    <a:pt x="1101995" y="1419836"/>
                    <a:pt x="709918" y="1419836"/>
                  </a:cubicBezTo>
                  <a:cubicBezTo>
                    <a:pt x="317841" y="1419836"/>
                    <a:pt x="0" y="1101995"/>
                    <a:pt x="0" y="709918"/>
                  </a:cubicBez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226345" tIns="226345" rIns="226345" bIns="226345" numCol="1" spcCol="1270" anchor="ctr" anchorCtr="0">
              <a:noAutofit/>
            </a:bodyPr>
            <a:lstStyle/>
            <a:p>
              <a:pPr marL="0" lvl="0" indent="0" algn="ctr" defTabSz="1289050">
                <a:lnSpc>
                  <a:spcPct val="90000"/>
                </a:lnSpc>
                <a:spcBef>
                  <a:spcPct val="0"/>
                </a:spcBef>
                <a:spcAft>
                  <a:spcPct val="35000"/>
                </a:spcAft>
                <a:buNone/>
              </a:pPr>
              <a:r>
                <a:rPr lang="en-US" sz="2400" dirty="0"/>
                <a:t>Lizette</a:t>
              </a:r>
              <a:endParaRPr lang="en-US" sz="2400" kern="1200" dirty="0"/>
            </a:p>
          </p:txBody>
        </p:sp>
        <p:sp>
          <p:nvSpPr>
            <p:cNvPr id="9" name="Freeform: Shape 8">
              <a:extLst>
                <a:ext uri="{FF2B5EF4-FFF2-40B4-BE49-F238E27FC236}">
                  <a16:creationId xmlns:a16="http://schemas.microsoft.com/office/drawing/2014/main" id="{A96A7225-C4A6-4C9B-A7F3-84DF40AE4C57}"/>
                </a:ext>
              </a:extLst>
            </p:cNvPr>
            <p:cNvSpPr/>
            <p:nvPr/>
          </p:nvSpPr>
          <p:spPr>
            <a:xfrm rot="1800000">
              <a:off x="6163003" y="5060311"/>
              <a:ext cx="428313" cy="28564"/>
            </a:xfrm>
            <a:custGeom>
              <a:avLst/>
              <a:gdLst>
                <a:gd name="connsiteX0" fmla="*/ 0 w 428313"/>
                <a:gd name="connsiteY0" fmla="*/ 14282 h 28564"/>
                <a:gd name="connsiteX1" fmla="*/ 428313 w 428313"/>
                <a:gd name="connsiteY1" fmla="*/ 14282 h 28564"/>
              </a:gdLst>
              <a:ahLst/>
              <a:cxnLst>
                <a:cxn ang="0">
                  <a:pos x="connsiteX0" y="connsiteY0"/>
                </a:cxn>
                <a:cxn ang="0">
                  <a:pos x="connsiteX1" y="connsiteY1"/>
                </a:cxn>
              </a:cxnLst>
              <a:rect l="l" t="t" r="r" b="b"/>
              <a:pathLst>
                <a:path w="428313" h="28564">
                  <a:moveTo>
                    <a:pt x="0" y="14282"/>
                  </a:moveTo>
                  <a:lnTo>
                    <a:pt x="428313" y="14282"/>
                  </a:lnTo>
                </a:path>
              </a:pathLst>
            </a:custGeom>
          </p:spPr>
          <p:style>
            <a:lnRef idx="1">
              <a:schemeClr val="accent5"/>
            </a:lnRef>
            <a:fillRef idx="0">
              <a:schemeClr val="accent5"/>
            </a:fillRef>
            <a:effectRef idx="0">
              <a:schemeClr val="accent5"/>
            </a:effectRef>
            <a:fontRef idx="minor">
              <a:schemeClr val="tx1"/>
            </a:fontRef>
          </p:style>
          <p:txBody>
            <a:bodyPr spcFirstLastPara="0" vert="horz" wrap="square" lIns="216148" tIns="3573" rIns="216149" bIns="3575" numCol="1" spcCol="1270" anchor="ctr" anchorCtr="0">
              <a:noAutofit/>
            </a:bodyPr>
            <a:lstStyle/>
            <a:p>
              <a:pPr marL="0" lvl="0" indent="0" algn="ctr" defTabSz="222250">
                <a:lnSpc>
                  <a:spcPct val="90000"/>
                </a:lnSpc>
                <a:spcBef>
                  <a:spcPct val="0"/>
                </a:spcBef>
                <a:spcAft>
                  <a:spcPct val="35000"/>
                </a:spcAft>
                <a:buNone/>
              </a:pPr>
              <a:endParaRPr lang="en-US" sz="500" kern="1200"/>
            </a:p>
          </p:txBody>
        </p:sp>
        <p:sp>
          <p:nvSpPr>
            <p:cNvPr id="10" name="Freeform: Shape 9">
              <a:extLst>
                <a:ext uri="{FF2B5EF4-FFF2-40B4-BE49-F238E27FC236}">
                  <a16:creationId xmlns:a16="http://schemas.microsoft.com/office/drawing/2014/main" id="{50352930-73CD-453A-BE84-F3CB6537D9BE}"/>
                </a:ext>
              </a:extLst>
            </p:cNvPr>
            <p:cNvSpPr/>
            <p:nvPr/>
          </p:nvSpPr>
          <p:spPr>
            <a:xfrm>
              <a:off x="6467514" y="4826713"/>
              <a:ext cx="1419835" cy="1419835"/>
            </a:xfrm>
            <a:custGeom>
              <a:avLst/>
              <a:gdLst>
                <a:gd name="connsiteX0" fmla="*/ 0 w 1419835"/>
                <a:gd name="connsiteY0" fmla="*/ 709918 h 1419835"/>
                <a:gd name="connsiteX1" fmla="*/ 709918 w 1419835"/>
                <a:gd name="connsiteY1" fmla="*/ 0 h 1419835"/>
                <a:gd name="connsiteX2" fmla="*/ 1419836 w 1419835"/>
                <a:gd name="connsiteY2" fmla="*/ 709918 h 1419835"/>
                <a:gd name="connsiteX3" fmla="*/ 709918 w 1419835"/>
                <a:gd name="connsiteY3" fmla="*/ 1419836 h 1419835"/>
                <a:gd name="connsiteX4" fmla="*/ 0 w 1419835"/>
                <a:gd name="connsiteY4" fmla="*/ 709918 h 14198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835" h="1419835">
                  <a:moveTo>
                    <a:pt x="0" y="709918"/>
                  </a:moveTo>
                  <a:cubicBezTo>
                    <a:pt x="0" y="317841"/>
                    <a:pt x="317841" y="0"/>
                    <a:pt x="709918" y="0"/>
                  </a:cubicBezTo>
                  <a:cubicBezTo>
                    <a:pt x="1101995" y="0"/>
                    <a:pt x="1419836" y="317841"/>
                    <a:pt x="1419836" y="709918"/>
                  </a:cubicBezTo>
                  <a:cubicBezTo>
                    <a:pt x="1419836" y="1101995"/>
                    <a:pt x="1101995" y="1419836"/>
                    <a:pt x="709918" y="1419836"/>
                  </a:cubicBezTo>
                  <a:cubicBezTo>
                    <a:pt x="317841" y="1419836"/>
                    <a:pt x="0" y="1101995"/>
                    <a:pt x="0" y="709918"/>
                  </a:cubicBez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226345" tIns="226345" rIns="226345" bIns="226345" numCol="1" spcCol="1270" anchor="ctr" anchorCtr="0">
              <a:noAutofit/>
            </a:bodyPr>
            <a:lstStyle/>
            <a:p>
              <a:pPr marL="0" lvl="0" indent="0" algn="ctr" defTabSz="1289050">
                <a:lnSpc>
                  <a:spcPct val="90000"/>
                </a:lnSpc>
                <a:spcBef>
                  <a:spcPct val="0"/>
                </a:spcBef>
                <a:spcAft>
                  <a:spcPct val="35000"/>
                </a:spcAft>
                <a:buNone/>
              </a:pPr>
              <a:r>
                <a:rPr lang="en-US" sz="2400" kern="1200" dirty="0"/>
                <a:t>Angelo</a:t>
              </a:r>
            </a:p>
          </p:txBody>
        </p:sp>
        <p:sp>
          <p:nvSpPr>
            <p:cNvPr id="11" name="Freeform: Shape 10">
              <a:extLst>
                <a:ext uri="{FF2B5EF4-FFF2-40B4-BE49-F238E27FC236}">
                  <a16:creationId xmlns:a16="http://schemas.microsoft.com/office/drawing/2014/main" id="{13AAF8CF-B125-490F-9D56-397DA49948CA}"/>
                </a:ext>
              </a:extLst>
            </p:cNvPr>
            <p:cNvSpPr/>
            <p:nvPr/>
          </p:nvSpPr>
          <p:spPr>
            <a:xfrm rot="19800000">
              <a:off x="4562459" y="5060310"/>
              <a:ext cx="428314" cy="28565"/>
            </a:xfrm>
            <a:custGeom>
              <a:avLst/>
              <a:gdLst>
                <a:gd name="connsiteX0" fmla="*/ 0 w 428313"/>
                <a:gd name="connsiteY0" fmla="*/ 14282 h 28564"/>
                <a:gd name="connsiteX1" fmla="*/ 428313 w 428313"/>
                <a:gd name="connsiteY1" fmla="*/ 14282 h 28564"/>
              </a:gdLst>
              <a:ahLst/>
              <a:cxnLst>
                <a:cxn ang="0">
                  <a:pos x="connsiteX0" y="connsiteY0"/>
                </a:cxn>
                <a:cxn ang="0">
                  <a:pos x="connsiteX1" y="connsiteY1"/>
                </a:cxn>
              </a:cxnLst>
              <a:rect l="l" t="t" r="r" b="b"/>
              <a:pathLst>
                <a:path w="428313" h="28564">
                  <a:moveTo>
                    <a:pt x="428313" y="14282"/>
                  </a:moveTo>
                  <a:lnTo>
                    <a:pt x="0" y="14282"/>
                  </a:lnTo>
                </a:path>
              </a:pathLst>
            </a:custGeom>
          </p:spPr>
          <p:style>
            <a:lnRef idx="1">
              <a:schemeClr val="accent5"/>
            </a:lnRef>
            <a:fillRef idx="0">
              <a:schemeClr val="accent5"/>
            </a:fillRef>
            <a:effectRef idx="0">
              <a:schemeClr val="accent5"/>
            </a:effectRef>
            <a:fontRef idx="minor">
              <a:schemeClr val="tx1"/>
            </a:fontRef>
          </p:style>
          <p:txBody>
            <a:bodyPr spcFirstLastPara="0" vert="horz" wrap="square" lIns="216148" tIns="3574" rIns="216150" bIns="3575" numCol="1" spcCol="1270" anchor="ctr" anchorCtr="0">
              <a:noAutofit/>
            </a:bodyPr>
            <a:lstStyle/>
            <a:p>
              <a:pPr marL="0" lvl="0" indent="0" algn="ctr" defTabSz="222250">
                <a:lnSpc>
                  <a:spcPct val="90000"/>
                </a:lnSpc>
                <a:spcBef>
                  <a:spcPct val="0"/>
                </a:spcBef>
                <a:spcAft>
                  <a:spcPct val="35000"/>
                </a:spcAft>
                <a:buNone/>
              </a:pPr>
              <a:endParaRPr lang="en-US" sz="500" kern="1200"/>
            </a:p>
          </p:txBody>
        </p:sp>
        <p:sp>
          <p:nvSpPr>
            <p:cNvPr id="12" name="Freeform: Shape 11">
              <a:extLst>
                <a:ext uri="{FF2B5EF4-FFF2-40B4-BE49-F238E27FC236}">
                  <a16:creationId xmlns:a16="http://schemas.microsoft.com/office/drawing/2014/main" id="{950F7315-70B9-474E-92A7-B47F03CFB37F}"/>
                </a:ext>
              </a:extLst>
            </p:cNvPr>
            <p:cNvSpPr/>
            <p:nvPr/>
          </p:nvSpPr>
          <p:spPr>
            <a:xfrm>
              <a:off x="3266425" y="4826713"/>
              <a:ext cx="1419835" cy="1419835"/>
            </a:xfrm>
            <a:custGeom>
              <a:avLst/>
              <a:gdLst>
                <a:gd name="connsiteX0" fmla="*/ 0 w 1419835"/>
                <a:gd name="connsiteY0" fmla="*/ 709918 h 1419835"/>
                <a:gd name="connsiteX1" fmla="*/ 709918 w 1419835"/>
                <a:gd name="connsiteY1" fmla="*/ 0 h 1419835"/>
                <a:gd name="connsiteX2" fmla="*/ 1419836 w 1419835"/>
                <a:gd name="connsiteY2" fmla="*/ 709918 h 1419835"/>
                <a:gd name="connsiteX3" fmla="*/ 709918 w 1419835"/>
                <a:gd name="connsiteY3" fmla="*/ 1419836 h 1419835"/>
                <a:gd name="connsiteX4" fmla="*/ 0 w 1419835"/>
                <a:gd name="connsiteY4" fmla="*/ 709918 h 14198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835" h="1419835">
                  <a:moveTo>
                    <a:pt x="0" y="709918"/>
                  </a:moveTo>
                  <a:cubicBezTo>
                    <a:pt x="0" y="317841"/>
                    <a:pt x="317841" y="0"/>
                    <a:pt x="709918" y="0"/>
                  </a:cubicBezTo>
                  <a:cubicBezTo>
                    <a:pt x="1101995" y="0"/>
                    <a:pt x="1419836" y="317841"/>
                    <a:pt x="1419836" y="709918"/>
                  </a:cubicBezTo>
                  <a:cubicBezTo>
                    <a:pt x="1419836" y="1101995"/>
                    <a:pt x="1101995" y="1419836"/>
                    <a:pt x="709918" y="1419836"/>
                  </a:cubicBezTo>
                  <a:cubicBezTo>
                    <a:pt x="317841" y="1419836"/>
                    <a:pt x="0" y="1101995"/>
                    <a:pt x="0" y="709918"/>
                  </a:cubicBez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226345" tIns="226345" rIns="226345" bIns="226345" numCol="1" spcCol="1270" anchor="ctr" anchorCtr="0">
              <a:noAutofit/>
            </a:bodyPr>
            <a:lstStyle/>
            <a:p>
              <a:pPr marL="0" lvl="0" indent="0" algn="ctr" defTabSz="1289050">
                <a:lnSpc>
                  <a:spcPct val="90000"/>
                </a:lnSpc>
                <a:spcBef>
                  <a:spcPct val="0"/>
                </a:spcBef>
                <a:spcAft>
                  <a:spcPct val="35000"/>
                </a:spcAft>
                <a:buNone/>
              </a:pPr>
              <a:r>
                <a:rPr lang="en-US" sz="2400" kern="1200" dirty="0"/>
                <a:t>Ken</a:t>
              </a:r>
            </a:p>
          </p:txBody>
        </p:sp>
      </p:grpSp>
      <p:sp>
        <p:nvSpPr>
          <p:cNvPr id="13" name="TextBox 12">
            <a:extLst>
              <a:ext uri="{FF2B5EF4-FFF2-40B4-BE49-F238E27FC236}">
                <a16:creationId xmlns:a16="http://schemas.microsoft.com/office/drawing/2014/main" id="{5ABDA9EC-EAA1-40E6-9A03-64871A1B41EA}"/>
              </a:ext>
            </a:extLst>
          </p:cNvPr>
          <p:cNvSpPr txBox="1"/>
          <p:nvPr/>
        </p:nvSpPr>
        <p:spPr>
          <a:xfrm>
            <a:off x="1108449" y="2110472"/>
            <a:ext cx="2603240" cy="2246769"/>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1400" dirty="0"/>
              <a:t>DVCS does not rely on a central server to store all the versions of a project’s file. Every developer can get a “clone” of the repository and the full history on his own local drive. Any changes on the project files are called “commit”. </a:t>
            </a:r>
          </a:p>
        </p:txBody>
      </p:sp>
      <p:cxnSp>
        <p:nvCxnSpPr>
          <p:cNvPr id="15" name="Straight Connector 14">
            <a:extLst>
              <a:ext uri="{FF2B5EF4-FFF2-40B4-BE49-F238E27FC236}">
                <a16:creationId xmlns:a16="http://schemas.microsoft.com/office/drawing/2014/main" id="{0A1874EE-70B7-4BFD-A761-C1C0C315360B}"/>
              </a:ext>
            </a:extLst>
          </p:cNvPr>
          <p:cNvCxnSpPr>
            <a:stCxn id="8" idx="0"/>
            <a:endCxn id="12" idx="1"/>
          </p:cNvCxnSpPr>
          <p:nvPr/>
        </p:nvCxnSpPr>
        <p:spPr>
          <a:xfrm flipH="1">
            <a:off x="4032327" y="2820390"/>
            <a:ext cx="890627" cy="2062306"/>
          </a:xfrm>
          <a:prstGeom prst="line">
            <a:avLst/>
          </a:prstGeom>
        </p:spPr>
        <p:style>
          <a:lnRef idx="2">
            <a:schemeClr val="accent4"/>
          </a:lnRef>
          <a:fillRef idx="0">
            <a:schemeClr val="accent4"/>
          </a:fillRef>
          <a:effectRef idx="1">
            <a:schemeClr val="accent4"/>
          </a:effectRef>
          <a:fontRef idx="minor">
            <a:schemeClr val="tx1"/>
          </a:fontRef>
        </p:style>
      </p:cxnSp>
      <p:cxnSp>
        <p:nvCxnSpPr>
          <p:cNvPr id="17" name="Straight Connector 16">
            <a:extLst>
              <a:ext uri="{FF2B5EF4-FFF2-40B4-BE49-F238E27FC236}">
                <a16:creationId xmlns:a16="http://schemas.microsoft.com/office/drawing/2014/main" id="{DABA41FB-0FDB-4F5A-8079-18106EC45ABC}"/>
              </a:ext>
            </a:extLst>
          </p:cNvPr>
          <p:cNvCxnSpPr>
            <a:stCxn id="12" idx="2"/>
          </p:cNvCxnSpPr>
          <p:nvPr/>
        </p:nvCxnSpPr>
        <p:spPr>
          <a:xfrm>
            <a:off x="4742245" y="5592614"/>
            <a:ext cx="1883505" cy="5753"/>
          </a:xfrm>
          <a:prstGeom prst="line">
            <a:avLst/>
          </a:prstGeom>
        </p:spPr>
        <p:style>
          <a:lnRef idx="2">
            <a:schemeClr val="accent4"/>
          </a:lnRef>
          <a:fillRef idx="0">
            <a:schemeClr val="accent4"/>
          </a:fillRef>
          <a:effectRef idx="1">
            <a:schemeClr val="accent4"/>
          </a:effectRef>
          <a:fontRef idx="minor">
            <a:schemeClr val="tx1"/>
          </a:fontRef>
        </p:style>
      </p:cxnSp>
      <p:cxnSp>
        <p:nvCxnSpPr>
          <p:cNvPr id="19" name="Straight Connector 18">
            <a:extLst>
              <a:ext uri="{FF2B5EF4-FFF2-40B4-BE49-F238E27FC236}">
                <a16:creationId xmlns:a16="http://schemas.microsoft.com/office/drawing/2014/main" id="{1D331102-4D68-4F3D-8DC7-79DFF1F9F540}"/>
              </a:ext>
            </a:extLst>
          </p:cNvPr>
          <p:cNvCxnSpPr>
            <a:stCxn id="8" idx="2"/>
            <a:endCxn id="10" idx="1"/>
          </p:cNvCxnSpPr>
          <p:nvPr/>
        </p:nvCxnSpPr>
        <p:spPr>
          <a:xfrm>
            <a:off x="6342790" y="2820390"/>
            <a:ext cx="890626" cy="2062306"/>
          </a:xfrm>
          <a:prstGeom prst="line">
            <a:avLst/>
          </a:prstGeom>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2235849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AC068-56BE-4D76-915D-C74DCBD849AB}"/>
              </a:ext>
            </a:extLst>
          </p:cNvPr>
          <p:cNvSpPr>
            <a:spLocks noGrp="1"/>
          </p:cNvSpPr>
          <p:nvPr>
            <p:ph type="title"/>
          </p:nvPr>
        </p:nvSpPr>
        <p:spPr/>
        <p:txBody>
          <a:bodyPr/>
          <a:lstStyle/>
          <a:p>
            <a:r>
              <a:rPr lang="en-US" dirty="0"/>
              <a:t>Repositories	</a:t>
            </a:r>
          </a:p>
        </p:txBody>
      </p:sp>
      <p:sp>
        <p:nvSpPr>
          <p:cNvPr id="3" name="Content Placeholder 2">
            <a:extLst>
              <a:ext uri="{FF2B5EF4-FFF2-40B4-BE49-F238E27FC236}">
                <a16:creationId xmlns:a16="http://schemas.microsoft.com/office/drawing/2014/main" id="{C577950E-2E38-4519-BA27-D4DC17261258}"/>
              </a:ext>
            </a:extLst>
          </p:cNvPr>
          <p:cNvSpPr>
            <a:spLocks noGrp="1"/>
          </p:cNvSpPr>
          <p:nvPr>
            <p:ph idx="1"/>
          </p:nvPr>
        </p:nvSpPr>
        <p:spPr/>
        <p:txBody>
          <a:bodyPr/>
          <a:lstStyle/>
          <a:p>
            <a:r>
              <a:rPr lang="en-US" dirty="0"/>
              <a:t>Is what we use to store the project’s files in </a:t>
            </a:r>
            <a:r>
              <a:rPr lang="en-US" dirty="0" err="1"/>
              <a:t>Gitlab</a:t>
            </a:r>
            <a:r>
              <a:rPr lang="en-US" dirty="0"/>
              <a:t> and change it with version control. </a:t>
            </a:r>
          </a:p>
          <a:p>
            <a:endParaRPr lang="en-US" dirty="0"/>
          </a:p>
        </p:txBody>
      </p:sp>
      <p:pic>
        <p:nvPicPr>
          <p:cNvPr id="5" name="Picture 4">
            <a:extLst>
              <a:ext uri="{FF2B5EF4-FFF2-40B4-BE49-F238E27FC236}">
                <a16:creationId xmlns:a16="http://schemas.microsoft.com/office/drawing/2014/main" id="{D2B6F4EB-E65B-45F2-B768-E7CA98A3C214}"/>
              </a:ext>
            </a:extLst>
          </p:cNvPr>
          <p:cNvPicPr>
            <a:picLocks noChangeAspect="1"/>
          </p:cNvPicPr>
          <p:nvPr/>
        </p:nvPicPr>
        <p:blipFill>
          <a:blip r:embed="rId2"/>
          <a:stretch>
            <a:fillRect/>
          </a:stretch>
        </p:blipFill>
        <p:spPr>
          <a:xfrm>
            <a:off x="3499556" y="2633600"/>
            <a:ext cx="6990643" cy="3814469"/>
          </a:xfrm>
          <a:prstGeom prst="rect">
            <a:avLst/>
          </a:prstGeom>
        </p:spPr>
      </p:pic>
    </p:spTree>
    <p:extLst>
      <p:ext uri="{BB962C8B-B14F-4D97-AF65-F5344CB8AC3E}">
        <p14:creationId xmlns:p14="http://schemas.microsoft.com/office/powerpoint/2010/main" val="3307238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701EB-4170-48F3-A68F-80A785CEEAD0}"/>
              </a:ext>
            </a:extLst>
          </p:cNvPr>
          <p:cNvSpPr>
            <a:spLocks noGrp="1"/>
          </p:cNvSpPr>
          <p:nvPr>
            <p:ph type="title"/>
          </p:nvPr>
        </p:nvSpPr>
        <p:spPr>
          <a:xfrm>
            <a:off x="646111" y="452718"/>
            <a:ext cx="9404723" cy="814020"/>
          </a:xfrm>
        </p:spPr>
        <p:txBody>
          <a:bodyPr/>
          <a:lstStyle/>
          <a:p>
            <a:r>
              <a:rPr lang="en-US" dirty="0"/>
              <a:t>Creating a Repository	</a:t>
            </a:r>
          </a:p>
        </p:txBody>
      </p:sp>
      <p:sp>
        <p:nvSpPr>
          <p:cNvPr id="3" name="Content Placeholder 2">
            <a:extLst>
              <a:ext uri="{FF2B5EF4-FFF2-40B4-BE49-F238E27FC236}">
                <a16:creationId xmlns:a16="http://schemas.microsoft.com/office/drawing/2014/main" id="{C5289AEA-731B-470D-B84D-18946BAAA51D}"/>
              </a:ext>
            </a:extLst>
          </p:cNvPr>
          <p:cNvSpPr>
            <a:spLocks noGrp="1"/>
          </p:cNvSpPr>
          <p:nvPr>
            <p:ph idx="1"/>
          </p:nvPr>
        </p:nvSpPr>
        <p:spPr>
          <a:xfrm>
            <a:off x="809698" y="1359017"/>
            <a:ext cx="8946541" cy="4981661"/>
          </a:xfrm>
        </p:spPr>
        <p:txBody>
          <a:bodyPr/>
          <a:lstStyle/>
          <a:p>
            <a:r>
              <a:rPr lang="en-US" dirty="0"/>
              <a:t>Create a repository by creating a new project</a:t>
            </a:r>
          </a:p>
          <a:p>
            <a:pPr marL="0" indent="0">
              <a:buNone/>
            </a:pPr>
            <a:endParaRPr lang="en-US" dirty="0"/>
          </a:p>
          <a:p>
            <a:pPr marL="0" indent="0">
              <a:buNone/>
            </a:pPr>
            <a:r>
              <a:rPr lang="en-US" sz="1800" dirty="0"/>
              <a:t>Steps on Creating  a Repository</a:t>
            </a:r>
          </a:p>
          <a:p>
            <a:pPr marL="228600" indent="-228600">
              <a:buAutoNum type="arabicPeriod"/>
            </a:pPr>
            <a:r>
              <a:rPr lang="en-US" sz="1200" dirty="0"/>
              <a:t>In the dashboard, click the green button “New Project” </a:t>
            </a:r>
          </a:p>
          <a:p>
            <a:pPr marL="0" indent="0">
              <a:buNone/>
            </a:pPr>
            <a:endParaRPr lang="en-US" sz="1200" dirty="0"/>
          </a:p>
          <a:p>
            <a:pPr marL="0" indent="0">
              <a:buNone/>
            </a:pPr>
            <a:endParaRPr lang="en-US" sz="1200" dirty="0"/>
          </a:p>
          <a:p>
            <a:pPr marL="0" indent="0">
              <a:buNone/>
            </a:pPr>
            <a:endParaRPr lang="en-US" sz="1200" dirty="0"/>
          </a:p>
          <a:p>
            <a:pPr marL="228600" indent="-228600">
              <a:buAutoNum type="arabicPeriod" startAt="2"/>
            </a:pPr>
            <a:r>
              <a:rPr lang="en-US" sz="1200" dirty="0"/>
              <a:t>The new project page will display</a:t>
            </a:r>
          </a:p>
          <a:p>
            <a:pPr marL="0" indent="0">
              <a:buNone/>
            </a:pPr>
            <a:endParaRPr lang="en-US" sz="1200" dirty="0"/>
          </a:p>
        </p:txBody>
      </p:sp>
      <p:pic>
        <p:nvPicPr>
          <p:cNvPr id="1026" name="Picture 2" descr="Create a project">
            <a:hlinkClick r:id="rId2"/>
            <a:extLst>
              <a:ext uri="{FF2B5EF4-FFF2-40B4-BE49-F238E27FC236}">
                <a16:creationId xmlns:a16="http://schemas.microsoft.com/office/drawing/2014/main" id="{4DDAB892-9EBE-47C9-A2BC-6D65753C4D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2996" y="2936191"/>
            <a:ext cx="2239378" cy="80677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Project information">
            <a:extLst>
              <a:ext uri="{FF2B5EF4-FFF2-40B4-BE49-F238E27FC236}">
                <a16:creationId xmlns:a16="http://schemas.microsoft.com/office/drawing/2014/main" id="{D0C1F0A5-B6B6-434E-8ADB-DE8ACBC0A5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4966" y="4212273"/>
            <a:ext cx="4273506" cy="1866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3211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03A01-FE42-4138-B7F6-36D52B89E383}"/>
              </a:ext>
            </a:extLst>
          </p:cNvPr>
          <p:cNvSpPr>
            <a:spLocks noGrp="1"/>
          </p:cNvSpPr>
          <p:nvPr>
            <p:ph type="title"/>
          </p:nvPr>
        </p:nvSpPr>
        <p:spPr>
          <a:xfrm>
            <a:off x="646111" y="452718"/>
            <a:ext cx="9404723" cy="730130"/>
          </a:xfrm>
        </p:spPr>
        <p:txBody>
          <a:bodyPr/>
          <a:lstStyle/>
          <a:p>
            <a:r>
              <a:rPr lang="en-US" dirty="0"/>
              <a:t>Creating a Repository	</a:t>
            </a:r>
          </a:p>
        </p:txBody>
      </p:sp>
      <p:sp>
        <p:nvSpPr>
          <p:cNvPr id="5" name="Content Placeholder 4">
            <a:extLst>
              <a:ext uri="{FF2B5EF4-FFF2-40B4-BE49-F238E27FC236}">
                <a16:creationId xmlns:a16="http://schemas.microsoft.com/office/drawing/2014/main" id="{C7B6E476-2228-405F-9A21-DF453BF022D6}"/>
              </a:ext>
            </a:extLst>
          </p:cNvPr>
          <p:cNvSpPr>
            <a:spLocks noGrp="1"/>
          </p:cNvSpPr>
          <p:nvPr>
            <p:ph idx="1"/>
          </p:nvPr>
        </p:nvSpPr>
        <p:spPr>
          <a:xfrm>
            <a:off x="721452" y="1182848"/>
            <a:ext cx="9328401" cy="5065551"/>
          </a:xfrm>
        </p:spPr>
        <p:txBody>
          <a:bodyPr>
            <a:normAutofit/>
          </a:bodyPr>
          <a:lstStyle/>
          <a:p>
            <a:pPr marL="0" indent="0">
              <a:buNone/>
            </a:pPr>
            <a:r>
              <a:rPr lang="en-US" sz="1200" dirty="0"/>
              <a:t>3. You can select blank project, or you can start with templates that are already available: this will start the repository code and CI automatically. You can also import existing project from a different repository by clicking on the Import Project tab, if given that this was enabled in the </a:t>
            </a:r>
            <a:r>
              <a:rPr lang="en-US" sz="1200" dirty="0" err="1"/>
              <a:t>GitLab</a:t>
            </a:r>
            <a:r>
              <a:rPr lang="en-US" sz="1200" dirty="0"/>
              <a:t> instance. </a:t>
            </a:r>
          </a:p>
          <a:p>
            <a:pPr marL="0" indent="0">
              <a:buNone/>
            </a:pPr>
            <a:r>
              <a:rPr lang="en-US" sz="1200" dirty="0"/>
              <a:t>	*Verify with the administrator if not</a:t>
            </a:r>
          </a:p>
          <a:p>
            <a:pPr marL="0" indent="0">
              <a:buNone/>
            </a:pPr>
            <a:r>
              <a:rPr lang="en-US" sz="1200" dirty="0"/>
              <a:t>4. Enter the following information</a:t>
            </a:r>
          </a:p>
          <a:p>
            <a:pPr marL="0" indent="0">
              <a:buNone/>
            </a:pPr>
            <a:r>
              <a:rPr lang="en-US" sz="1200" dirty="0"/>
              <a:t>	*Enter name of your project. </a:t>
            </a:r>
          </a:p>
          <a:p>
            <a:pPr marL="0" indent="0">
              <a:buNone/>
            </a:pPr>
            <a:r>
              <a:rPr lang="en-US" sz="1200" dirty="0"/>
              <a:t>	*Enter Project Description (Optional)</a:t>
            </a:r>
          </a:p>
          <a:p>
            <a:pPr marL="0" indent="0">
              <a:buNone/>
            </a:pPr>
            <a:r>
              <a:rPr lang="en-US" sz="1200" dirty="0"/>
              <a:t>	*Visibility Level is use to modifies project’s read and access rights for users</a:t>
            </a:r>
          </a:p>
          <a:p>
            <a:pPr marL="0" indent="0">
              <a:buNone/>
            </a:pPr>
            <a:r>
              <a:rPr lang="en-US" sz="1200" dirty="0"/>
              <a:t>5. Click on Create Project</a:t>
            </a:r>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r>
              <a:rPr lang="en-US" sz="1200" dirty="0"/>
              <a:t>External Link :  </a:t>
            </a:r>
            <a:r>
              <a:rPr lang="en-US" sz="1200" dirty="0">
                <a:hlinkClick r:id="rId2"/>
              </a:rPr>
              <a:t>https://docs.gitlab.com/ce/gitlab-basics/create-project.html</a:t>
            </a:r>
            <a:r>
              <a:rPr lang="en-US" sz="1200" dirty="0"/>
              <a:t>  	</a:t>
            </a:r>
          </a:p>
        </p:txBody>
      </p:sp>
    </p:spTree>
    <p:extLst>
      <p:ext uri="{BB962C8B-B14F-4D97-AF65-F5344CB8AC3E}">
        <p14:creationId xmlns:p14="http://schemas.microsoft.com/office/powerpoint/2010/main" val="1161071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CA153-11AA-474C-B31C-D64F354C06DC}"/>
              </a:ext>
            </a:extLst>
          </p:cNvPr>
          <p:cNvSpPr>
            <a:spLocks noGrp="1"/>
          </p:cNvSpPr>
          <p:nvPr>
            <p:ph type="title"/>
          </p:nvPr>
        </p:nvSpPr>
        <p:spPr/>
        <p:txBody>
          <a:bodyPr/>
          <a:lstStyle/>
          <a:p>
            <a:r>
              <a:rPr lang="en-US" dirty="0"/>
              <a:t>Creating a File</a:t>
            </a:r>
          </a:p>
        </p:txBody>
      </p:sp>
      <p:sp>
        <p:nvSpPr>
          <p:cNvPr id="3" name="Content Placeholder 2">
            <a:extLst>
              <a:ext uri="{FF2B5EF4-FFF2-40B4-BE49-F238E27FC236}">
                <a16:creationId xmlns:a16="http://schemas.microsoft.com/office/drawing/2014/main" id="{092CE2CC-794D-4C1E-A5F2-6C744900AC6E}"/>
              </a:ext>
            </a:extLst>
          </p:cNvPr>
          <p:cNvSpPr>
            <a:spLocks noGrp="1"/>
          </p:cNvSpPr>
          <p:nvPr>
            <p:ph idx="1"/>
          </p:nvPr>
        </p:nvSpPr>
        <p:spPr>
          <a:xfrm>
            <a:off x="646111" y="1107065"/>
            <a:ext cx="8482909" cy="5761335"/>
          </a:xfrm>
        </p:spPr>
        <p:txBody>
          <a:bodyPr>
            <a:normAutofit/>
          </a:bodyPr>
          <a:lstStyle/>
          <a:p>
            <a:r>
              <a:rPr lang="en-US" sz="1200" dirty="0"/>
              <a:t>1. From a project's files page, click the '+' button to the right of the branch selector. Choose </a:t>
            </a:r>
            <a:r>
              <a:rPr lang="en-US" sz="1200" b="1" dirty="0"/>
              <a:t>New file</a:t>
            </a:r>
            <a:r>
              <a:rPr lang="en-US" sz="1200" dirty="0"/>
              <a:t> from the dropdown.</a:t>
            </a:r>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r>
              <a:rPr lang="en-US" sz="1200" dirty="0"/>
              <a:t>	2. Enter a file name on the file name field. Then, you can add the content in the editor area. The branch 	field will default to the branch you were viewing in the file browser. If you enter a new branch name, a 	checkbox will appear allowing you to start a new merge request after you commit the changes.</a:t>
            </a:r>
          </a:p>
          <a:p>
            <a:pPr marL="0" indent="0">
              <a:buNone/>
            </a:pPr>
            <a:r>
              <a:rPr lang="en-US" sz="1200" dirty="0"/>
              <a:t>	Once completed, click on commit changes button at the bottom part.</a:t>
            </a:r>
          </a:p>
          <a:p>
            <a:pPr marL="0" indent="0">
              <a:buNone/>
            </a:pPr>
            <a:endParaRPr lang="en-US" sz="1200" dirty="0"/>
          </a:p>
          <a:p>
            <a:pPr marL="0" indent="0">
              <a:buNone/>
            </a:pPr>
            <a:r>
              <a:rPr lang="en-US" sz="1200" dirty="0"/>
              <a:t>	</a:t>
            </a:r>
          </a:p>
        </p:txBody>
      </p:sp>
      <p:pic>
        <p:nvPicPr>
          <p:cNvPr id="7" name="Picture 2" descr="New file dropdown menu">
            <a:extLst>
              <a:ext uri="{FF2B5EF4-FFF2-40B4-BE49-F238E27FC236}">
                <a16:creationId xmlns:a16="http://schemas.microsoft.com/office/drawing/2014/main" id="{99165C00-8102-4226-85B8-C3098152A0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016" y="1592846"/>
            <a:ext cx="4053456" cy="239488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Create file editor">
            <a:extLst>
              <a:ext uri="{FF2B5EF4-FFF2-40B4-BE49-F238E27FC236}">
                <a16:creationId xmlns:a16="http://schemas.microsoft.com/office/drawing/2014/main" id="{459B7F49-5B6D-41C8-A1D3-BFA8686540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9020" y="3380764"/>
            <a:ext cx="2684477" cy="2940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876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2A569-0039-49C9-A1CD-339FA6EFD0DF}"/>
              </a:ext>
            </a:extLst>
          </p:cNvPr>
          <p:cNvSpPr>
            <a:spLocks noGrp="1"/>
          </p:cNvSpPr>
          <p:nvPr>
            <p:ph type="title"/>
          </p:nvPr>
        </p:nvSpPr>
        <p:spPr>
          <a:xfrm>
            <a:off x="646111" y="452718"/>
            <a:ext cx="9404723" cy="704963"/>
          </a:xfrm>
        </p:spPr>
        <p:txBody>
          <a:bodyPr/>
          <a:lstStyle/>
          <a:p>
            <a:r>
              <a:rPr lang="en-US" dirty="0"/>
              <a:t>Using Template Dropdowns</a:t>
            </a:r>
          </a:p>
        </p:txBody>
      </p:sp>
      <p:sp>
        <p:nvSpPr>
          <p:cNvPr id="9" name="Content Placeholder 8">
            <a:extLst>
              <a:ext uri="{FF2B5EF4-FFF2-40B4-BE49-F238E27FC236}">
                <a16:creationId xmlns:a16="http://schemas.microsoft.com/office/drawing/2014/main" id="{1ECC8F3E-55B8-4DB3-87EE-C0E43D8D3DE1}"/>
              </a:ext>
            </a:extLst>
          </p:cNvPr>
          <p:cNvSpPr>
            <a:spLocks noGrp="1"/>
          </p:cNvSpPr>
          <p:nvPr>
            <p:ph idx="1"/>
          </p:nvPr>
        </p:nvSpPr>
        <p:spPr>
          <a:xfrm>
            <a:off x="1103312" y="1409350"/>
            <a:ext cx="8946541" cy="4839049"/>
          </a:xfrm>
        </p:spPr>
        <p:txBody>
          <a:bodyPr>
            <a:normAutofit/>
          </a:bodyPr>
          <a:lstStyle/>
          <a:p>
            <a:r>
              <a:rPr lang="en-US" sz="1200" dirty="0"/>
              <a:t>When starting a new project, some files may be needed for your project.  A message will be displayed to you if this happen.</a:t>
            </a:r>
          </a:p>
          <a:p>
            <a:endParaRPr lang="en-US" sz="1200" dirty="0"/>
          </a:p>
          <a:p>
            <a:endParaRPr lang="en-US" sz="1200" dirty="0"/>
          </a:p>
          <a:p>
            <a:endParaRPr lang="en-US" sz="1200" dirty="0"/>
          </a:p>
          <a:p>
            <a:endParaRPr lang="en-US" sz="1200" dirty="0"/>
          </a:p>
          <a:p>
            <a:endParaRPr lang="en-US" sz="1200" dirty="0"/>
          </a:p>
          <a:p>
            <a:r>
              <a:rPr lang="en-US" sz="1200" dirty="0"/>
              <a:t>When clicking on either LICENSE or </a:t>
            </a:r>
            <a:r>
              <a:rPr lang="en-US" sz="1200" dirty="0" err="1"/>
              <a:t>gitignore</a:t>
            </a:r>
            <a:r>
              <a:rPr lang="en-US" sz="1200" dirty="0"/>
              <a:t>, a dropdown will be displayed. It will show you available templates that is suitable to use for your project.</a:t>
            </a:r>
          </a:p>
          <a:p>
            <a:pPr marL="0" indent="0">
              <a:buNone/>
            </a:pPr>
            <a:endParaRPr lang="en-US" dirty="0"/>
          </a:p>
          <a:p>
            <a:pPr marL="0" indent="0">
              <a:buNone/>
            </a:pPr>
            <a:endParaRPr lang="en-US" dirty="0"/>
          </a:p>
          <a:p>
            <a:pPr marL="0" indent="0">
              <a:buNone/>
            </a:pPr>
            <a:endParaRPr lang="en-US" dirty="0"/>
          </a:p>
          <a:p>
            <a:pPr marL="0" indent="0">
              <a:buNone/>
            </a:pPr>
            <a:br>
              <a:rPr lang="en-US" dirty="0"/>
            </a:br>
            <a:endParaRPr lang="en-US" dirty="0"/>
          </a:p>
          <a:p>
            <a:pPr marL="0" indent="0">
              <a:buNone/>
            </a:pPr>
            <a:endParaRPr lang="en-US" dirty="0"/>
          </a:p>
          <a:p>
            <a:pPr marL="0" indent="0">
              <a:buNone/>
            </a:pPr>
            <a:endParaRPr lang="en-US" dirty="0"/>
          </a:p>
          <a:p>
            <a:pPr marL="0" indent="0">
              <a:buNone/>
            </a:pPr>
            <a:endParaRPr lang="en-US" dirty="0"/>
          </a:p>
        </p:txBody>
      </p:sp>
      <p:pic>
        <p:nvPicPr>
          <p:cNvPr id="13" name="Picture 6" descr="First file for your project">
            <a:extLst>
              <a:ext uri="{FF2B5EF4-FFF2-40B4-BE49-F238E27FC236}">
                <a16:creationId xmlns:a16="http://schemas.microsoft.com/office/drawing/2014/main" id="{FB867BA9-9CA0-4370-81BD-9C0D0F1F5B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979" y="2129296"/>
            <a:ext cx="3163348" cy="1033353"/>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8" descr="MIT license selected">
            <a:extLst>
              <a:ext uri="{FF2B5EF4-FFF2-40B4-BE49-F238E27FC236}">
                <a16:creationId xmlns:a16="http://schemas.microsoft.com/office/drawing/2014/main" id="{0F422601-10F8-4911-8803-786F4E2097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979" y="3954889"/>
            <a:ext cx="3162228" cy="2293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8852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440</TotalTime>
  <Words>672</Words>
  <Application>Microsoft Office PowerPoint</Application>
  <PresentationFormat>Widescreen</PresentationFormat>
  <Paragraphs>102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Ion</vt:lpstr>
      <vt:lpstr>INTRODUCTION TO GITLAB</vt:lpstr>
      <vt:lpstr>Gitlab</vt:lpstr>
      <vt:lpstr>Centralized Version Control VS Distributive Version Control</vt:lpstr>
      <vt:lpstr>Centralized Version Control VS Distributive Version Control</vt:lpstr>
      <vt:lpstr>Repositories </vt:lpstr>
      <vt:lpstr>Creating a Repository </vt:lpstr>
      <vt:lpstr>Creating a Repository </vt:lpstr>
      <vt:lpstr>Creating a File</vt:lpstr>
      <vt:lpstr>Using Template Dropdowns</vt:lpstr>
      <vt:lpstr>Upload a file</vt:lpstr>
      <vt:lpstr>Creating directory</vt:lpstr>
      <vt:lpstr>Creating branch</vt:lpstr>
      <vt:lpstr>PowerPoint Presentation</vt:lpstr>
      <vt:lpstr>Notes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GITLAB</dc:title>
  <dc:creator>Cuevas, Renelle S.</dc:creator>
  <cp:lastModifiedBy>Cuevas, Renelle S.</cp:lastModifiedBy>
  <cp:revision>21</cp:revision>
  <dcterms:created xsi:type="dcterms:W3CDTF">2017-11-21T05:58:34Z</dcterms:created>
  <dcterms:modified xsi:type="dcterms:W3CDTF">2017-11-21T13:19:30Z</dcterms:modified>
</cp:coreProperties>
</file>