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303" r:id="rId2"/>
    <p:sldId id="305" r:id="rId3"/>
    <p:sldId id="304" r:id="rId4"/>
    <p:sldId id="306" r:id="rId5"/>
    <p:sldId id="307" r:id="rId6"/>
    <p:sldId id="311" r:id="rId7"/>
    <p:sldId id="312" r:id="rId8"/>
    <p:sldId id="308" r:id="rId9"/>
    <p:sldId id="313" r:id="rId10"/>
    <p:sldId id="270" r:id="rId11"/>
    <p:sldId id="310" r:id="rId12"/>
    <p:sldId id="309" r:id="rId13"/>
    <p:sldId id="275" r:id="rId14"/>
    <p:sldId id="276" r:id="rId15"/>
    <p:sldId id="284" r:id="rId16"/>
    <p:sldId id="285" r:id="rId17"/>
    <p:sldId id="278" r:id="rId18"/>
    <p:sldId id="279" r:id="rId19"/>
    <p:sldId id="280" r:id="rId20"/>
    <p:sldId id="283" r:id="rId21"/>
    <p:sldId id="281" r:id="rId22"/>
    <p:sldId id="282" r:id="rId23"/>
    <p:sldId id="286" r:id="rId24"/>
    <p:sldId id="287" r:id="rId25"/>
    <p:sldId id="288" r:id="rId26"/>
    <p:sldId id="289" r:id="rId27"/>
    <p:sldId id="290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075"/>
  </p:normalViewPr>
  <p:slideViewPr>
    <p:cSldViewPr>
      <p:cViewPr varScale="1">
        <p:scale>
          <a:sx n="110" d="100"/>
          <a:sy n="110" d="100"/>
        </p:scale>
        <p:origin x="664" y="1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-o: writes to standard output</a:t>
            </a:r>
          </a:p>
          <a:p>
            <a:r>
              <a:rPr lang="en-US" dirty="0"/>
              <a:t>-r: sorted in reverse order</a:t>
            </a:r>
          </a:p>
          <a:p>
            <a:r>
              <a:rPr lang="en-US" dirty="0"/>
              <a:t>-u: removes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  -&gt; password </a:t>
            </a:r>
            <a:r>
              <a:rPr lang="en-IN" sz="2000" dirty="0" err="1"/>
              <a:t>abc</a:t>
            </a:r>
            <a:endParaRPr lang="en-IN" sz="2000" dirty="0"/>
          </a:p>
          <a:p>
            <a:pPr lvl="1"/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 -&gt; ABC</a:t>
            </a:r>
          </a:p>
          <a:p>
            <a:pPr lvl="1"/>
            <a:r>
              <a:rPr lang="en-US" dirty="0"/>
              <a:t>echo "Welcome To Lab 2" | </a:t>
            </a:r>
            <a:r>
              <a:rPr lang="en-US" dirty="0" err="1"/>
              <a:t>tr</a:t>
            </a:r>
            <a:r>
              <a:rPr lang="en-US" dirty="0"/>
              <a:t> [:space:] '\t’ -&gt; Welcome	To	Lab	2</a:t>
            </a:r>
            <a:endParaRPr lang="en-IN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 helps us match whole words.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0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7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6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29175-527E-46A3-863C-1BB1F163B849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867-FAA0-2646-9AE3-7F88853B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346" y="2133601"/>
            <a:ext cx="5308866" cy="1515533"/>
          </a:xfrm>
        </p:spPr>
        <p:txBody>
          <a:bodyPr/>
          <a:lstStyle/>
          <a:p>
            <a:r>
              <a:rPr lang="en-US" sz="4800" dirty="0"/>
              <a:t>CS 35L</a:t>
            </a:r>
            <a:br>
              <a:rPr lang="en-US" sz="4800" dirty="0"/>
            </a:br>
            <a:r>
              <a:rPr lang="en-US" sz="4800" dirty="0"/>
              <a:t>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D48-5841-AA42-B77B-526F6F4A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346" y="3810001"/>
            <a:ext cx="5308866" cy="1377651"/>
          </a:xfrm>
        </p:spPr>
        <p:txBody>
          <a:bodyPr/>
          <a:lstStyle/>
          <a:p>
            <a:r>
              <a:rPr lang="en-US" dirty="0"/>
              <a:t>Teaching Assistant: Rucha Rangnekar</a:t>
            </a:r>
          </a:p>
          <a:p>
            <a:r>
              <a:rPr lang="en-US" dirty="0"/>
              <a:t>Week 2- Lecture 1</a:t>
            </a:r>
          </a:p>
        </p:txBody>
      </p:sp>
    </p:spTree>
    <p:extLst>
      <p:ext uri="{BB962C8B-B14F-4D97-AF65-F5344CB8AC3E}">
        <p14:creationId xmlns:p14="http://schemas.microsoft.com/office/powerpoint/2010/main" val="26910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 Wildcards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i="1" dirty="0"/>
              <a:t>wildcard</a:t>
            </a:r>
            <a:r>
              <a:rPr lang="en-IN" dirty="0"/>
              <a:t> is a character that can stand for all members of some class of characters</a:t>
            </a:r>
          </a:p>
          <a:p>
            <a:r>
              <a:rPr lang="en-IN" dirty="0"/>
              <a:t>The * wildcard</a:t>
            </a:r>
          </a:p>
          <a:p>
            <a:pPr lvl="1"/>
            <a:r>
              <a:rPr lang="en-IN" dirty="0"/>
              <a:t>The character * is a wildcard and matches </a:t>
            </a:r>
            <a:r>
              <a:rPr lang="en-IN" b="1" dirty="0"/>
              <a:t>zero or more character(s)</a:t>
            </a:r>
            <a:r>
              <a:rPr lang="en-IN" dirty="0"/>
              <a:t> in a file (or directory) name. ( ls list* or ls *list)</a:t>
            </a:r>
          </a:p>
          <a:p>
            <a:r>
              <a:rPr lang="en-IN" dirty="0"/>
              <a:t>The ? Wildcard</a:t>
            </a:r>
          </a:p>
          <a:p>
            <a:pPr lvl="1"/>
            <a:r>
              <a:rPr lang="en-IN" dirty="0"/>
              <a:t>The character </a:t>
            </a:r>
            <a:r>
              <a:rPr lang="en-IN" i="1" dirty="0"/>
              <a:t>?</a:t>
            </a:r>
            <a:r>
              <a:rPr lang="en-IN" dirty="0"/>
              <a:t> will match </a:t>
            </a:r>
            <a:r>
              <a:rPr lang="en-IN" b="1" dirty="0"/>
              <a:t>exactly one character</a:t>
            </a:r>
            <a:r>
              <a:rPr lang="en-IN" dirty="0"/>
              <a:t>. (ls ?list OR ls list?)</a:t>
            </a:r>
          </a:p>
          <a:p>
            <a:r>
              <a:rPr lang="en-IN" dirty="0"/>
              <a:t>The [] Wildcard</a:t>
            </a:r>
          </a:p>
          <a:p>
            <a:pPr lvl="1"/>
            <a:r>
              <a:rPr lang="en-IN" dirty="0"/>
              <a:t>A pair of [] represents </a:t>
            </a:r>
            <a:r>
              <a:rPr lang="en-IN" b="1" dirty="0"/>
              <a:t>any of the characters enclosed </a:t>
            </a:r>
            <a:r>
              <a:rPr lang="en-IN" dirty="0"/>
              <a:t>by them (ls *[0-9]*)</a:t>
            </a:r>
          </a:p>
        </p:txBody>
      </p:sp>
    </p:spTree>
    <p:extLst>
      <p:ext uri="{BB962C8B-B14F-4D97-AF65-F5344CB8AC3E}">
        <p14:creationId xmlns:p14="http://schemas.microsoft.com/office/powerpoint/2010/main" val="21515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366-C931-8947-8294-F155EA0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A601-9160-A049-9660-B8A1ADF6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0213" lvl="0" indent="-32861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Notation that lets you search for text with a particular pattern:</a:t>
            </a:r>
          </a:p>
          <a:p>
            <a:pPr marL="830263" lvl="1" indent="-334963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</a:p>
          <a:p>
            <a:pPr marL="430213" lvl="0" indent="-328613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20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Open http://</a:t>
            </a:r>
            <a:r>
              <a:rPr lang="en-US" sz="2000" dirty="0" err="1">
                <a:solidFill>
                  <a:schemeClr val="dk2"/>
                </a:solidFill>
                <a:ea typeface="Arial"/>
                <a:cs typeface="Arial"/>
                <a:sym typeface="Arial"/>
              </a:rPr>
              <a:t>regexpal.com</a:t>
            </a:r>
            <a:r>
              <a:rPr lang="en-US" sz="20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5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D9DE-4CC5-C548-9348-064A12F4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(regex)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8A1B-6100-AE4C-96FC-CEDAC314F9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/>
              <a:t>What is a regex: A regex is a special text string for describing a certain search pattern</a:t>
            </a:r>
          </a:p>
          <a:p>
            <a:r>
              <a:rPr lang="en-IN" sz="2000" dirty="0"/>
              <a:t>Quantification</a:t>
            </a:r>
          </a:p>
          <a:p>
            <a:pPr lvl="1"/>
            <a:r>
              <a:rPr lang="en-IN" sz="2000" dirty="0"/>
              <a:t>How many times of previous expression?</a:t>
            </a:r>
          </a:p>
          <a:p>
            <a:pPr lvl="1"/>
            <a:r>
              <a:rPr lang="en-IN" sz="2000" dirty="0"/>
              <a:t>Most common quantifiers: ?(0 or 1), *(0 or more), +(1 or more)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0350-06EB-0D4E-871F-747D210BA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/>
              <a:t>Alternation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Which choices?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Operators: [] and |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E.g</a:t>
            </a:r>
            <a:r>
              <a:rPr lang="en-IN" sz="2000" dirty="0"/>
              <a:t> </a:t>
            </a:r>
            <a:r>
              <a:rPr lang="en-IN" sz="2000" dirty="0" err="1"/>
              <a:t>Hello|World</a:t>
            </a:r>
            <a:r>
              <a:rPr lang="en-IN" sz="2000" dirty="0"/>
              <a:t> , [A B C]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Anchors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Characters: ^(beginning) and $(end)</a:t>
            </a: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^ start of line</a:t>
            </a:r>
          </a:p>
          <a:p>
            <a:r>
              <a:rPr lang="en-IN" dirty="0"/>
              <a:t>$ end of line</a:t>
            </a:r>
          </a:p>
          <a:p>
            <a:r>
              <a:rPr lang="en-IN" dirty="0"/>
              <a:t>\ turn off special meaning of next character</a:t>
            </a:r>
          </a:p>
          <a:p>
            <a:r>
              <a:rPr lang="en-IN" dirty="0"/>
              <a:t>[] match any of enclosed characters, use – for range</a:t>
            </a:r>
          </a:p>
          <a:p>
            <a:r>
              <a:rPr lang="en-IN" dirty="0"/>
              <a:t>[^ ] match any characters except those enclosed in []</a:t>
            </a:r>
          </a:p>
          <a:p>
            <a:r>
              <a:rPr lang="en-IN" dirty="0"/>
              <a:t>. match a single character of any value</a:t>
            </a:r>
          </a:p>
          <a:p>
            <a:r>
              <a:rPr lang="en-IN" dirty="0"/>
              <a:t>* match 0 or more occurrences of preceding character/expression</a:t>
            </a:r>
          </a:p>
          <a:p>
            <a:r>
              <a:rPr lang="en-IN" dirty="0"/>
              <a:t>+ match 1 or more occurrences of preceding character/expression</a:t>
            </a:r>
          </a:p>
        </p:txBody>
      </p:sp>
    </p:spTree>
    <p:extLst>
      <p:ext uri="{BB962C8B-B14F-4D97-AF65-F5344CB8AC3E}">
        <p14:creationId xmlns:p14="http://schemas.microsoft.com/office/powerpoint/2010/main" val="41520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29" y="0"/>
            <a:ext cx="12227974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1697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1" y="496090"/>
            <a:ext cx="3822219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853" y="609602"/>
            <a:ext cx="3551081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36" y="872061"/>
            <a:ext cx="30731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400">
                <a:solidFill>
                  <a:srgbClr val="262626"/>
                </a:solidFill>
              </a:rPr>
              <a:t>regex Example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242" y="0"/>
            <a:ext cx="739458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0AEF7-F7A9-8F41-ADFD-5611112CABB8}"/>
              </a:ext>
            </a:extLst>
          </p:cNvPr>
          <p:cNvSpPr txBox="1"/>
          <p:nvPr/>
        </p:nvSpPr>
        <p:spPr>
          <a:xfrm>
            <a:off x="5158308" y="496090"/>
            <a:ext cx="2477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tolstoy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</a:t>
            </a:r>
            <a:r>
              <a:rPr lang="en-US" dirty="0" err="1">
                <a:solidFill>
                  <a:srgbClr val="000000"/>
                </a:solidFill>
                <a:sym typeface="Arimo"/>
              </a:rPr>
              <a:t>t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olstoy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^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[Tt]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olstoy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tol.toy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.*toy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37EAB-5DAC-3341-8F58-0FB4126681D4}"/>
              </a:ext>
            </a:extLst>
          </p:cNvPr>
          <p:cNvSpPr txBox="1"/>
          <p:nvPr/>
        </p:nvSpPr>
        <p:spPr>
          <a:xfrm>
            <a:off x="7567796" y="103697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368F3-757E-BF42-ADE0-663EDC6D2D90}"/>
              </a:ext>
            </a:extLst>
          </p:cNvPr>
          <p:cNvSpPr txBox="1"/>
          <p:nvPr/>
        </p:nvSpPr>
        <p:spPr>
          <a:xfrm>
            <a:off x="7545301" y="163435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at the beginning of a line 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EA4F8D-A95B-2546-822C-42B5EEB4F51A}"/>
              </a:ext>
            </a:extLst>
          </p:cNvPr>
          <p:cNvSpPr txBox="1"/>
          <p:nvPr/>
        </p:nvSpPr>
        <p:spPr>
          <a:xfrm>
            <a:off x="7537867" y="217731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at the end of a line 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165C5B-EC0D-9D41-A83A-618369D6118D}"/>
              </a:ext>
            </a:extLst>
          </p:cNvPr>
          <p:cNvSpPr txBox="1"/>
          <p:nvPr/>
        </p:nvSpPr>
        <p:spPr>
          <a:xfrm>
            <a:off x="7530432" y="270842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 string containing exactly 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D9D0D-3350-9947-9307-87EB2A3D3FC9}"/>
              </a:ext>
            </a:extLst>
          </p:cNvPr>
          <p:cNvSpPr txBox="1"/>
          <p:nvPr/>
        </p:nvSpPr>
        <p:spPr>
          <a:xfrm>
            <a:off x="7535741" y="326957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Tolstoy or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BD6BF-07E7-E943-8E22-FB0919C28B1E}"/>
              </a:ext>
            </a:extLst>
          </p:cNvPr>
          <p:cNvSpPr txBox="1"/>
          <p:nvPr/>
        </p:nvSpPr>
        <p:spPr>
          <a:xfrm>
            <a:off x="7540367" y="3866953"/>
            <a:ext cx="4824536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three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 character, and the three letters 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EAFEE-2734-7D4B-AFC0-4F10908E97C5}"/>
              </a:ext>
            </a:extLst>
          </p:cNvPr>
          <p:cNvSpPr txBox="1"/>
          <p:nvPr/>
        </p:nvSpPr>
        <p:spPr>
          <a:xfrm>
            <a:off x="7482957" y="4902399"/>
            <a:ext cx="4824536" cy="109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three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 sequence of zero or more characters, and the three letters 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(e.g.,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tolWHOtoy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and so 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9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44" y="2412876"/>
            <a:ext cx="9601200" cy="203224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Every program we run on the command line automatically has three data streams connected to it.</a:t>
            </a:r>
          </a:p>
          <a:p>
            <a:pPr lvl="1"/>
            <a:r>
              <a:rPr lang="en-US" dirty="0"/>
              <a:t>STDIN (0) - Standard input (data fed into the program)</a:t>
            </a:r>
          </a:p>
          <a:p>
            <a:pPr lvl="1"/>
            <a:r>
              <a:rPr lang="en-US" dirty="0"/>
              <a:t>STDOUT (1) - Standard output (data printed by the program, defaults to the terminal)</a:t>
            </a:r>
          </a:p>
          <a:p>
            <a:pPr lvl="1"/>
            <a:r>
              <a:rPr lang="en-US" dirty="0"/>
              <a:t>STDERR (2) - Standard error (for error messages, also defaults to the terminal)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401353"/>
            <a:ext cx="4673634" cy="1973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9797" y="4401353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Piping and redirection is the means by which we may connect these streams between programs and files to direct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41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Basic I/O Redirection</a:t>
            </a:r>
          </a:p>
          <a:p>
            <a:pPr lvl="1"/>
            <a:r>
              <a:rPr lang="en-IN" dirty="0"/>
              <a:t>Most programs read from </a:t>
            </a:r>
            <a:r>
              <a:rPr lang="en-IN" dirty="0" err="1"/>
              <a:t>stdin</a:t>
            </a:r>
            <a:endParaRPr lang="en-IN" dirty="0"/>
          </a:p>
          <a:p>
            <a:pPr lvl="1"/>
            <a:r>
              <a:rPr lang="en-IN" dirty="0"/>
              <a:t>Write to </a:t>
            </a:r>
            <a:r>
              <a:rPr lang="en-IN" dirty="0" err="1"/>
              <a:t>stdout</a:t>
            </a:r>
            <a:endParaRPr lang="en-IN" dirty="0"/>
          </a:p>
          <a:p>
            <a:pPr lvl="1"/>
            <a:r>
              <a:rPr lang="en-IN" dirty="0"/>
              <a:t>Send error messages to </a:t>
            </a:r>
            <a:r>
              <a:rPr lang="en-IN" dirty="0" err="1"/>
              <a:t>stderr</a:t>
            </a:r>
            <a:endParaRPr lang="en-IN" dirty="0"/>
          </a:p>
          <a:p>
            <a:pPr lvl="1"/>
            <a:r>
              <a:rPr lang="en-IN" dirty="0"/>
              <a:t>Try: </a:t>
            </a:r>
            <a:r>
              <a:rPr lang="en-US" altLang="en-US" dirty="0"/>
              <a:t>$ cat 					// With no arguments, read 							standard input, write 								standard output</a:t>
            </a:r>
            <a:endParaRPr lang="en-IN" dirty="0"/>
          </a:p>
          <a:p>
            <a:pPr lvl="1"/>
            <a:r>
              <a:rPr lang="en-IN" dirty="0"/>
              <a:t>Task: Piping and Redirection </a:t>
            </a:r>
          </a:p>
          <a:p>
            <a:pPr lvl="1"/>
            <a:r>
              <a:rPr lang="en-IN" dirty="0"/>
              <a:t>Create a file test.txt with numbers 1-5 in descending order in each line</a:t>
            </a:r>
          </a:p>
          <a:p>
            <a:pPr lvl="2"/>
            <a:r>
              <a:rPr lang="en-IN" dirty="0"/>
              <a:t>Delete all the new line characters (with </a:t>
            </a:r>
            <a:r>
              <a:rPr lang="en-IN" dirty="0" err="1"/>
              <a:t>tr</a:t>
            </a:r>
            <a:r>
              <a:rPr lang="en-IN" dirty="0"/>
              <a:t> command and redirection) and redirect output to test1.txt</a:t>
            </a:r>
          </a:p>
          <a:p>
            <a:pPr lvl="2"/>
            <a:r>
              <a:rPr lang="en-IN" dirty="0"/>
              <a:t>Now, first sort the file  and then repeat the above step; but instead of redirection, now append the output to test1.txt</a:t>
            </a:r>
          </a:p>
        </p:txBody>
      </p:sp>
    </p:spTree>
    <p:extLst>
      <p:ext uri="{BB962C8B-B14F-4D97-AF65-F5344CB8AC3E}">
        <p14:creationId xmlns:p14="http://schemas.microsoft.com/office/powerpoint/2010/main" val="2369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Shell and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shell?</a:t>
            </a:r>
          </a:p>
          <a:p>
            <a:pPr lvl="1"/>
            <a:r>
              <a:rPr lang="en-IN" dirty="0"/>
              <a:t>Outermost cover of the kernel</a:t>
            </a:r>
          </a:p>
          <a:p>
            <a:pPr lvl="1"/>
            <a:r>
              <a:rPr lang="en-IN" dirty="0"/>
              <a:t>User’s interface to the OS</a:t>
            </a:r>
          </a:p>
          <a:p>
            <a:r>
              <a:rPr lang="en-IN" dirty="0"/>
              <a:t>Use it to run your programs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Compiled Languages v/s Scripting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787" y="2487594"/>
            <a:ext cx="5107673" cy="4191000"/>
          </a:xfrm>
        </p:spPr>
        <p:txBody>
          <a:bodyPr>
            <a:noAutofit/>
          </a:bodyPr>
          <a:lstStyle/>
          <a:p>
            <a:r>
              <a:rPr lang="en-IN" sz="1800" dirty="0"/>
              <a:t>Compiled Languages</a:t>
            </a:r>
          </a:p>
          <a:p>
            <a:pPr lvl="1"/>
            <a:r>
              <a:rPr lang="en-IN" sz="1800" dirty="0"/>
              <a:t>Examples?</a:t>
            </a:r>
          </a:p>
          <a:p>
            <a:pPr lvl="2"/>
            <a:r>
              <a:rPr lang="en-IN" sz="1800" dirty="0"/>
              <a:t>C, C++,Java</a:t>
            </a:r>
          </a:p>
          <a:p>
            <a:pPr lvl="1"/>
            <a:r>
              <a:rPr lang="en-IN" sz="1800" dirty="0"/>
              <a:t>First Compiled</a:t>
            </a:r>
          </a:p>
          <a:p>
            <a:pPr lvl="1"/>
            <a:r>
              <a:rPr lang="en-IN" sz="1800" dirty="0"/>
              <a:t>Source code to object code; then executed</a:t>
            </a:r>
          </a:p>
          <a:p>
            <a:pPr lvl="1"/>
            <a:r>
              <a:rPr lang="en-IN" sz="1800" dirty="0"/>
              <a:t>Run faster</a:t>
            </a:r>
          </a:p>
          <a:p>
            <a:pPr lvl="1"/>
            <a:r>
              <a:rPr lang="en-IN" sz="1800" dirty="0"/>
              <a:t>Applications:</a:t>
            </a:r>
          </a:p>
          <a:p>
            <a:pPr lvl="2"/>
            <a:r>
              <a:rPr lang="en-IN" sz="1800" dirty="0"/>
              <a:t>Typically run inside a parent program like </a:t>
            </a:r>
            <a:r>
              <a:rPr lang="en-IN" sz="1800" dirty="0" err="1"/>
              <a:t>scriptscan</a:t>
            </a:r>
            <a:r>
              <a:rPr lang="en-IN" sz="1800" dirty="0"/>
              <a:t> be compiled and used on any platform (</a:t>
            </a:r>
            <a:r>
              <a:rPr lang="en-IN" sz="1800" dirty="0" err="1"/>
              <a:t>eg.</a:t>
            </a:r>
            <a:r>
              <a:rPr lang="en-IN" sz="1800" dirty="0"/>
              <a:t> Java)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6460" y="2476501"/>
            <a:ext cx="449999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Scripting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Python, JavaScript, Shell Scripting</a:t>
            </a:r>
          </a:p>
          <a:p>
            <a:pPr lvl="1"/>
            <a:r>
              <a:rPr lang="en-IN" dirty="0"/>
              <a:t>No compilation required. Directly interpreted!</a:t>
            </a:r>
          </a:p>
          <a:p>
            <a:pPr lvl="1"/>
            <a:r>
              <a:rPr lang="en-IN" dirty="0"/>
              <a:t>Interpreter reads program, translates into internal form and executes</a:t>
            </a:r>
          </a:p>
          <a:p>
            <a:pPr lvl="1"/>
            <a:r>
              <a:rPr lang="en-IN" dirty="0"/>
              <a:t>Runs slower than a high level </a:t>
            </a:r>
            <a:r>
              <a:rPr lang="en-IN" dirty="0" err="1"/>
              <a:t>lang</a:t>
            </a:r>
            <a:endParaRPr lang="en-IN" dirty="0"/>
          </a:p>
          <a:p>
            <a:pPr lvl="1"/>
            <a:r>
              <a:rPr lang="en-IN" dirty="0"/>
              <a:t>Applications: </a:t>
            </a:r>
          </a:p>
          <a:p>
            <a:pPr lvl="2"/>
            <a:r>
              <a:rPr lang="en-IN" dirty="0"/>
              <a:t>Automation, Extracting information from a data set, Less code intensive</a:t>
            </a:r>
          </a:p>
        </p:txBody>
      </p:sp>
    </p:spTree>
    <p:extLst>
      <p:ext uri="{BB962C8B-B14F-4D97-AF65-F5344CB8AC3E}">
        <p14:creationId xmlns:p14="http://schemas.microsoft.com/office/powerpoint/2010/main" val="34002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program designed to be run on a shell (UNIX/Linux)</a:t>
            </a:r>
          </a:p>
          <a:p>
            <a:r>
              <a:rPr lang="en-IN" dirty="0"/>
              <a:t>All shell commands can be executed inside a script</a:t>
            </a:r>
          </a:p>
          <a:p>
            <a:r>
              <a:rPr lang="en-IN" dirty="0"/>
              <a:t>Why use a shell script?</a:t>
            </a:r>
          </a:p>
          <a:p>
            <a:pPr lvl="1"/>
            <a:r>
              <a:rPr lang="en-IN" dirty="0"/>
              <a:t>Simplicity</a:t>
            </a:r>
          </a:p>
          <a:p>
            <a:pPr lvl="1"/>
            <a:r>
              <a:rPr lang="en-IN" dirty="0"/>
              <a:t>Portability</a:t>
            </a:r>
          </a:p>
          <a:p>
            <a:pPr lvl="1"/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73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3DCA-7531-344E-999D-ED3EEDF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E67D-129D-7E47-BC27-C97FEA6D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sort do?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Sort –o</a:t>
            </a:r>
          </a:p>
          <a:p>
            <a:pPr lvl="1"/>
            <a:r>
              <a:rPr lang="en-US" dirty="0"/>
              <a:t>Sort –r</a:t>
            </a:r>
          </a:p>
          <a:p>
            <a:pPr lvl="1"/>
            <a:r>
              <a:rPr lang="en-US" dirty="0"/>
              <a:t>Sort –u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2313-0094-AF44-AAB9-9AAAD6BD970F}"/>
              </a:ext>
            </a:extLst>
          </p:cNvPr>
          <p:cNvSpPr txBox="1"/>
          <p:nvPr/>
        </p:nvSpPr>
        <p:spPr>
          <a:xfrm>
            <a:off x="6094412" y="2708920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File1.txt:</a:t>
            </a:r>
          </a:p>
          <a:p>
            <a:endParaRPr lang="en-US" dirty="0"/>
          </a:p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 err="1"/>
              <a:t>Xyz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Shell recognizes three fundamental kinds of commands:</a:t>
            </a:r>
          </a:p>
          <a:p>
            <a:pPr lvl="1"/>
            <a:r>
              <a:rPr lang="en-IN" b="1" dirty="0"/>
              <a:t>Built-in commands</a:t>
            </a:r>
            <a:r>
              <a:rPr lang="en-IN" dirty="0"/>
              <a:t>: Commands that the shell itself executes (e.g.: echo)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Shell functions</a:t>
            </a:r>
            <a:r>
              <a:rPr lang="en-IN" dirty="0"/>
              <a:t>: Self-contained chunks of code, written in shell language 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External Commands</a:t>
            </a:r>
            <a:r>
              <a:rPr lang="en-IN" dirty="0"/>
              <a:t>: mainly external utilities; </a:t>
            </a:r>
            <a:r>
              <a:rPr lang="en-IN" dirty="0" err="1"/>
              <a:t>backtick</a:t>
            </a:r>
            <a:r>
              <a:rPr lang="en-IN" dirty="0"/>
              <a:t> often associated</a:t>
            </a:r>
          </a:p>
          <a:p>
            <a:pPr lvl="2"/>
            <a:r>
              <a:rPr lang="en-IN" sz="1800" dirty="0"/>
              <a:t>number=`ll | </a:t>
            </a:r>
            <a:r>
              <a:rPr lang="en-IN" sz="1800" dirty="0" err="1"/>
              <a:t>wc</a:t>
            </a:r>
            <a:r>
              <a:rPr lang="en-IN" sz="1800" dirty="0"/>
              <a:t> -l` // This is an external command</a:t>
            </a:r>
          </a:p>
          <a:p>
            <a:pPr lvl="2"/>
            <a:r>
              <a:rPr lang="en-IN" sz="1800" dirty="0"/>
              <a:t>echo $number</a:t>
            </a:r>
          </a:p>
        </p:txBody>
      </p:sp>
    </p:spTree>
    <p:extLst>
      <p:ext uri="{BB962C8B-B14F-4D97-AF65-F5344CB8AC3E}">
        <p14:creationId xmlns:p14="http://schemas.microsoft.com/office/powerpoint/2010/main" val="17041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Self-Contained Scripts: The #! First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knows how to do this for compiled programs but for a script, the kernel will fail, returning a “not executable format file” error so it’ll start a new copy of /bin/</a:t>
            </a:r>
            <a:r>
              <a:rPr lang="en-US" altLang="en-US" dirty="0" err="1"/>
              <a:t>sh</a:t>
            </a:r>
            <a:r>
              <a:rPr lang="en-US" altLang="en-US" dirty="0"/>
              <a:t> (the standard shell) to run the program.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if there is more than one shell installed on the system, we need a way to tell the kernel which shell to use for a 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csh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awk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9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 Understanding a Shell Script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a file testFile.sh</a:t>
            </a:r>
          </a:p>
          <a:p>
            <a:r>
              <a:rPr lang="en-IN" dirty="0"/>
              <a:t>Write a statement to print “Hello World” inside it</a:t>
            </a:r>
          </a:p>
          <a:p>
            <a:r>
              <a:rPr lang="en-IN" dirty="0"/>
              <a:t>Run the File with ‘</a:t>
            </a:r>
            <a:r>
              <a:rPr lang="en-IN" dirty="0" err="1"/>
              <a:t>sh</a:t>
            </a:r>
            <a:r>
              <a:rPr lang="en-IN" dirty="0"/>
              <a:t> testFile.sh’. What do you observe?</a:t>
            </a:r>
          </a:p>
          <a:p>
            <a:r>
              <a:rPr lang="en-IN" dirty="0"/>
              <a:t>Now, add #!/bin/</a:t>
            </a:r>
            <a:r>
              <a:rPr lang="en-IN" dirty="0" err="1"/>
              <a:t>sh</a:t>
            </a:r>
            <a:r>
              <a:rPr lang="en-IN" dirty="0"/>
              <a:t> to the first line and repeat the above step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Now, rename the file to testFile.txt and run it again.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576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56277"/>
            <a:ext cx="9601200" cy="1697611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4500" dirty="0"/>
              <a:t>Start with a letter or underscore and may contain any number of following letters, digits, or underscores</a:t>
            </a:r>
          </a:p>
          <a:p>
            <a:r>
              <a:rPr lang="en-US" altLang="en-US" sz="4500" dirty="0"/>
              <a:t>Hold string variables</a:t>
            </a:r>
          </a:p>
          <a:p>
            <a:r>
              <a:rPr lang="en-US" altLang="en-US" sz="4500" dirty="0"/>
              <a:t>$var1=“Hello World”</a:t>
            </a:r>
          </a:p>
          <a:p>
            <a:r>
              <a:rPr lang="en-US" altLang="en-US" sz="4500" dirty="0"/>
              <a:t>$ echo $</a:t>
            </a:r>
            <a:r>
              <a:rPr lang="en-US" altLang="en-US" sz="4500" dirty="0" err="1"/>
              <a:t>myvar</a:t>
            </a:r>
            <a:endParaRPr lang="en-US" altLang="en-US" sz="45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2414" y="4910587"/>
            <a:ext cx="98285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first=</a:t>
            </a:r>
            <a:r>
              <a:rPr lang="en-US" altLang="en-US" sz="1600" dirty="0" err="1"/>
              <a:t>rucha</a:t>
            </a:r>
            <a:r>
              <a:rPr lang="en-US" altLang="en-US" sz="1600" dirty="0"/>
              <a:t> middle=h last=</a:t>
            </a:r>
            <a:r>
              <a:rPr lang="en-US" altLang="en-US" sz="1600" dirty="0" err="1"/>
              <a:t>rangnekar</a:t>
            </a:r>
            <a:r>
              <a:rPr lang="en-US" altLang="en-US" sz="1600" dirty="0"/>
              <a:t> 		Multiple assignments allowed on one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="$first $middle $last" 		Double quotes required here, for concatenating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=“</a:t>
            </a:r>
            <a:r>
              <a:rPr lang="en-US" altLang="en-US" sz="1600" dirty="0" err="1"/>
              <a:t>abc</a:t>
            </a:r>
            <a:r>
              <a:rPr lang="en-US" altLang="en-US" sz="1600" dirty="0"/>
              <a:t> xyz </a:t>
            </a:r>
            <a:r>
              <a:rPr lang="en-US" altLang="en-US" sz="1600" dirty="0" err="1"/>
              <a:t>mno</a:t>
            </a:r>
            <a:r>
              <a:rPr lang="en-US" altLang="en-US" sz="1600" dirty="0"/>
              <a:t>" 		Use quotes for whitespace in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oldname</a:t>
            </a:r>
            <a:r>
              <a:rPr lang="en-US" altLang="en-US" sz="1600" dirty="0"/>
              <a:t>=$</a:t>
            </a:r>
            <a:r>
              <a:rPr lang="en-US" altLang="en-US" sz="1600" dirty="0" err="1"/>
              <a:t>fullname</a:t>
            </a:r>
            <a:r>
              <a:rPr lang="en-US" altLang="en-US" sz="1600" dirty="0"/>
              <a:t> 			Quotes not needed to preserve spaces in value </a:t>
            </a:r>
          </a:p>
        </p:txBody>
      </p:sp>
    </p:spTree>
    <p:extLst>
      <p:ext uri="{BB962C8B-B14F-4D97-AF65-F5344CB8AC3E}">
        <p14:creationId xmlns:p14="http://schemas.microsoft.com/office/powerpoint/2010/main" val="41729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Escape Character \ </a:t>
            </a:r>
            <a:r>
              <a:rPr lang="en-IN" sz="1400" dirty="0">
                <a:ea typeface="Calibri Light" charset="0"/>
                <a:cs typeface="Calibri Light" charset="0"/>
              </a:rPr>
              <a:t>- Literal value of following character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\|</a:t>
            </a:r>
            <a:endParaRPr lang="en-IN" sz="2200" dirty="0">
              <a:ea typeface="Calibri Light" charset="0"/>
              <a:cs typeface="Calibri Light" charset="0"/>
            </a:endParaRPr>
          </a:p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Single Quote </a:t>
            </a:r>
            <a:r>
              <a:rPr lang="en-IN" sz="1400" dirty="0">
                <a:ea typeface="Calibri Light" charset="0"/>
                <a:cs typeface="Calibri Light" charset="0"/>
              </a:rPr>
              <a:t>- Literal Meaning of all within ‘’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$hello=1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=‘$hello’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 -&gt; $hello</a:t>
            </a:r>
          </a:p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Double Quote </a:t>
            </a:r>
            <a:r>
              <a:rPr lang="en-IN" sz="1400" dirty="0">
                <a:ea typeface="Calibri Light" charset="0"/>
                <a:cs typeface="Calibri Light" charset="0"/>
              </a:rPr>
              <a:t>- Literal meaning except for $, ` and \.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$hello=1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=“</a:t>
            </a:r>
            <a:r>
              <a:rPr lang="en-IN" sz="1400" dirty="0" err="1">
                <a:ea typeface="Calibri Light" charset="0"/>
                <a:cs typeface="Calibri Light" charset="0"/>
              </a:rPr>
              <a:t>abc$hello</a:t>
            </a:r>
            <a:r>
              <a:rPr lang="en-IN" sz="1400" dirty="0">
                <a:ea typeface="Calibri Light" charset="0"/>
                <a:cs typeface="Calibri Light" charset="0"/>
              </a:rPr>
              <a:t>”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 -&gt; abc1</a:t>
            </a:r>
          </a:p>
        </p:txBody>
      </p:sp>
    </p:spTree>
    <p:extLst>
      <p:ext uri="{BB962C8B-B14F-4D97-AF65-F5344CB8AC3E}">
        <p14:creationId xmlns:p14="http://schemas.microsoft.com/office/powerpoint/2010/main" val="25999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510" indent="-342510" defTabSz="426466">
              <a:buSzPct val="75000"/>
              <a:defRPr sz="2700"/>
            </a:pPr>
            <a:r>
              <a:rPr lang="en-IN" dirty="0">
                <a:ea typeface="Calibri Light" charset="0"/>
                <a:cs typeface="Calibri Light" charset="0"/>
              </a:rPr>
              <a:t>Special Variables: certain characters reserved as special variables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$: PID of current shell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#: number of arguments the script was invoked with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n: nth argument to the script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?: exit status of the last command executed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echo $$; echo $#; echo $2; echo $?;</a:t>
            </a:r>
          </a:p>
          <a:p>
            <a:pPr defTabSz="426466">
              <a:buSzPct val="75000"/>
              <a:defRPr sz="2700"/>
            </a:pPr>
            <a:r>
              <a:rPr lang="en-IN" sz="2800" dirty="0">
                <a:ea typeface="Calibri Light" charset="0"/>
                <a:cs typeface="Calibri Light" charset="0"/>
              </a:rPr>
              <a:t>scal</a:t>
            </a:r>
            <a:r>
              <a:rPr lang="en-IN" sz="2700" dirty="0">
                <a:ea typeface="Calibri Light" charset="0"/>
                <a:cs typeface="Calibri Light" charset="0"/>
              </a:rPr>
              <a:t>ar variable vs array variable: </a:t>
            </a:r>
          </a:p>
          <a:p>
            <a:pPr marL="1198563" lvl="2" indent="-457200" defTabSz="426466">
              <a:defRPr sz="2700"/>
            </a:pP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[index]=value; echo ${</a:t>
            </a: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9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31" y="2476501"/>
            <a:ext cx="4644006" cy="4191000"/>
          </a:xfrm>
        </p:spPr>
        <p:txBody>
          <a:bodyPr>
            <a:normAutofit fontScale="70000" lnSpcReduction="20000"/>
          </a:bodyPr>
          <a:lstStyle/>
          <a:p>
            <a:pPr marL="389431" indent="-389431" defTabSz="484886">
              <a:buSzPct val="75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dirty="0">
                <a:ea typeface="Calibri Light" charset="0"/>
                <a:cs typeface="Calibri Light" charset="0"/>
              </a:rPr>
              <a:t>for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var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>
                <a:ea typeface="Calibri Light" charset="0"/>
                <a:cs typeface="Calibri Light" charset="0"/>
              </a:rPr>
              <a:t>in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list_values</a:t>
            </a:r>
            <a:endParaRPr lang="en-IN" dirty="0">
              <a:ea typeface="Calibri Light" charset="0"/>
              <a:cs typeface="Calibri Light" charset="0"/>
              <a:sym typeface="Helvetica Light"/>
            </a:endParaRP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done</a:t>
            </a:r>
          </a:p>
          <a:p>
            <a:pPr marL="389431" indent="-389431" defTabSz="484886">
              <a:buSzPct val="100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while </a:t>
            </a:r>
            <a:r>
              <a:rPr lang="en-IN" sz="2400" dirty="0">
                <a:ea typeface="Calibri Light" charset="0"/>
                <a:cs typeface="Calibri Light" charset="0"/>
                <a:sym typeface="Helvetica Light"/>
              </a:rPr>
              <a:t>condition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done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8548" y="2636912"/>
            <a:ext cx="5256584" cy="3057247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ALL=`ls -a $</a:t>
            </a:r>
            <a:r>
              <a:rPr lang="en-US" sz="2400" dirty="0" err="1">
                <a:latin typeface="Calibri Light" charset="0"/>
                <a:ea typeface="Calibri Light" charset="0"/>
                <a:cs typeface="Calibri Light" charset="0"/>
              </a:rPr>
              <a:t>dir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 | sort`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declare -a ARRAY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count=0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for FILE in $ALL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d</a:t>
            </a: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o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ARRAY[$count]=$FILE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  <a:p>
            <a:pPr algn="l"/>
            <a:r>
              <a:rPr lang="is-IS" sz="2400" dirty="0">
                <a:latin typeface="Calibri Light" charset="0"/>
                <a:ea typeface="Calibri Light" charset="0"/>
                <a:cs typeface="Calibri Light" charset="0"/>
              </a:rPr>
              <a:t>	…..</a:t>
            </a:r>
          </a:p>
          <a:p>
            <a:pPr algn="l"/>
            <a:r>
              <a:rPr kumimoji="0" lang="is-I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	done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6180" y="4869159"/>
            <a:ext cx="3130671" cy="145680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"${ARRAY[@]}”</a:t>
            </a:r>
          </a:p>
          <a:p>
            <a:pPr algn="l"/>
            <a:r>
              <a:rPr lang="en-US" sz="2200" dirty="0"/>
              <a:t>	d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</a:t>
            </a:r>
          </a:p>
          <a:p>
            <a:pPr algn="l"/>
            <a:r>
              <a:rPr lang="is-IS" sz="2200" dirty="0"/>
              <a:t>	…</a:t>
            </a:r>
          </a:p>
          <a:p>
            <a:pPr algn="l"/>
            <a:r>
              <a:rPr kumimoji="0" lang="is-I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done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and Unconditional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1" y="2561901"/>
            <a:ext cx="4355974" cy="4191000"/>
          </a:xfrm>
        </p:spPr>
        <p:txBody>
          <a:bodyPr>
            <a:normAutofit/>
          </a:bodyPr>
          <a:lstStyle/>
          <a:p>
            <a:pPr marL="223838" lvl="1">
              <a:spcBef>
                <a:spcPts val="1800"/>
              </a:spcBef>
              <a:buSzPct val="75000"/>
              <a:buFont typeface="Arial" pitchFamily="34" charset="0"/>
              <a:buChar char="•"/>
              <a:defRPr sz="3800"/>
            </a:pPr>
            <a:r>
              <a:rPr lang="en-IN" sz="2000" b="1" dirty="0"/>
              <a:t>Conditional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if…then…else…fi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</a:t>
            </a:r>
            <a:r>
              <a:rPr lang="en-IN" sz="2000" dirty="0" err="1"/>
              <a:t>elif</a:t>
            </a:r>
            <a:r>
              <a:rPr lang="en-IN" sz="2000" dirty="0"/>
              <a:t>..then…fi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case…</a:t>
            </a:r>
            <a:r>
              <a:rPr lang="en-IN" sz="2000" dirty="0" err="1"/>
              <a:t>esac</a:t>
            </a:r>
            <a:endParaRPr lang="en-IN" sz="2000" dirty="0"/>
          </a:p>
          <a:p>
            <a:r>
              <a:rPr lang="en-IN" b="1" dirty="0"/>
              <a:t>Unconditional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 </a:t>
            </a:r>
          </a:p>
        </p:txBody>
      </p:sp>
      <p:pic>
        <p:nvPicPr>
          <p:cNvPr id="5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4077072"/>
            <a:ext cx="5400600" cy="2236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16" y="2200599"/>
            <a:ext cx="2592288" cy="24568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23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endParaRPr lang="en-US" dirty="0"/>
          </a:p>
          <a:p>
            <a:pPr lvl="1"/>
            <a:r>
              <a:rPr lang="en-IN" dirty="0"/>
              <a:t>translate or delete characters</a:t>
            </a:r>
          </a:p>
          <a:p>
            <a:pPr lvl="1"/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</a:t>
            </a:r>
          </a:p>
          <a:p>
            <a:pPr lvl="1"/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 </a:t>
            </a:r>
          </a:p>
          <a:p>
            <a:pPr lvl="1"/>
            <a:r>
              <a:rPr lang="en-US" dirty="0"/>
              <a:t>echo "Welcome To Lab 2" | </a:t>
            </a:r>
            <a:r>
              <a:rPr lang="en-US" dirty="0" err="1"/>
              <a:t>tr</a:t>
            </a:r>
            <a:r>
              <a:rPr lang="en-US" dirty="0"/>
              <a:t> [:space:] '\t'</a:t>
            </a:r>
            <a:endParaRPr lang="en-IN" sz="2000" dirty="0"/>
          </a:p>
          <a:p>
            <a:pPr lvl="1"/>
            <a:endParaRPr lang="en-IN" sz="1700" dirty="0"/>
          </a:p>
          <a:p>
            <a:pPr lvl="1"/>
            <a:endParaRPr lang="en-IN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  <a:p>
            <a:pPr lvl="1"/>
            <a:r>
              <a:rPr lang="en-IN" dirty="0"/>
              <a:t>Searches for a pattern in a file and displays all matched lines</a:t>
            </a:r>
          </a:p>
          <a:p>
            <a:pPr lvl="1"/>
            <a:r>
              <a:rPr lang="en-IN" dirty="0"/>
              <a:t>Where is it used?</a:t>
            </a:r>
          </a:p>
          <a:p>
            <a:pPr lvl="1"/>
            <a:r>
              <a:rPr lang="en-IN" dirty="0"/>
              <a:t>Examples: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102C-FF87-C74A-B426-7D73B1EE22D1}"/>
              </a:ext>
            </a:extLst>
          </p:cNvPr>
          <p:cNvSpPr txBox="1"/>
          <p:nvPr/>
        </p:nvSpPr>
        <p:spPr>
          <a:xfrm>
            <a:off x="981844" y="4181899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lab2.txt</a:t>
            </a:r>
          </a:p>
          <a:p>
            <a:endParaRPr lang="en-US" dirty="0"/>
          </a:p>
          <a:p>
            <a:r>
              <a:rPr lang="en-US" dirty="0"/>
              <a:t>This is the second lab.</a:t>
            </a:r>
          </a:p>
          <a:p>
            <a:r>
              <a:rPr lang="en-US" dirty="0"/>
              <a:t>We are studying commands.</a:t>
            </a:r>
          </a:p>
          <a:p>
            <a:r>
              <a:rPr lang="en-US" dirty="0"/>
              <a:t>Their uses are many.</a:t>
            </a:r>
          </a:p>
          <a:p>
            <a:r>
              <a:rPr lang="en-US" dirty="0"/>
              <a:t>THIS LAB IS TEACHING US COMPUTER SCIENCE.</a:t>
            </a:r>
          </a:p>
          <a:p>
            <a:r>
              <a:rPr lang="en-US" dirty="0"/>
              <a:t>Soon this can help us do great things there.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D7C82-0D78-DD41-A8E7-F3131D93CA08}"/>
              </a:ext>
            </a:extLst>
          </p:cNvPr>
          <p:cNvSpPr txBox="1"/>
          <p:nvPr/>
        </p:nvSpPr>
        <p:spPr>
          <a:xfrm>
            <a:off x="7030516" y="4181898"/>
            <a:ext cx="3684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</a:t>
            </a:r>
            <a:r>
              <a:rPr lang="en-US" dirty="0" err="1"/>
              <a:t>i</a:t>
            </a:r>
            <a:r>
              <a:rPr lang="en-US" dirty="0"/>
              <a:t> ”</a:t>
            </a:r>
            <a:r>
              <a:rPr lang="en-US" dirty="0" err="1"/>
              <a:t>THis</a:t>
            </a:r>
            <a:r>
              <a:rPr lang="en-US" dirty="0"/>
              <a:t>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-c ”this"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-w ”us"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–e “their” –e “there”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Awk</a:t>
            </a:r>
            <a:endParaRPr lang="en-US" dirty="0"/>
          </a:p>
          <a:p>
            <a:pPr lvl="1"/>
            <a:r>
              <a:rPr lang="en-US" dirty="0"/>
              <a:t>define text patterns that are to be searched for in each line of a document and the action that is to be taken when a match is found within a line</a:t>
            </a:r>
          </a:p>
          <a:p>
            <a:r>
              <a:rPr lang="en-US" dirty="0"/>
              <a:t>Working of </a:t>
            </a:r>
            <a:r>
              <a:rPr lang="en-US" dirty="0" err="1"/>
              <a:t>awk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(a) Scans a file line by line</a:t>
            </a:r>
            <a:br>
              <a:rPr lang="en-US" dirty="0"/>
            </a:br>
            <a:r>
              <a:rPr lang="en-US" dirty="0"/>
              <a:t>	(b) Splits each input line into fields</a:t>
            </a:r>
            <a:br>
              <a:rPr lang="en-US" dirty="0"/>
            </a:br>
            <a:r>
              <a:rPr lang="en-US" dirty="0"/>
              <a:t>	(c) Compares input line/fields to pattern</a:t>
            </a:r>
            <a:br>
              <a:rPr lang="en-US" dirty="0"/>
            </a:br>
            <a:r>
              <a:rPr lang="en-US" dirty="0"/>
              <a:t>	(d) Performs action(s) on matched lines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awk</a:t>
            </a:r>
            <a:r>
              <a:rPr lang="en-US" b="1" dirty="0"/>
              <a:t> options 'selection _criteria {action }' input-file &gt; output-file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F05-FE6F-314C-BC6A-D578B51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variables in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EB56-A539-B343-8511-B0F6771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NR:</a:t>
            </a:r>
            <a:r>
              <a:rPr lang="en-US" dirty="0"/>
              <a:t> NR command keeps a current count of the number of input records</a:t>
            </a:r>
          </a:p>
          <a:p>
            <a:r>
              <a:rPr lang="en-US" b="1" dirty="0"/>
              <a:t>NF:</a:t>
            </a:r>
            <a:r>
              <a:rPr lang="en-US" dirty="0"/>
              <a:t> NF command keeps a count of the number of fields within the current input record.</a:t>
            </a:r>
          </a:p>
          <a:p>
            <a:r>
              <a:rPr lang="en-US" b="1" dirty="0"/>
              <a:t>FS:</a:t>
            </a:r>
            <a:r>
              <a:rPr lang="en-US" dirty="0"/>
              <a:t> FS command contains the field separator character which is used to divide fields on the input line. The default is “white space”.</a:t>
            </a:r>
          </a:p>
          <a:p>
            <a:r>
              <a:rPr lang="en-US" b="1" dirty="0"/>
              <a:t>RS:</a:t>
            </a:r>
            <a:r>
              <a:rPr lang="en-US" dirty="0"/>
              <a:t> RS command stores the current record separator character.</a:t>
            </a:r>
          </a:p>
        </p:txBody>
      </p:sp>
    </p:spTree>
    <p:extLst>
      <p:ext uri="{BB962C8B-B14F-4D97-AF65-F5344CB8AC3E}">
        <p14:creationId xmlns:p14="http://schemas.microsoft.com/office/powerpoint/2010/main" val="21757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C3FB-9D0F-9B4C-A95A-2E0234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7CB3-081A-7C43-96A5-B05772CACC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lab2_awk.txt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Alfa student undergrad CS</a:t>
            </a:r>
          </a:p>
          <a:p>
            <a:pPr marL="0" indent="0">
              <a:buNone/>
            </a:pPr>
            <a:r>
              <a:rPr lang="en-US" dirty="0"/>
              <a:t>Bravo TA grad EE</a:t>
            </a:r>
          </a:p>
          <a:p>
            <a:pPr marL="0" indent="0">
              <a:buNone/>
            </a:pPr>
            <a:r>
              <a:rPr lang="en-US" dirty="0"/>
              <a:t>Charlie student undergrad EE</a:t>
            </a:r>
          </a:p>
          <a:p>
            <a:pPr marL="0" indent="0">
              <a:buNone/>
            </a:pPr>
            <a:r>
              <a:rPr lang="en-US" dirty="0"/>
              <a:t>Delta TA grad 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BB375-0239-4F4E-B946-747F84F5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6340" y="2560320"/>
            <a:ext cx="5450469" cy="3310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'{print}’ lab2_awk.txt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‘/student/ {print}’lab2_awk.txt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$1,$3}’ 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$0}’ 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NR,$0}’ lab2_awk.txt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/>
              <a:t>Stream editor</a:t>
            </a:r>
          </a:p>
          <a:p>
            <a:pPr lvl="1"/>
            <a:r>
              <a:rPr lang="en-US" dirty="0"/>
              <a:t>can perform lot’s of function on file like, searching, find and replace, insertion or deletion( mainly used for substitution and find-and-replace)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sed</a:t>
            </a:r>
            <a:r>
              <a:rPr lang="en-US" sz="2200" b="1" dirty="0"/>
              <a:t> OPTIONS... [SCRIPT] [INPUTFILE...]</a:t>
            </a:r>
            <a:r>
              <a:rPr lang="en-US" sz="22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CDE7-CEC1-544C-B4B6-E84FBE4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1348-780D-2846-8C6B-0CAF87B3A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lab2.txt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Alfa student undergrad CS</a:t>
            </a:r>
          </a:p>
          <a:p>
            <a:pPr marL="0" indent="0">
              <a:buNone/>
            </a:pPr>
            <a:r>
              <a:rPr lang="en-US" dirty="0"/>
              <a:t>Bravo TA grad EE</a:t>
            </a:r>
          </a:p>
          <a:p>
            <a:pPr marL="0" indent="0">
              <a:buNone/>
            </a:pPr>
            <a:r>
              <a:rPr lang="en-US" dirty="0"/>
              <a:t>Charlie student undergrad EE</a:t>
            </a:r>
          </a:p>
          <a:p>
            <a:pPr marL="0" indent="0">
              <a:buNone/>
            </a:pPr>
            <a:r>
              <a:rPr lang="en-US" dirty="0"/>
              <a:t>Delta TA grad 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34FBB-5D05-404A-8778-EB39B22B7E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‘s/TA/student/’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‘s/TA/student/2’ lab2.txt</a:t>
            </a:r>
          </a:p>
          <a:p>
            <a:r>
              <a:rPr lang="pl" dirty="0"/>
              <a:t>sed 's/\(\b[A-Z]\)/\(\1\)/g’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'3 s/TA/student/’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‘1,3 s/TA/student/’ lab2.txt</a:t>
            </a:r>
          </a:p>
          <a:p>
            <a:r>
              <a:rPr lang="en-US" dirty="0"/>
              <a:t>$ </a:t>
            </a:r>
            <a:r>
              <a:rPr lang="en-US" dirty="0" err="1"/>
              <a:t>sed</a:t>
            </a:r>
            <a:r>
              <a:rPr lang="en-US" dirty="0"/>
              <a:t> '5d’ lab2.txt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1698</Words>
  <Application>Microsoft Macintosh PowerPoint</Application>
  <PresentationFormat>Custom</PresentationFormat>
  <Paragraphs>295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 Light</vt:lpstr>
      <vt:lpstr>Century Gothic</vt:lpstr>
      <vt:lpstr>Garamond</vt:lpstr>
      <vt:lpstr>Noto Sans Symbols</vt:lpstr>
      <vt:lpstr>Organic</vt:lpstr>
      <vt:lpstr>CS 35L Software Construction Lab</vt:lpstr>
      <vt:lpstr>Revision: sort</vt:lpstr>
      <vt:lpstr>Some more commands: tr</vt:lpstr>
      <vt:lpstr>Some more commands: grep</vt:lpstr>
      <vt:lpstr>Some more commands: awk</vt:lpstr>
      <vt:lpstr>Built-in variables in awk</vt:lpstr>
      <vt:lpstr>awk Examples</vt:lpstr>
      <vt:lpstr>Some more commands: sed</vt:lpstr>
      <vt:lpstr>sed Examples</vt:lpstr>
      <vt:lpstr>UNIX Wildcards </vt:lpstr>
      <vt:lpstr>Regular Expressions</vt:lpstr>
      <vt:lpstr>Regular Expressions (regex)</vt:lpstr>
      <vt:lpstr>regex contd… </vt:lpstr>
      <vt:lpstr>regex Example</vt:lpstr>
      <vt:lpstr>Piping and Redirection</vt:lpstr>
      <vt:lpstr>More About Piping and Redirection</vt:lpstr>
      <vt:lpstr>The Shell and OS</vt:lpstr>
      <vt:lpstr>Compiled Languages v/s Scripting Languages</vt:lpstr>
      <vt:lpstr>Shell Script</vt:lpstr>
      <vt:lpstr>Basic Shell Constructs</vt:lpstr>
      <vt:lpstr>Self-Contained Scripts: The #! First Line</vt:lpstr>
      <vt:lpstr>Task: Understanding a Shell Script </vt:lpstr>
      <vt:lpstr>Variables in shell script</vt:lpstr>
      <vt:lpstr>Variables in shell script contd…</vt:lpstr>
      <vt:lpstr>Variables in shell script contd…</vt:lpstr>
      <vt:lpstr>Loops</vt:lpstr>
      <vt:lpstr>Conditional and Unconditional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</dc:title>
  <dc:creator>Rucha Rangnekar</dc:creator>
  <cp:lastModifiedBy>Rucha Rangnekar</cp:lastModifiedBy>
  <cp:revision>23</cp:revision>
  <dcterms:created xsi:type="dcterms:W3CDTF">2019-04-08T01:06:28Z</dcterms:created>
  <dcterms:modified xsi:type="dcterms:W3CDTF">2019-10-03T04:23:11Z</dcterms:modified>
</cp:coreProperties>
</file>