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303" r:id="rId2"/>
    <p:sldId id="266" r:id="rId3"/>
    <p:sldId id="304" r:id="rId4"/>
    <p:sldId id="262" r:id="rId5"/>
    <p:sldId id="264" r:id="rId6"/>
    <p:sldId id="270" r:id="rId7"/>
    <p:sldId id="294" r:id="rId8"/>
    <p:sldId id="305" r:id="rId9"/>
    <p:sldId id="306" r:id="rId10"/>
    <p:sldId id="307" r:id="rId11"/>
    <p:sldId id="308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94"/>
  </p:normalViewPr>
  <p:slideViewPr>
    <p:cSldViewPr>
      <p:cViewPr varScale="1">
        <p:scale>
          <a:sx n="120" d="100"/>
          <a:sy n="120" d="100"/>
        </p:scale>
        <p:origin x="288" y="18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10/5/19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10/5/19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"line" &lt; f*[0-9].txt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4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64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2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4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2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3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23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829175-527E-46A3-863C-1BB1F163B849}" type="datetimeFigureOut">
              <a:rPr lang="en-US" smtClean="0"/>
              <a:pPr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3867-FAA0-2646-9AE3-7F88853B1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346" y="2133601"/>
            <a:ext cx="5308866" cy="1515533"/>
          </a:xfrm>
        </p:spPr>
        <p:txBody>
          <a:bodyPr/>
          <a:lstStyle/>
          <a:p>
            <a:r>
              <a:rPr lang="en-US" sz="4800" dirty="0"/>
              <a:t>CS 35L</a:t>
            </a:r>
            <a:br>
              <a:rPr lang="en-US" sz="4800" dirty="0"/>
            </a:br>
            <a:r>
              <a:rPr lang="en-US" sz="4800" dirty="0"/>
              <a:t>Software Construction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5D48-5841-AA42-B77B-526F6F4A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346" y="3810001"/>
            <a:ext cx="5308866" cy="1377651"/>
          </a:xfrm>
        </p:spPr>
        <p:txBody>
          <a:bodyPr/>
          <a:lstStyle/>
          <a:p>
            <a:r>
              <a:rPr lang="en-US" dirty="0"/>
              <a:t>Teaching Assistant: Rucha Rangnekar</a:t>
            </a:r>
          </a:p>
          <a:p>
            <a:r>
              <a:rPr lang="en-US" dirty="0"/>
              <a:t>Week 2- Lecture 2</a:t>
            </a:r>
          </a:p>
        </p:txBody>
      </p:sp>
    </p:spTree>
    <p:extLst>
      <p:ext uri="{BB962C8B-B14F-4D97-AF65-F5344CB8AC3E}">
        <p14:creationId xmlns:p14="http://schemas.microsoft.com/office/powerpoint/2010/main" val="34815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DA24-743B-1C4C-AB75-BBFC8AE3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‘C’ locale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33FF-8957-484E-AEDB-0280D8FC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default locale</a:t>
            </a:r>
          </a:p>
          <a:p>
            <a:pPr marL="341313" indent="-341313">
              <a:buClr>
                <a:srgbClr val="000000"/>
              </a:buClr>
            </a:pPr>
            <a:endParaRPr lang="en-US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1313" indent="-341313"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An environment of “least surprise”</a:t>
            </a:r>
          </a:p>
          <a:p>
            <a:pPr marL="341313" indent="-341313">
              <a:buClr>
                <a:srgbClr val="000000"/>
              </a:buClr>
            </a:pPr>
            <a:endParaRPr lang="en-US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1313" indent="-341313"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Behaves like Unix systems before locales</a:t>
            </a:r>
          </a:p>
          <a:p>
            <a:pPr marL="341313" indent="-341313">
              <a:buClr>
                <a:srgbClr val="000000"/>
              </a:buClr>
            </a:pPr>
            <a:endParaRPr lang="en-US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DC74-1C43-2546-BDB6-9CD51B45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 locale affect the behavior?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8355-B000-C640-9250-11E57162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 sort order for the </a:t>
            </a:r>
            <a:r>
              <a:rPr lang="en-US" sz="27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sort</a:t>
            </a: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command depends:</a:t>
            </a:r>
          </a:p>
          <a:p>
            <a:pPr>
              <a:buClr>
                <a:srgbClr val="000000"/>
              </a:buClr>
            </a:pPr>
            <a:endParaRPr lang="en-US" sz="27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198563" lvl="1" indent="-461963">
              <a:buClr>
                <a:srgbClr val="000000"/>
              </a:buClr>
              <a:buSzPct val="100000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LC_COLLATE=‘C’: sorting is in ASCII order</a:t>
            </a:r>
          </a:p>
          <a:p>
            <a:pPr marL="1198563" lvl="1" indent="-461963">
              <a:buClr>
                <a:srgbClr val="000000"/>
              </a:buClr>
              <a:buSzPct val="100000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LC_COLLATE=‘</a:t>
            </a:r>
            <a:r>
              <a:rPr lang="en-US" sz="27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en_US</a:t>
            </a: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’: sorting is case insensitive except when the two strings are otherwise equal and one has an uppercase letter earlier than the other.</a:t>
            </a:r>
          </a:p>
          <a:p>
            <a:pPr>
              <a:buClr>
                <a:srgbClr val="000000"/>
              </a:buClr>
            </a:pPr>
            <a:endParaRPr lang="en-US" sz="27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Other locales have other sort orders!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hwnwdseng.htm -&gt; </a:t>
            </a:r>
            <a:r>
              <a:rPr lang="en-IN" dirty="0" err="1"/>
              <a:t>buildwords</a:t>
            </a:r>
            <a:r>
              <a:rPr lang="en-IN" dirty="0"/>
              <a:t> -&gt; </a:t>
            </a:r>
            <a:r>
              <a:rPr lang="en-IN" dirty="0" err="1"/>
              <a:t>hwords</a:t>
            </a:r>
            <a:endParaRPr lang="en-IN" dirty="0"/>
          </a:p>
          <a:p>
            <a:r>
              <a:rPr lang="en-IN" dirty="0" err="1"/>
              <a:t>Buildwords</a:t>
            </a:r>
            <a:endParaRPr lang="en-IN" dirty="0"/>
          </a:p>
          <a:p>
            <a:pPr lvl="1"/>
            <a:r>
              <a:rPr lang="en-IN" dirty="0"/>
              <a:t>Read from STDIN and perform work on input</a:t>
            </a:r>
          </a:p>
          <a:p>
            <a:r>
              <a:rPr lang="en-IN" dirty="0"/>
              <a:t>Store the output in </a:t>
            </a:r>
            <a:r>
              <a:rPr lang="en-IN" dirty="0" err="1"/>
              <a:t>hwords</a:t>
            </a:r>
            <a:endParaRPr lang="en-IN" dirty="0"/>
          </a:p>
          <a:p>
            <a:pPr lvl="1"/>
            <a:r>
              <a:rPr lang="en-IN" dirty="0"/>
              <a:t>E.g. cat hwnwdseng.htm | </a:t>
            </a:r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buildwords</a:t>
            </a:r>
            <a:r>
              <a:rPr lang="en-IN" dirty="0"/>
              <a:t> &gt; </a:t>
            </a:r>
            <a:r>
              <a:rPr lang="en-IN" dirty="0" err="1"/>
              <a:t>hwords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9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Assignment 2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How to construct </a:t>
            </a:r>
            <a:r>
              <a:rPr lang="en-IN" dirty="0" err="1"/>
              <a:t>buildwords</a:t>
            </a:r>
            <a:r>
              <a:rPr lang="en-IN" dirty="0"/>
              <a:t>?</a:t>
            </a:r>
          </a:p>
          <a:p>
            <a:pPr marL="728345" lvl="1" indent="-34766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Extract lines which contain words (both English and Hawaiian) (Hint: &lt;td&gt; tag)</a:t>
            </a:r>
          </a:p>
          <a:p>
            <a:pPr marL="728345" lvl="1" indent="-347663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Get lines with Hawaiian words </a:t>
            </a:r>
          </a:p>
          <a:p>
            <a:pPr marL="1087756" lvl="2" indent="-347663"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Even numbered lines(how do we access the line number of records?)</a:t>
            </a:r>
          </a:p>
          <a:p>
            <a:pPr marL="728345" lvl="1" indent="-347663">
              <a:buClr>
                <a:srgbClr val="000000"/>
              </a:buClr>
              <a:buSzPct val="45000"/>
            </a:pPr>
            <a:r>
              <a:rPr lang="en-US" dirty="0" err="1">
                <a:sym typeface="Arial"/>
              </a:rPr>
              <a:t>sed</a:t>
            </a:r>
            <a:r>
              <a:rPr lang="en-US" dirty="0">
                <a:sym typeface="Arial"/>
              </a:rPr>
              <a:t> 's/&lt;[^&gt;]*&gt;//g' a.html to remove all HTML tags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Remove leading space</a:t>
            </a:r>
          </a:p>
          <a:p>
            <a:pPr marL="1082993" lvl="2" indent="-285750"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dirty="0" err="1">
                <a:sym typeface="Arial"/>
              </a:rPr>
              <a:t>sed</a:t>
            </a:r>
            <a:r>
              <a:rPr lang="en-US" dirty="0">
                <a:sym typeface="Arial"/>
              </a:rPr>
              <a:t> 's/^\s*//g’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Substitute space in between words to newline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Delete all commas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Delete entries which have any character other than Hawaiian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Sort unique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Initialize a variable </a:t>
            </a:r>
            <a:r>
              <a:rPr lang="en-IN" dirty="0" err="1"/>
              <a:t>i</a:t>
            </a:r>
            <a:r>
              <a:rPr lang="en-IN" dirty="0"/>
              <a:t> to 1 inside the script.</a:t>
            </a:r>
          </a:p>
          <a:p>
            <a:r>
              <a:rPr lang="en-IN" dirty="0"/>
              <a:t>Write a while loop which prints </a:t>
            </a:r>
            <a:r>
              <a:rPr lang="en-IN" dirty="0" err="1"/>
              <a:t>i</a:t>
            </a:r>
            <a:r>
              <a:rPr lang="en-IN" dirty="0"/>
              <a:t> till it becomes equal to 10.</a:t>
            </a:r>
          </a:p>
          <a:p>
            <a:r>
              <a:rPr lang="en-IN" dirty="0"/>
              <a:t>Run the script and observe the output.</a:t>
            </a:r>
          </a:p>
        </p:txBody>
      </p:sp>
    </p:spTree>
    <p:extLst>
      <p:ext uri="{BB962C8B-B14F-4D97-AF65-F5344CB8AC3E}">
        <p14:creationId xmlns:p14="http://schemas.microsoft.com/office/powerpoint/2010/main" val="13226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Initialize a variable j to 1 inside the script.</a:t>
            </a:r>
          </a:p>
          <a:p>
            <a:r>
              <a:rPr lang="en-IN" dirty="0"/>
              <a:t>Write an infinite while loop which prints j till it becomes equal to 10.</a:t>
            </a:r>
          </a:p>
          <a:p>
            <a:r>
              <a:rPr lang="en-IN" dirty="0"/>
              <a:t>Exit the loop when j=11</a:t>
            </a:r>
          </a:p>
          <a:p>
            <a:r>
              <a:rPr lang="en-IN" dirty="0"/>
              <a:t>Run the script and observe the output.</a:t>
            </a:r>
          </a:p>
        </p:txBody>
      </p:sp>
    </p:spTree>
    <p:extLst>
      <p:ext uri="{BB962C8B-B14F-4D97-AF65-F5344CB8AC3E}">
        <p14:creationId xmlns:p14="http://schemas.microsoft.com/office/powerpoint/2010/main" val="5939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Create file with following text (singers.txt):</a:t>
            </a:r>
          </a:p>
          <a:p>
            <a:pPr marL="457200" lvl="1" indent="0">
              <a:buNone/>
              <a:defRPr/>
            </a:pPr>
            <a:r>
              <a:rPr lang="en-US" dirty="0"/>
              <a:t>1, Justin Timberlake</a:t>
            </a:r>
          </a:p>
          <a:p>
            <a:pPr marL="457200" lvl="1" indent="0">
              <a:buNone/>
              <a:defRPr/>
            </a:pPr>
            <a:r>
              <a:rPr lang="en-US" dirty="0"/>
              <a:t>2, Taylor Swift</a:t>
            </a:r>
          </a:p>
          <a:p>
            <a:pPr marL="457200" lvl="1" indent="0">
              <a:buNone/>
              <a:defRPr/>
            </a:pPr>
            <a:r>
              <a:rPr lang="en-US" dirty="0"/>
              <a:t>3, Mick Jagger</a:t>
            </a:r>
          </a:p>
          <a:p>
            <a:pPr marL="457200" lvl="1" indent="0">
              <a:buNone/>
              <a:defRPr/>
            </a:pPr>
            <a:r>
              <a:rPr lang="en-US" dirty="0"/>
              <a:t>4, Lady Gaga</a:t>
            </a:r>
          </a:p>
          <a:p>
            <a:pPr marL="457200" lvl="1" indent="0">
              <a:buNone/>
              <a:defRPr/>
            </a:pPr>
            <a:r>
              <a:rPr lang="en-US" dirty="0"/>
              <a:t>5, Johnny Trash</a:t>
            </a:r>
          </a:p>
          <a:p>
            <a:pPr marL="457200" lvl="1" indent="0">
              <a:buNone/>
              <a:defRPr/>
            </a:pPr>
            <a:r>
              <a:rPr lang="en-US" dirty="0"/>
              <a:t>6, Elvis Presley</a:t>
            </a:r>
          </a:p>
          <a:p>
            <a:pPr marL="457200" lvl="1" indent="0">
              <a:buNone/>
              <a:defRPr/>
            </a:pPr>
            <a:r>
              <a:rPr lang="en-US" dirty="0"/>
              <a:t>7, John Lennon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51BB8-2B1C-9242-8D77-4276BCA6CE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>
              <a:defRPr/>
            </a:pPr>
            <a:r>
              <a:rPr lang="en-US" sz="1900" dirty="0"/>
              <a:t>Print all singers having first name as ‘John’</a:t>
            </a:r>
          </a:p>
          <a:p>
            <a:pPr lvl="2">
              <a:defRPr/>
            </a:pPr>
            <a:r>
              <a:rPr lang="en-US" sz="1900" dirty="0"/>
              <a:t>Ans:  </a:t>
            </a:r>
            <a:r>
              <a:rPr lang="en-US" sz="1900" dirty="0" err="1"/>
              <a:t>sed</a:t>
            </a:r>
            <a:r>
              <a:rPr lang="en-US" sz="1900" dirty="0"/>
              <a:t> -n '/John /p’ </a:t>
            </a:r>
            <a:r>
              <a:rPr lang="en-US" sz="1900" dirty="0" err="1"/>
              <a:t>singers.txt</a:t>
            </a:r>
            <a:r>
              <a:rPr lang="en-US" sz="1900" dirty="0"/>
              <a:t> &gt; </a:t>
            </a:r>
            <a:r>
              <a:rPr lang="en-US" sz="1900" dirty="0" err="1"/>
              <a:t>john.txt</a:t>
            </a:r>
            <a:endParaRPr lang="en-US" sz="1900" dirty="0"/>
          </a:p>
          <a:p>
            <a:pPr lvl="1">
              <a:defRPr/>
            </a:pPr>
            <a:r>
              <a:rPr lang="en-US" sz="1900" dirty="0"/>
              <a:t>Change all , to ) in the file</a:t>
            </a:r>
          </a:p>
          <a:p>
            <a:pPr lvl="2">
              <a:defRPr/>
            </a:pPr>
            <a:r>
              <a:rPr lang="en-US" sz="1900" dirty="0"/>
              <a:t>Ans: </a:t>
            </a:r>
            <a:r>
              <a:rPr lang="en-US" sz="1900" dirty="0" err="1"/>
              <a:t>sed</a:t>
            </a:r>
            <a:r>
              <a:rPr lang="en-US" sz="1900" dirty="0"/>
              <a:t> 's/,/)/' </a:t>
            </a:r>
            <a:r>
              <a:rPr lang="en-US" sz="1900" dirty="0" err="1"/>
              <a:t>singers.txt</a:t>
            </a:r>
            <a:endParaRPr lang="en-US" sz="1900" dirty="0"/>
          </a:p>
          <a:p>
            <a:pPr lvl="1">
              <a:defRPr/>
            </a:pPr>
            <a:r>
              <a:rPr lang="en-US" sz="1900" dirty="0"/>
              <a:t>Append a </a:t>
            </a:r>
            <a:r>
              <a:rPr lang="en-US" sz="1900" dirty="0" err="1"/>
              <a:t>fullstop</a:t>
            </a:r>
            <a:r>
              <a:rPr lang="en-US" sz="1900" dirty="0"/>
              <a:t> to the last</a:t>
            </a:r>
          </a:p>
          <a:p>
            <a:pPr lvl="2">
              <a:defRPr/>
            </a:pPr>
            <a:r>
              <a:rPr lang="en-US" sz="1900" dirty="0"/>
              <a:t>Ans: </a:t>
            </a:r>
            <a:r>
              <a:rPr lang="en-US" sz="1900" dirty="0" err="1"/>
              <a:t>sed</a:t>
            </a:r>
            <a:r>
              <a:rPr lang="en-US" sz="1900" dirty="0"/>
              <a:t> 's/$/./' </a:t>
            </a:r>
            <a:r>
              <a:rPr lang="en-US" sz="1900" dirty="0" err="1"/>
              <a:t>singers.txt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4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3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a file f1.txt with the following content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UPPER 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Lower 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Break;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empty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Last line</a:t>
            </a:r>
          </a:p>
          <a:p>
            <a:r>
              <a:rPr lang="en-US" dirty="0"/>
              <a:t>Check for the given string ‘line/LINE’ in </a:t>
            </a:r>
            <a:r>
              <a:rPr lang="en-US" i="1" dirty="0"/>
              <a:t>text </a:t>
            </a:r>
            <a:r>
              <a:rPr lang="en-US" dirty="0"/>
              <a:t>files which </a:t>
            </a:r>
            <a:r>
              <a:rPr lang="en-US" i="1" dirty="0"/>
              <a:t>start with ‘f’ </a:t>
            </a:r>
            <a:r>
              <a:rPr lang="en-US" dirty="0"/>
              <a:t>and </a:t>
            </a:r>
            <a:r>
              <a:rPr lang="en-US" i="1" dirty="0"/>
              <a:t>end with a number</a:t>
            </a:r>
          </a:p>
          <a:p>
            <a:r>
              <a:rPr lang="en-US" dirty="0"/>
              <a:t>Replace all upper case letters to lower case using </a:t>
            </a:r>
            <a:r>
              <a:rPr lang="en-US" dirty="0" err="1"/>
              <a:t>tr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err="1"/>
              <a:t>tr</a:t>
            </a:r>
            <a:r>
              <a:rPr lang="en-US" dirty="0"/>
              <a:t> ‘[:upper:]’ ‘[:lower:]’ &lt; f*[1-9].txt</a:t>
            </a:r>
          </a:p>
          <a:p>
            <a:r>
              <a:rPr lang="en-US" dirty="0"/>
              <a:t>Repeat the same using </a:t>
            </a:r>
            <a:r>
              <a:rPr lang="en-US" dirty="0" err="1"/>
              <a:t>sed</a:t>
            </a:r>
            <a:endParaRPr lang="en-US" dirty="0"/>
          </a:p>
          <a:p>
            <a:pPr lvl="1"/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IN" dirty="0" err="1"/>
              <a:t>sed</a:t>
            </a:r>
            <a:r>
              <a:rPr lang="en-IN" dirty="0"/>
              <a:t> 's/.*/\L&amp;/g' f*[1-9].txt</a:t>
            </a:r>
          </a:p>
        </p:txBody>
      </p:sp>
    </p:spTree>
    <p:extLst>
      <p:ext uri="{BB962C8B-B14F-4D97-AF65-F5344CB8AC3E}">
        <p14:creationId xmlns:p14="http://schemas.microsoft.com/office/powerpoint/2010/main" val="41265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4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regex to validate an email with the following rules</a:t>
            </a:r>
          </a:p>
          <a:p>
            <a:pPr lvl="1"/>
            <a:r>
              <a:rPr lang="en-IN" dirty="0"/>
              <a:t>It should start with a lower case letter only</a:t>
            </a:r>
          </a:p>
          <a:p>
            <a:pPr lvl="1"/>
            <a:r>
              <a:rPr lang="en-IN" dirty="0"/>
              <a:t>It should have the domain name as gmail.com (string representation is @gmail.com)</a:t>
            </a:r>
          </a:p>
          <a:p>
            <a:pPr lvl="1"/>
            <a:r>
              <a:rPr lang="en-IN" dirty="0"/>
              <a:t>Ans: ^[a-z].*@</a:t>
            </a:r>
            <a:r>
              <a:rPr lang="en-IN" dirty="0" err="1"/>
              <a:t>gmail</a:t>
            </a:r>
            <a:r>
              <a:rPr lang="en-IN" dirty="0"/>
              <a:t>\.com</a:t>
            </a:r>
          </a:p>
        </p:txBody>
      </p:sp>
    </p:spTree>
    <p:extLst>
      <p:ext uri="{BB962C8B-B14F-4D97-AF65-F5344CB8AC3E}">
        <p14:creationId xmlns:p14="http://schemas.microsoft.com/office/powerpoint/2010/main" val="32026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1BF1-B9B9-6D49-B125-7B0CB428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 and Encodings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D7A23-9AB2-4C46-A5B8-2FA8FB1C9455}"/>
              </a:ext>
            </a:extLst>
          </p:cNvPr>
          <p:cNvSpPr/>
          <p:nvPr/>
        </p:nvSpPr>
        <p:spPr>
          <a:xfrm>
            <a:off x="1197868" y="2420888"/>
            <a:ext cx="97930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ASCII (both a character set and an Encoding):</a:t>
            </a:r>
          </a:p>
          <a:p>
            <a:r>
              <a:rPr lang="en-US" sz="2000" dirty="0"/>
              <a:t>	128 Characters</a:t>
            </a:r>
          </a:p>
          <a:p>
            <a:r>
              <a:rPr lang="en-US" sz="2000" dirty="0"/>
              <a:t> 	Encoded with bytes for each character</a:t>
            </a:r>
          </a:p>
          <a:p>
            <a:r>
              <a:rPr lang="en-US" sz="2000" dirty="0"/>
              <a:t>	Byte values 128-255 not used (invalid)</a:t>
            </a:r>
          </a:p>
          <a:p>
            <a:r>
              <a:rPr lang="en-US" sz="2000" dirty="0"/>
              <a:t>	Uniform Length Code</a:t>
            </a:r>
          </a:p>
          <a:p>
            <a:r>
              <a:rPr lang="en-US" sz="2000" dirty="0"/>
              <a:t>• Unicode (Character set):</a:t>
            </a:r>
          </a:p>
          <a:p>
            <a:r>
              <a:rPr lang="en-US" sz="2000" dirty="0"/>
              <a:t>	1,112,064 valid code points</a:t>
            </a:r>
          </a:p>
          <a:p>
            <a:r>
              <a:rPr lang="en-US" sz="2000" dirty="0"/>
              <a:t>• UTF-8 (Encoding):</a:t>
            </a:r>
          </a:p>
          <a:p>
            <a:r>
              <a:rPr lang="en-US" sz="2000" dirty="0"/>
              <a:t>	All code points </a:t>
            </a:r>
            <a:r>
              <a:rPr lang="en-US" sz="2000" dirty="0" err="1"/>
              <a:t>betIn</a:t>
            </a:r>
            <a:r>
              <a:rPr lang="en-US" sz="2000" dirty="0"/>
              <a:t> UTF-8, every code-point from 0–127 is stored in a single byte. Code points above 128 are stored using 2, 3, and in fact, up to 6 bytes.</a:t>
            </a:r>
            <a:endParaRPr lang="en-US" sz="2400" dirty="0"/>
          </a:p>
          <a:p>
            <a:r>
              <a:rPr lang="en-US" sz="2000" dirty="0"/>
              <a:t>ween 1-4 bytes (</a:t>
            </a:r>
            <a:r>
              <a:rPr lang="en-US" sz="2000" dirty="0" err="1"/>
              <a:t>var</a:t>
            </a:r>
            <a:r>
              <a:rPr lang="en-US" sz="2000" dirty="0"/>
              <a:t> length)</a:t>
            </a:r>
          </a:p>
          <a:p>
            <a:r>
              <a:rPr lang="en-US" sz="2000" dirty="0"/>
              <a:t>	Prefix-free code -- No 2 code points have same prefix</a:t>
            </a:r>
          </a:p>
        </p:txBody>
      </p:sp>
    </p:spTree>
    <p:extLst>
      <p:ext uri="{BB962C8B-B14F-4D97-AF65-F5344CB8AC3E}">
        <p14:creationId xmlns:p14="http://schemas.microsoft.com/office/powerpoint/2010/main" val="33702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6B6E-2BC9-E344-B61B-FD74A8C2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C20F-675A-4D4C-AA46-C165394F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Variables that can be accessed from any child process</a:t>
            </a:r>
          </a:p>
          <a:p>
            <a:pPr marL="457200" indent="-457200">
              <a:buClr>
                <a:srgbClr val="000000"/>
              </a:buClr>
            </a:pPr>
            <a:endParaRPr lang="en-US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indent="0">
              <a:buClr>
                <a:srgbClr val="000000"/>
              </a:buClr>
              <a:buSzPct val="25000"/>
              <a:buNone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Common ones:</a:t>
            </a:r>
          </a:p>
          <a:p>
            <a:pPr marL="457200" indent="-457200">
              <a:buClr>
                <a:srgbClr val="000000"/>
              </a:buClr>
              <a:buSzPct val="100000"/>
            </a:pPr>
            <a:r>
              <a:rPr lang="en-US" sz="28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HOME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path to user’s home directory</a:t>
            </a:r>
          </a:p>
          <a:p>
            <a:pPr marL="457200" indent="-457200">
              <a:buClr>
                <a:srgbClr val="000000"/>
              </a:buClr>
              <a:buSzPct val="100000"/>
            </a:pPr>
            <a:r>
              <a:rPr lang="en-US" sz="28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PATH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list of directories to search in for command to execute</a:t>
            </a:r>
          </a:p>
          <a:p>
            <a:pPr marL="457200" indent="-457200">
              <a:buClr>
                <a:srgbClr val="000000"/>
              </a:buClr>
            </a:pPr>
            <a:endParaRPr lang="en-US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Change value: </a:t>
            </a:r>
          </a:p>
          <a:p>
            <a:pPr lvl="1">
              <a:buSzPct val="25000"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export VARIABLE=…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7E99-6B84-AD48-950C-0AFAD3D9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11F8-45BF-2B4C-9445-2FDB21B1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locale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741363" lvl="1" indent="-284163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Set of parameters that define a user’s cultural preferences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Language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Country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Other area-specific things</a:t>
            </a:r>
          </a:p>
          <a:p>
            <a:pPr>
              <a:buClr>
                <a:srgbClr val="000000"/>
              </a:buClr>
            </a:pPr>
            <a:endParaRPr lang="en-US" sz="2800" dirty="0">
              <a:solidFill>
                <a:srgbClr val="000000"/>
              </a:solidFill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2800" dirty="0">
                <a:solidFill>
                  <a:srgbClr val="000000"/>
                </a:solidFill>
                <a:sym typeface="Arial"/>
              </a:rPr>
              <a:t> command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	prints information about the current locale environment to standard output</a:t>
            </a:r>
          </a:p>
          <a:p>
            <a:pPr>
              <a:buClr>
                <a:srgbClr val="000000"/>
              </a:buClr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{BC6839F4-187B-8349-AACC-D7F63B28A3C8}tf10001064</Template>
  <TotalTime>1869</TotalTime>
  <Words>628</Words>
  <Application>Microsoft Macintosh PowerPoint</Application>
  <PresentationFormat>Custom</PresentationFormat>
  <Paragraphs>109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Garamond</vt:lpstr>
      <vt:lpstr>Noto Sans Symbols</vt:lpstr>
      <vt:lpstr>Organic</vt:lpstr>
      <vt:lpstr>CS 35L Software Construction Lab</vt:lpstr>
      <vt:lpstr>Task 1.1</vt:lpstr>
      <vt:lpstr>Task 1.2</vt:lpstr>
      <vt:lpstr>Task 2</vt:lpstr>
      <vt:lpstr>Task 3 </vt:lpstr>
      <vt:lpstr>Task 4 </vt:lpstr>
      <vt:lpstr>Character Sets and Encodings</vt:lpstr>
      <vt:lpstr>Environment Variables</vt:lpstr>
      <vt:lpstr>Locale</vt:lpstr>
      <vt:lpstr>The ‘C’ locale</vt:lpstr>
      <vt:lpstr>How can a locale affect the behavior?</vt:lpstr>
      <vt:lpstr>Lab Assignment 2</vt:lpstr>
      <vt:lpstr>Lab Assignment 2 contd…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5: Sneha Shankar Week 2; Lecture 2 </dc:title>
  <dc:creator>Sneha</dc:creator>
  <cp:lastModifiedBy>Rucha Rangnekar</cp:lastModifiedBy>
  <cp:revision>54</cp:revision>
  <dcterms:created xsi:type="dcterms:W3CDTF">2018-01-17T17:39:32Z</dcterms:created>
  <dcterms:modified xsi:type="dcterms:W3CDTF">2019-10-06T05:37:21Z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