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11" r:id="rId8"/>
    <p:sldId id="312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3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09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8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40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7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6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70DE5-D7CF-AB48-A06C-0FBE36757B8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75C62-16DC-544B-9D17-7C3FA712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3867-FAA0-2646-9AE3-7F88853B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5934" y="2133602"/>
            <a:ext cx="5308866" cy="1515533"/>
          </a:xfrm>
        </p:spPr>
        <p:txBody>
          <a:bodyPr/>
          <a:lstStyle/>
          <a:p>
            <a:r>
              <a:rPr lang="en-US" sz="4800" dirty="0"/>
              <a:t>CS 35L</a:t>
            </a:r>
            <a:br>
              <a:rPr lang="en-US" sz="4800" dirty="0"/>
            </a:br>
            <a:r>
              <a:rPr lang="en-US" sz="4800" dirty="0"/>
              <a:t>Software Construction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5D48-5841-AA42-B77B-526F6F4A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5934" y="3810002"/>
            <a:ext cx="5308866" cy="1377651"/>
          </a:xfrm>
        </p:spPr>
        <p:txBody>
          <a:bodyPr/>
          <a:lstStyle/>
          <a:p>
            <a:r>
              <a:rPr lang="en-US" dirty="0"/>
              <a:t>Teaching Assistant: Rucha Rangnekar</a:t>
            </a:r>
          </a:p>
          <a:p>
            <a:r>
              <a:rPr lang="en-US" dirty="0"/>
              <a:t>REGEX EXAMPLES</a:t>
            </a:r>
          </a:p>
        </p:txBody>
      </p:sp>
    </p:spTree>
    <p:extLst>
      <p:ext uri="{BB962C8B-B14F-4D97-AF65-F5344CB8AC3E}">
        <p14:creationId xmlns:p14="http://schemas.microsoft.com/office/powerpoint/2010/main" val="173836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C8459-2846-4047-8512-32FD2C02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Logic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19F4C9-401D-A243-933D-667611AD4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76699"/>
              </p:ext>
            </p:extLst>
          </p:nvPr>
        </p:nvGraphicFramePr>
        <p:xfrm>
          <a:off x="4876171" y="771525"/>
          <a:ext cx="7091709" cy="54149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9925">
                  <a:extLst>
                    <a:ext uri="{9D8B030D-6E8A-4147-A177-3AD203B41FA5}">
                      <a16:colId xmlns:a16="http://schemas.microsoft.com/office/drawing/2014/main" val="2355864130"/>
                    </a:ext>
                  </a:extLst>
                </a:gridCol>
                <a:gridCol w="1752575">
                  <a:extLst>
                    <a:ext uri="{9D8B030D-6E8A-4147-A177-3AD203B41FA5}">
                      <a16:colId xmlns:a16="http://schemas.microsoft.com/office/drawing/2014/main" val="167454472"/>
                    </a:ext>
                  </a:extLst>
                </a:gridCol>
                <a:gridCol w="2568783">
                  <a:extLst>
                    <a:ext uri="{9D8B030D-6E8A-4147-A177-3AD203B41FA5}">
                      <a16:colId xmlns:a16="http://schemas.microsoft.com/office/drawing/2014/main" val="4234925066"/>
                    </a:ext>
                  </a:extLst>
                </a:gridCol>
                <a:gridCol w="1780426">
                  <a:extLst>
                    <a:ext uri="{9D8B030D-6E8A-4147-A177-3AD203B41FA5}">
                      <a16:colId xmlns:a16="http://schemas.microsoft.com/office/drawing/2014/main" val="1077878917"/>
                    </a:ext>
                  </a:extLst>
                </a:gridCol>
              </a:tblGrid>
              <a:tr h="795659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Logic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Legend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Example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Sample Match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extLst>
                  <a:ext uri="{0D108BD9-81ED-4DB2-BD59-A6C34878D82A}">
                    <a16:rowId xmlns:a16="http://schemas.microsoft.com/office/drawing/2014/main" val="570551725"/>
                  </a:ext>
                </a:extLst>
              </a:tr>
              <a:tr h="795659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|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Alternation / OR operand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22|33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33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extLst>
                  <a:ext uri="{0D108BD9-81ED-4DB2-BD59-A6C34878D82A}">
                    <a16:rowId xmlns:a16="http://schemas.microsoft.com/office/drawing/2014/main" val="679561028"/>
                  </a:ext>
                </a:extLst>
              </a:tr>
              <a:tr h="1116163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( … )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Capturing group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A(nt|pple)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Apple (captures "pple")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extLst>
                  <a:ext uri="{0D108BD9-81ED-4DB2-BD59-A6C34878D82A}">
                    <a16:rowId xmlns:a16="http://schemas.microsoft.com/office/drawing/2014/main" val="3439599531"/>
                  </a:ext>
                </a:extLst>
              </a:tr>
              <a:tr h="795659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\1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Contents of Group 1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r(\w)g\1x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regex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extLst>
                  <a:ext uri="{0D108BD9-81ED-4DB2-BD59-A6C34878D82A}">
                    <a16:rowId xmlns:a16="http://schemas.microsoft.com/office/drawing/2014/main" val="1161075618"/>
                  </a:ext>
                </a:extLst>
              </a:tr>
              <a:tr h="795659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\2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Contents of Group 2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(\d\d)\+(\d\d)=\2\+\1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12+65=65+12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extLst>
                  <a:ext uri="{0D108BD9-81ED-4DB2-BD59-A6C34878D82A}">
                    <a16:rowId xmlns:a16="http://schemas.microsoft.com/office/drawing/2014/main" val="2352309303"/>
                  </a:ext>
                </a:extLst>
              </a:tr>
              <a:tr h="1116163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(?: … )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Non-capturing group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A(?:nt|pple)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Apple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82977" marR="82977" marT="41488" marB="41488" anchor="ctr"/>
                </a:tc>
                <a:extLst>
                  <a:ext uri="{0D108BD9-81ED-4DB2-BD59-A6C34878D82A}">
                    <a16:rowId xmlns:a16="http://schemas.microsoft.com/office/drawing/2014/main" val="222332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C3DD-4A88-014B-8367-85D0DC7B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Examples(Quantifiers)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CF5D-FB06-4D4D-A241-A60C5263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51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match a string that has </a:t>
            </a:r>
            <a:r>
              <a:rPr lang="en-US" b="1" dirty="0"/>
              <a:t>ab followed by one or more c</a:t>
            </a:r>
          </a:p>
          <a:p>
            <a:pPr lvl="1"/>
            <a:r>
              <a:rPr lang="en-US" b="1" dirty="0"/>
              <a:t>Ans: </a:t>
            </a:r>
            <a:r>
              <a:rPr lang="en-US" dirty="0" err="1"/>
              <a:t>abc</a:t>
            </a:r>
            <a:r>
              <a:rPr lang="en-US" dirty="0"/>
              <a:t>+</a:t>
            </a:r>
          </a:p>
          <a:p>
            <a:r>
              <a:rPr lang="en-US" dirty="0"/>
              <a:t>match a string that has </a:t>
            </a:r>
            <a:r>
              <a:rPr lang="en-US" b="1" dirty="0"/>
              <a:t>ab followed by 2 c</a:t>
            </a:r>
          </a:p>
          <a:p>
            <a:pPr lvl="1"/>
            <a:r>
              <a:rPr lang="en-US" b="1" dirty="0"/>
              <a:t>Ans: </a:t>
            </a:r>
            <a:r>
              <a:rPr lang="en-US" dirty="0" err="1"/>
              <a:t>abc</a:t>
            </a:r>
            <a:r>
              <a:rPr lang="en-US" dirty="0"/>
              <a:t>{2}</a:t>
            </a:r>
          </a:p>
          <a:p>
            <a:r>
              <a:rPr lang="en-US" dirty="0"/>
              <a:t>match a string that has </a:t>
            </a:r>
            <a:r>
              <a:rPr lang="en-US" b="1" dirty="0"/>
              <a:t>ab followed by 2 or more c</a:t>
            </a:r>
          </a:p>
          <a:p>
            <a:pPr lvl="1"/>
            <a:r>
              <a:rPr lang="en-US" b="1" dirty="0"/>
              <a:t>Ans: </a:t>
            </a:r>
            <a:r>
              <a:rPr lang="en-US" dirty="0" err="1"/>
              <a:t>abc</a:t>
            </a:r>
            <a:r>
              <a:rPr lang="en-US" dirty="0"/>
              <a:t>{2,} </a:t>
            </a:r>
          </a:p>
          <a:p>
            <a:r>
              <a:rPr lang="en-US" dirty="0"/>
              <a:t>match a string that has </a:t>
            </a:r>
            <a:r>
              <a:rPr lang="en-US" b="1" dirty="0"/>
              <a:t>ab followed by 2 up to 5 c</a:t>
            </a:r>
          </a:p>
          <a:p>
            <a:pPr lvl="1"/>
            <a:r>
              <a:rPr lang="en-US" b="1" dirty="0"/>
              <a:t>Ans: </a:t>
            </a:r>
            <a:r>
              <a:rPr lang="en-US" dirty="0" err="1"/>
              <a:t>abc</a:t>
            </a:r>
            <a:r>
              <a:rPr lang="en-US" dirty="0"/>
              <a:t>{2,5}</a:t>
            </a:r>
          </a:p>
          <a:p>
            <a:r>
              <a:rPr lang="en-US" dirty="0"/>
              <a:t>match a string that has</a:t>
            </a:r>
            <a:r>
              <a:rPr lang="en-US" b="1" dirty="0"/>
              <a:t> a followed by 2 up to 5 copies of the sequence </a:t>
            </a:r>
            <a:r>
              <a:rPr lang="en-US" b="1" dirty="0" err="1"/>
              <a:t>bc</a:t>
            </a:r>
            <a:endParaRPr lang="en-US" b="1" dirty="0"/>
          </a:p>
          <a:p>
            <a:pPr lvl="1"/>
            <a:r>
              <a:rPr lang="en-US" b="1" dirty="0"/>
              <a:t>Ans: </a:t>
            </a:r>
            <a:r>
              <a:rPr lang="en-US" dirty="0"/>
              <a:t>a(</a:t>
            </a:r>
            <a:r>
              <a:rPr lang="en-US" dirty="0" err="1"/>
              <a:t>bc</a:t>
            </a:r>
            <a:r>
              <a:rPr lang="en-US" dirty="0"/>
              <a:t>){2,5}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C3DD-4A88-014B-8367-85D0DC7B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Examples(OR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CF5D-FB06-4D4D-A241-A60C5263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5192"/>
          </a:xfrm>
        </p:spPr>
        <p:txBody>
          <a:bodyPr>
            <a:normAutofit/>
          </a:bodyPr>
          <a:lstStyle/>
          <a:p>
            <a:r>
              <a:rPr lang="en-US" dirty="0"/>
              <a:t>match a string that has </a:t>
            </a:r>
            <a:r>
              <a:rPr lang="en-US" b="1" dirty="0"/>
              <a:t>a followed by b or c</a:t>
            </a:r>
          </a:p>
          <a:p>
            <a:pPr lvl="1"/>
            <a:r>
              <a:rPr lang="en-US" b="1" dirty="0"/>
              <a:t>Ans: </a:t>
            </a:r>
            <a:r>
              <a:rPr lang="en-US" dirty="0"/>
              <a:t>a(</a:t>
            </a:r>
            <a:r>
              <a:rPr lang="en-US" dirty="0" err="1"/>
              <a:t>b|c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Ans</a:t>
            </a:r>
            <a:r>
              <a:rPr lang="en-US" dirty="0"/>
              <a:t>: a[</a:t>
            </a:r>
            <a:r>
              <a:rPr lang="en-US" dirty="0" err="1"/>
              <a:t>bc</a:t>
            </a:r>
            <a:r>
              <a:rPr lang="en-US" dirty="0"/>
              <a:t>]</a:t>
            </a:r>
          </a:p>
          <a:p>
            <a:r>
              <a:rPr lang="en-US" dirty="0"/>
              <a:t>Match a string that has a character </a:t>
            </a:r>
            <a:r>
              <a:rPr lang="en-US" b="1" dirty="0"/>
              <a:t>from 0 to 9 before a % sign</a:t>
            </a:r>
          </a:p>
          <a:p>
            <a:pPr lvl="1"/>
            <a:r>
              <a:rPr lang="en-US" b="1" dirty="0"/>
              <a:t>Ans: </a:t>
            </a:r>
            <a:r>
              <a:rPr lang="en-US" dirty="0"/>
              <a:t>[0-9]%</a:t>
            </a:r>
          </a:p>
          <a:p>
            <a:r>
              <a:rPr lang="en-US" dirty="0"/>
              <a:t>Match a string that </a:t>
            </a:r>
            <a:r>
              <a:rPr lang="en-US" b="1" dirty="0"/>
              <a:t>does not have</a:t>
            </a:r>
            <a:r>
              <a:rPr lang="en-US" dirty="0"/>
              <a:t> </a:t>
            </a:r>
            <a:r>
              <a:rPr lang="en-US" b="1" dirty="0"/>
              <a:t>a letter from a to z or from A to Z</a:t>
            </a:r>
          </a:p>
          <a:p>
            <a:pPr lvl="1"/>
            <a:r>
              <a:rPr lang="en-US" b="1" dirty="0"/>
              <a:t>Ans: </a:t>
            </a:r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157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CD3-DA1F-5D41-AB44-34664AC9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Examples(Look-ahead and Look-behind)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18C3-0DFC-9247-A7D7-63C9D3D3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a </a:t>
            </a:r>
            <a:r>
              <a:rPr lang="en-US" b="1" dirty="0"/>
              <a:t>d </a:t>
            </a:r>
            <a:r>
              <a:rPr lang="en-US" dirty="0"/>
              <a:t>only if is</a:t>
            </a:r>
            <a:r>
              <a:rPr lang="en-US" b="1" dirty="0"/>
              <a:t> followed by r</a:t>
            </a:r>
            <a:r>
              <a:rPr lang="en-US" dirty="0"/>
              <a:t>, </a:t>
            </a:r>
            <a:r>
              <a:rPr lang="en-US" b="1" dirty="0"/>
              <a:t>but r will not be</a:t>
            </a:r>
            <a:r>
              <a:rPr lang="en-US" dirty="0"/>
              <a:t> part of the overall regex </a:t>
            </a:r>
            <a:r>
              <a:rPr lang="en-US" b="1" dirty="0"/>
              <a:t>match</a:t>
            </a:r>
          </a:p>
          <a:p>
            <a:pPr lvl="1"/>
            <a:r>
              <a:rPr lang="en-US" b="1" dirty="0"/>
              <a:t>Ans: </a:t>
            </a:r>
            <a:r>
              <a:rPr lang="en-US" dirty="0"/>
              <a:t>d(?=r) </a:t>
            </a:r>
          </a:p>
          <a:p>
            <a:r>
              <a:rPr lang="en-US" dirty="0"/>
              <a:t>match a </a:t>
            </a:r>
            <a:r>
              <a:rPr lang="en-US" b="1" dirty="0"/>
              <a:t>d </a:t>
            </a:r>
            <a:r>
              <a:rPr lang="en-US" dirty="0"/>
              <a:t>only if is</a:t>
            </a:r>
            <a:r>
              <a:rPr lang="en-US" b="1" dirty="0"/>
              <a:t> preceded by an r</a:t>
            </a:r>
            <a:r>
              <a:rPr lang="en-US" dirty="0"/>
              <a:t>, </a:t>
            </a:r>
            <a:r>
              <a:rPr lang="en-US" b="1" dirty="0"/>
              <a:t>but r will not be</a:t>
            </a:r>
            <a:r>
              <a:rPr lang="en-US" dirty="0"/>
              <a:t> part of the overall regex </a:t>
            </a:r>
            <a:r>
              <a:rPr lang="en-US" b="1" dirty="0"/>
              <a:t>match</a:t>
            </a:r>
          </a:p>
          <a:p>
            <a:pPr lvl="1"/>
            <a:r>
              <a:rPr lang="en-US" b="1" dirty="0"/>
              <a:t>Ans: </a:t>
            </a:r>
            <a:r>
              <a:rPr lang="en-US" dirty="0"/>
              <a:t>(?&lt;=r)d </a:t>
            </a:r>
          </a:p>
        </p:txBody>
      </p:sp>
    </p:spTree>
    <p:extLst>
      <p:ext uri="{BB962C8B-B14F-4D97-AF65-F5344CB8AC3E}">
        <p14:creationId xmlns:p14="http://schemas.microsoft.com/office/powerpoint/2010/main" val="15071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B75-8238-574D-84D2-71032D35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DB6-1DC2-2E46-82F5-C5D66813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[.] and (.) </a:t>
            </a:r>
          </a:p>
          <a:p>
            <a:pPr marL="457200" lvl="1" indent="0">
              <a:buNone/>
            </a:pPr>
            <a:r>
              <a:rPr lang="en-US" dirty="0"/>
              <a:t>The [.] will match exactly the ‘.’ character.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.</a:t>
            </a:r>
          </a:p>
          <a:p>
            <a:pPr marL="457200" lvl="1" indent="0">
              <a:buNone/>
            </a:pPr>
            <a:r>
              <a:rPr lang="en-US" dirty="0"/>
              <a:t>The (.) will match will match any one character.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a, b, 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3D5DC-0624-4546-820D-8E41D875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Quantifiers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69E83-CAE5-D44E-B6D0-511281037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67108"/>
              </p:ext>
            </p:extLst>
          </p:nvPr>
        </p:nvGraphicFramePr>
        <p:xfrm>
          <a:off x="4847596" y="633412"/>
          <a:ext cx="7148859" cy="5638800"/>
        </p:xfrm>
        <a:graphic>
          <a:graphicData uri="http://schemas.openxmlformats.org/drawingml/2006/table">
            <a:tbl>
              <a:tblPr firstRow="1" bandRow="1"/>
              <a:tblGrid>
                <a:gridCol w="1599948">
                  <a:extLst>
                    <a:ext uri="{9D8B030D-6E8A-4147-A177-3AD203B41FA5}">
                      <a16:colId xmlns:a16="http://schemas.microsoft.com/office/drawing/2014/main" val="186878443"/>
                    </a:ext>
                  </a:extLst>
                </a:gridCol>
                <a:gridCol w="2089722">
                  <a:extLst>
                    <a:ext uri="{9D8B030D-6E8A-4147-A177-3AD203B41FA5}">
                      <a16:colId xmlns:a16="http://schemas.microsoft.com/office/drawing/2014/main" val="3770414641"/>
                    </a:ext>
                  </a:extLst>
                </a:gridCol>
                <a:gridCol w="1398277">
                  <a:extLst>
                    <a:ext uri="{9D8B030D-6E8A-4147-A177-3AD203B41FA5}">
                      <a16:colId xmlns:a16="http://schemas.microsoft.com/office/drawing/2014/main" val="2014459282"/>
                    </a:ext>
                  </a:extLst>
                </a:gridCol>
                <a:gridCol w="2060912">
                  <a:extLst>
                    <a:ext uri="{9D8B030D-6E8A-4147-A177-3AD203B41FA5}">
                      <a16:colId xmlns:a16="http://schemas.microsoft.com/office/drawing/2014/main" val="1749855011"/>
                    </a:ext>
                  </a:extLst>
                </a:gridCol>
              </a:tblGrid>
              <a:tr h="545400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Quantifier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Legend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Sample Match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15644"/>
                  </a:ext>
                </a:extLst>
              </a:tr>
              <a:tr h="909600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1900">
                        <a:effectLst/>
                        <a:latin typeface="inherit"/>
                      </a:endParaRP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One or more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Version \w-\w+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Version A-b1_1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85595"/>
                  </a:ext>
                </a:extLst>
              </a:tr>
              <a:tr h="909600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Consolas" panose="020B0609020204030204" pitchFamily="49" charset="0"/>
                        </a:rPr>
                        <a:t>{3}</a:t>
                      </a:r>
                      <a:endParaRPr lang="en-US" sz="1900">
                        <a:effectLst/>
                        <a:latin typeface="inherit"/>
                      </a:endParaRP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Exactly three times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\D{3}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ABC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41684"/>
                  </a:ext>
                </a:extLst>
              </a:tr>
              <a:tr h="909600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Consolas" panose="020B0609020204030204" pitchFamily="49" charset="0"/>
                        </a:rPr>
                        <a:t>{2,4}</a:t>
                      </a:r>
                      <a:endParaRPr lang="en-US" sz="1900">
                        <a:effectLst/>
                        <a:latin typeface="inherit"/>
                      </a:endParaRP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dirty="0">
                          <a:effectLst/>
                          <a:latin typeface="inherit"/>
                        </a:rPr>
                        <a:t>Two to four times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\d{2,4}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156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23840"/>
                  </a:ext>
                </a:extLst>
              </a:tr>
              <a:tr h="909600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Consolas" panose="020B0609020204030204" pitchFamily="49" charset="0"/>
                        </a:rPr>
                        <a:t>{3,}</a:t>
                      </a:r>
                      <a:endParaRPr lang="en-US" sz="1900">
                        <a:effectLst/>
                        <a:latin typeface="inherit"/>
                      </a:endParaRP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Three or more times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\w{3,}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regex_tutorial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5659"/>
                  </a:ext>
                </a:extLst>
              </a:tr>
              <a:tr h="909600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endParaRPr lang="en-US" sz="1900">
                        <a:effectLst/>
                        <a:latin typeface="inherit"/>
                      </a:endParaRP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Zero or more times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A*B*C*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dirty="0">
                          <a:effectLst/>
                          <a:latin typeface="inherit"/>
                        </a:rPr>
                        <a:t>AAACC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8337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endParaRPr lang="en-US" sz="1900">
                        <a:effectLst/>
                        <a:latin typeface="inherit"/>
                      </a:endParaRP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Once or none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  <a:latin typeface="inherit"/>
                        </a:rPr>
                        <a:t>plurals?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dirty="0">
                          <a:effectLst/>
                          <a:latin typeface="inherit"/>
                        </a:rPr>
                        <a:t>plural</a:t>
                      </a:r>
                    </a:p>
                  </a:txBody>
                  <a:tcPr marL="96539" marR="96539" marT="48270" marB="48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82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22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4D1EE-D20F-884F-863B-AA93040F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Quantifiers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FCD90A-5093-4B4E-BA8C-C4E27F98C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121277"/>
              </p:ext>
            </p:extLst>
          </p:nvPr>
        </p:nvGraphicFramePr>
        <p:xfrm>
          <a:off x="4858842" y="775543"/>
          <a:ext cx="7126367" cy="535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961">
                  <a:extLst>
                    <a:ext uri="{9D8B030D-6E8A-4147-A177-3AD203B41FA5}">
                      <a16:colId xmlns:a16="http://schemas.microsoft.com/office/drawing/2014/main" val="1225675551"/>
                    </a:ext>
                  </a:extLst>
                </a:gridCol>
                <a:gridCol w="2267516">
                  <a:extLst>
                    <a:ext uri="{9D8B030D-6E8A-4147-A177-3AD203B41FA5}">
                      <a16:colId xmlns:a16="http://schemas.microsoft.com/office/drawing/2014/main" val="1995351573"/>
                    </a:ext>
                  </a:extLst>
                </a:gridCol>
                <a:gridCol w="1633749">
                  <a:extLst>
                    <a:ext uri="{9D8B030D-6E8A-4147-A177-3AD203B41FA5}">
                      <a16:colId xmlns:a16="http://schemas.microsoft.com/office/drawing/2014/main" val="1305789595"/>
                    </a:ext>
                  </a:extLst>
                </a:gridCol>
                <a:gridCol w="1792141">
                  <a:extLst>
                    <a:ext uri="{9D8B030D-6E8A-4147-A177-3AD203B41FA5}">
                      <a16:colId xmlns:a16="http://schemas.microsoft.com/office/drawing/2014/main" val="4231795796"/>
                    </a:ext>
                  </a:extLst>
                </a:gridCol>
              </a:tblGrid>
              <a:tr h="727190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Quantifier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Legend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Example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Sample Match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extLst>
                  <a:ext uri="{0D108BD9-81ED-4DB2-BD59-A6C34878D82A}">
                    <a16:rowId xmlns:a16="http://schemas.microsoft.com/office/drawing/2014/main" val="3745035994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+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The + (one or more) is "greedy"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\d+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12345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extLst>
                  <a:ext uri="{0D108BD9-81ED-4DB2-BD59-A6C34878D82A}">
                    <a16:rowId xmlns:a16="http://schemas.microsoft.com/office/drawing/2014/main" val="1769459926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?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Makes quantifiers "lazy"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\d+?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1 in 12345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extLst>
                  <a:ext uri="{0D108BD9-81ED-4DB2-BD59-A6C34878D82A}">
                    <a16:rowId xmlns:a16="http://schemas.microsoft.com/office/drawing/2014/main" val="4291197236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*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The * (zero or more) is "greedy"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A*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AAA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extLst>
                  <a:ext uri="{0D108BD9-81ED-4DB2-BD59-A6C34878D82A}">
                    <a16:rowId xmlns:a16="http://schemas.microsoft.com/office/drawing/2014/main" val="3852461133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?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Makes quantifiers "lazy"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A*?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empty in AAA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extLst>
                  <a:ext uri="{0D108BD9-81ED-4DB2-BD59-A6C34878D82A}">
                    <a16:rowId xmlns:a16="http://schemas.microsoft.com/office/drawing/2014/main" val="688326360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{2,4}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Two to four times, "greedy"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\w{2,4}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abcd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extLst>
                  <a:ext uri="{0D108BD9-81ED-4DB2-BD59-A6C34878D82A}">
                    <a16:rowId xmlns:a16="http://schemas.microsoft.com/office/drawing/2014/main" val="3918366381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?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Makes quantifiers "lazy"</a:t>
                      </a:r>
                      <a:endParaRPr lang="en-US" sz="170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\w{2,4}?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ab in </a:t>
                      </a:r>
                      <a:r>
                        <a:rPr lang="en-US" sz="1700" dirty="0" err="1">
                          <a:effectLst/>
                        </a:rPr>
                        <a:t>abcd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86775" marR="86775" marT="43388" marB="43388" anchor="ctr"/>
                </a:tc>
                <a:extLst>
                  <a:ext uri="{0D108BD9-81ED-4DB2-BD59-A6C34878D82A}">
                    <a16:rowId xmlns:a16="http://schemas.microsoft.com/office/drawing/2014/main" val="370569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DB5-870E-4947-86BE-FF077C6D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VS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4C30-D024-154F-BCB5-04231B51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String: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&gt;Hello World&lt;/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Regex 1: </a:t>
            </a:r>
          </a:p>
          <a:p>
            <a:pPr lvl="1"/>
            <a:r>
              <a:rPr lang="en-US" dirty="0"/>
              <a:t>&lt;.+&gt;</a:t>
            </a:r>
          </a:p>
          <a:p>
            <a:r>
              <a:rPr lang="en-US" dirty="0"/>
              <a:t>Regex 2:</a:t>
            </a:r>
          </a:p>
          <a:p>
            <a:pPr lvl="1"/>
            <a:r>
              <a:rPr lang="en-US" dirty="0"/>
              <a:t>(&lt;.+?&gt;) </a:t>
            </a:r>
          </a:p>
        </p:txBody>
      </p:sp>
    </p:spTree>
    <p:extLst>
      <p:ext uri="{BB962C8B-B14F-4D97-AF65-F5344CB8AC3E}">
        <p14:creationId xmlns:p14="http://schemas.microsoft.com/office/powerpoint/2010/main" val="52049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622B-4968-5048-9117-89FFD69A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More characters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AFFFD0-0CF5-8D4E-80EB-04433833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153775"/>
              </p:ext>
            </p:extLst>
          </p:nvPr>
        </p:nvGraphicFramePr>
        <p:xfrm>
          <a:off x="5194638" y="561577"/>
          <a:ext cx="6454775" cy="5752315"/>
        </p:xfrm>
        <a:graphic>
          <a:graphicData uri="http://schemas.openxmlformats.org/drawingml/2006/table">
            <a:tbl>
              <a:tblPr/>
              <a:tblGrid>
                <a:gridCol w="1290700">
                  <a:extLst>
                    <a:ext uri="{9D8B030D-6E8A-4147-A177-3AD203B41FA5}">
                      <a16:colId xmlns:a16="http://schemas.microsoft.com/office/drawing/2014/main" val="927754336"/>
                    </a:ext>
                  </a:extLst>
                </a:gridCol>
                <a:gridCol w="1596740">
                  <a:extLst>
                    <a:ext uri="{9D8B030D-6E8A-4147-A177-3AD203B41FA5}">
                      <a16:colId xmlns:a16="http://schemas.microsoft.com/office/drawing/2014/main" val="2783020407"/>
                    </a:ext>
                  </a:extLst>
                </a:gridCol>
                <a:gridCol w="2161162">
                  <a:extLst>
                    <a:ext uri="{9D8B030D-6E8A-4147-A177-3AD203B41FA5}">
                      <a16:colId xmlns:a16="http://schemas.microsoft.com/office/drawing/2014/main" val="3027131037"/>
                    </a:ext>
                  </a:extLst>
                </a:gridCol>
                <a:gridCol w="1406173">
                  <a:extLst>
                    <a:ext uri="{9D8B030D-6E8A-4147-A177-3AD203B41FA5}">
                      <a16:colId xmlns:a16="http://schemas.microsoft.com/office/drawing/2014/main" val="2039550953"/>
                    </a:ext>
                  </a:extLst>
                </a:gridCol>
              </a:tblGrid>
              <a:tr h="62232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Character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Legend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Example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Sample Match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3764"/>
                  </a:ext>
                </a:extLst>
              </a:tr>
              <a:tr h="874621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effectLst/>
                          <a:latin typeface="inherit"/>
                        </a:rPr>
                        <a:t>.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Any character except line break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a.c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abc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39513"/>
                  </a:ext>
                </a:extLst>
              </a:tr>
              <a:tr h="874621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effectLst/>
                          <a:latin typeface="inherit"/>
                        </a:rPr>
                        <a:t>.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Any character except line break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.*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whatever, man.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21725"/>
                  </a:ext>
                </a:extLst>
              </a:tr>
              <a:tr h="1631504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US" sz="1500" b="1" i="0" u="none" strike="noStrike">
                          <a:effectLst/>
                          <a:latin typeface="inherit"/>
                        </a:rPr>
                        <a:t>.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inherit"/>
                        </a:rPr>
                        <a:t>A period (special character: needs to be escaped by a \)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inherit"/>
                        </a:rPr>
                        <a:t>a\.c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a.c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19742"/>
                  </a:ext>
                </a:extLst>
              </a:tr>
              <a:tr h="874621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Escapes a special character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\.\*\+\?    \$\^\/\\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.*+?    $^/\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4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13620"/>
                  </a:ext>
                </a:extLst>
              </a:tr>
              <a:tr h="874621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Escapes a special character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inherit"/>
                        </a:rPr>
                        <a:t>\[\{\(\)\}\]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inherit"/>
                        </a:rPr>
                        <a:t>[{()}]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35" marR="76735" marT="38367" marB="38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B8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6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3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584</Words>
  <Application>Microsoft Macintosh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Garamond</vt:lpstr>
      <vt:lpstr>inherit</vt:lpstr>
      <vt:lpstr>Organic</vt:lpstr>
      <vt:lpstr>CS 35L Software Construction Lab</vt:lpstr>
      <vt:lpstr>Basic Examples(Quantifiers)</vt:lpstr>
      <vt:lpstr>Basic Examples(OR Operator)</vt:lpstr>
      <vt:lpstr>Basic Examples(Look-ahead and Look-behind)</vt:lpstr>
      <vt:lpstr>Difference</vt:lpstr>
      <vt:lpstr>Quantifiers</vt:lpstr>
      <vt:lpstr>Quantifiers</vt:lpstr>
      <vt:lpstr>Lazy VS Greedy</vt:lpstr>
      <vt:lpstr>More characters</vt:lpstr>
      <vt:lpstr>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</dc:title>
  <dc:creator>Rucha Rangnekar</dc:creator>
  <cp:lastModifiedBy>Rucha Rangnekar</cp:lastModifiedBy>
  <cp:revision>12</cp:revision>
  <dcterms:created xsi:type="dcterms:W3CDTF">2019-04-10T22:02:52Z</dcterms:created>
  <dcterms:modified xsi:type="dcterms:W3CDTF">2019-04-10T22:12:33Z</dcterms:modified>
</cp:coreProperties>
</file>