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68" r:id="rId3"/>
    <p:sldId id="270" r:id="rId4"/>
    <p:sldId id="275" r:id="rId5"/>
    <p:sldId id="271" r:id="rId6"/>
    <p:sldId id="284" r:id="rId7"/>
    <p:sldId id="259" r:id="rId8"/>
    <p:sldId id="260" r:id="rId9"/>
    <p:sldId id="265" r:id="rId10"/>
    <p:sldId id="261" r:id="rId11"/>
    <p:sldId id="262" r:id="rId12"/>
    <p:sldId id="266" r:id="rId13"/>
    <p:sldId id="267" r:id="rId14"/>
    <p:sldId id="276" r:id="rId15"/>
    <p:sldId id="277" r:id="rId16"/>
    <p:sldId id="278" r:id="rId17"/>
    <p:sldId id="279" r:id="rId18"/>
    <p:sldId id="280" r:id="rId19"/>
    <p:sldId id="281" r:id="rId20"/>
    <p:sldId id="283" r:id="rId21"/>
    <p:sldId id="282" r:id="rId22"/>
    <p:sldId id="285" r:id="rId23"/>
    <p:sldId id="286" r:id="rId24"/>
    <p:sldId id="287" r:id="rId25"/>
    <p:sldId id="288" r:id="rId26"/>
    <p:sldId id="291" r:id="rId27"/>
    <p:sldId id="289" r:id="rId28"/>
    <p:sldId id="29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990" autoAdjust="0"/>
  </p:normalViewPr>
  <p:slideViewPr>
    <p:cSldViewPr snapToGrid="0">
      <p:cViewPr varScale="1">
        <p:scale>
          <a:sx n="49" d="100"/>
          <a:sy n="49" d="100"/>
        </p:scale>
        <p:origin x="10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5EB6A-358F-414A-8E74-7EBB2B1E8EED}" type="datetimeFigureOut">
              <a:rPr lang="en-US" smtClean="0"/>
              <a:t>05-Apr-20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4315B-2DD7-4195-9E4D-1FBCFA343AFB}" type="slidenum">
              <a:rPr lang="en-US" smtClean="0"/>
              <a:t>‹#›</a:t>
            </a:fld>
            <a:endParaRPr lang="en-US"/>
          </a:p>
        </p:txBody>
      </p:sp>
    </p:spTree>
    <p:extLst>
      <p:ext uri="{BB962C8B-B14F-4D97-AF65-F5344CB8AC3E}">
        <p14:creationId xmlns:p14="http://schemas.microsoft.com/office/powerpoint/2010/main" val="3048206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CAC5E2-7E6F-4950-8CF5-371E8255B795}" type="slidenum">
              <a:rPr lang="en-US" smtClean="0"/>
              <a:t>1</a:t>
            </a:fld>
            <a:endParaRPr lang="en-US"/>
          </a:p>
        </p:txBody>
      </p:sp>
    </p:spTree>
    <p:extLst>
      <p:ext uri="{BB962C8B-B14F-4D97-AF65-F5344CB8AC3E}">
        <p14:creationId xmlns:p14="http://schemas.microsoft.com/office/powerpoint/2010/main" val="1839020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this definition of AS is really just a guarantee that only ai and </a:t>
            </a:r>
            <a:r>
              <a:rPr lang="en-US" dirty="0" err="1"/>
              <a:t>ao</a:t>
            </a:r>
            <a:r>
              <a:rPr lang="en-US" dirty="0"/>
              <a:t> have the ending states</a:t>
            </a:r>
          </a:p>
          <a:p>
            <a:r>
              <a:rPr lang="en-US" dirty="0"/>
              <a:t>Explain briefly how this definition of AS includes Powerset, which just means sets of sets (meaning a set of set of activities)</a:t>
            </a:r>
          </a:p>
          <a:p>
            <a:r>
              <a:rPr lang="en-US" dirty="0"/>
              <a:t>Explain B is the activity bindings, represented as a tuple, or a binding sequence</a:t>
            </a:r>
          </a:p>
          <a:p>
            <a:endParaRPr lang="en-US" dirty="0"/>
          </a:p>
        </p:txBody>
      </p:sp>
      <p:sp>
        <p:nvSpPr>
          <p:cNvPr id="4" name="Slide Number Placeholder 3"/>
          <p:cNvSpPr>
            <a:spLocks noGrp="1"/>
          </p:cNvSpPr>
          <p:nvPr>
            <p:ph type="sldNum" sz="quarter" idx="5"/>
          </p:nvPr>
        </p:nvSpPr>
        <p:spPr/>
        <p:txBody>
          <a:bodyPr/>
          <a:lstStyle/>
          <a:p>
            <a:fld id="{3094315B-2DD7-4195-9E4D-1FBCFA343AFB}" type="slidenum">
              <a:rPr lang="en-US" smtClean="0"/>
              <a:t>15</a:t>
            </a:fld>
            <a:endParaRPr lang="en-US"/>
          </a:p>
        </p:txBody>
      </p:sp>
    </p:spTree>
    <p:extLst>
      <p:ext uri="{BB962C8B-B14F-4D97-AF65-F5344CB8AC3E}">
        <p14:creationId xmlns:p14="http://schemas.microsoft.com/office/powerpoint/2010/main" val="4021141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net is causality based, so we have to have some notion of predecessor bindings agreeing with successor bindings</a:t>
            </a:r>
          </a:p>
          <a:p>
            <a:r>
              <a:rPr lang="en-US" dirty="0"/>
              <a:t>This brings us to the notion of states</a:t>
            </a:r>
          </a:p>
          <a:p>
            <a:r>
              <a:rPr lang="en-US" dirty="0"/>
              <a:t>Mention that there is a really extensively formal definition for states, but its mostly a definition for the implementation of checking soundness, which we will look at in detail at a later point in time</a:t>
            </a:r>
          </a:p>
        </p:txBody>
      </p:sp>
      <p:sp>
        <p:nvSpPr>
          <p:cNvPr id="4" name="Slide Number Placeholder 3"/>
          <p:cNvSpPr>
            <a:spLocks noGrp="1"/>
          </p:cNvSpPr>
          <p:nvPr>
            <p:ph type="sldNum" sz="quarter" idx="5"/>
          </p:nvPr>
        </p:nvSpPr>
        <p:spPr/>
        <p:txBody>
          <a:bodyPr/>
          <a:lstStyle/>
          <a:p>
            <a:fld id="{3094315B-2DD7-4195-9E4D-1FBCFA343AFB}" type="slidenum">
              <a:rPr lang="en-US" smtClean="0"/>
              <a:t>16</a:t>
            </a:fld>
            <a:endParaRPr lang="en-US"/>
          </a:p>
        </p:txBody>
      </p:sp>
    </p:spTree>
    <p:extLst>
      <p:ext uri="{BB962C8B-B14F-4D97-AF65-F5344CB8AC3E}">
        <p14:creationId xmlns:p14="http://schemas.microsoft.com/office/powerpoint/2010/main" val="3067221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Predecessor bindings and success bindings need to agree</a:t>
            </a:r>
          </a:p>
          <a:p>
            <a:r>
              <a:rPr lang="en-US" dirty="0"/>
              <a:t>Obligations are kind of “we’ve reached this state, we need some sort of managing to make sure we know when we reach the end state”</a:t>
            </a:r>
          </a:p>
          <a:p>
            <a:r>
              <a:rPr lang="en-US" dirty="0"/>
              <a:t>This makes sense because input bindings mean that we try to move from one activity to the next, and output means that we arrive at a new activity</a:t>
            </a:r>
          </a:p>
          <a:p>
            <a:endParaRPr lang="en-US" dirty="0"/>
          </a:p>
          <a:p>
            <a:r>
              <a:rPr lang="en-US" dirty="0"/>
              <a:t>**Checking for soundness is a task for later! But it is a good consideration to know now</a:t>
            </a:r>
          </a:p>
        </p:txBody>
      </p:sp>
      <p:sp>
        <p:nvSpPr>
          <p:cNvPr id="4" name="Slide Number Placeholder 3"/>
          <p:cNvSpPr>
            <a:spLocks noGrp="1"/>
          </p:cNvSpPr>
          <p:nvPr>
            <p:ph type="sldNum" sz="quarter" idx="5"/>
          </p:nvPr>
        </p:nvSpPr>
        <p:spPr/>
        <p:txBody>
          <a:bodyPr/>
          <a:lstStyle/>
          <a:p>
            <a:fld id="{3094315B-2DD7-4195-9E4D-1FBCFA343AFB}" type="slidenum">
              <a:rPr lang="en-US" smtClean="0"/>
              <a:t>17</a:t>
            </a:fld>
            <a:endParaRPr lang="en-US"/>
          </a:p>
        </p:txBody>
      </p:sp>
    </p:spTree>
    <p:extLst>
      <p:ext uri="{BB962C8B-B14F-4D97-AF65-F5344CB8AC3E}">
        <p14:creationId xmlns:p14="http://schemas.microsoft.com/office/powerpoint/2010/main" val="2691408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that this is the first step in our goals! (draw connections to flow chart)</a:t>
            </a:r>
          </a:p>
          <a:p>
            <a:r>
              <a:rPr lang="en-US" dirty="0"/>
              <a:t>Put things into context, our choice of process model is causal nets!</a:t>
            </a:r>
          </a:p>
          <a:p>
            <a:r>
              <a:rPr lang="en-US" dirty="0"/>
              <a:t>We have to consider how to simplify/adapt our event logs (data)!</a:t>
            </a:r>
          </a:p>
          <a:p>
            <a:endParaRPr lang="en-US" dirty="0"/>
          </a:p>
        </p:txBody>
      </p:sp>
      <p:sp>
        <p:nvSpPr>
          <p:cNvPr id="4" name="Slide Number Placeholder 3"/>
          <p:cNvSpPr>
            <a:spLocks noGrp="1"/>
          </p:cNvSpPr>
          <p:nvPr>
            <p:ph type="sldNum" sz="quarter" idx="5"/>
          </p:nvPr>
        </p:nvSpPr>
        <p:spPr/>
        <p:txBody>
          <a:bodyPr/>
          <a:lstStyle/>
          <a:p>
            <a:fld id="{3094315B-2DD7-4195-9E4D-1FBCFA343AFB}" type="slidenum">
              <a:rPr lang="en-US" smtClean="0"/>
              <a:t>18</a:t>
            </a:fld>
            <a:endParaRPr lang="en-US"/>
          </a:p>
        </p:txBody>
      </p:sp>
    </p:spTree>
    <p:extLst>
      <p:ext uri="{BB962C8B-B14F-4D97-AF65-F5344CB8AC3E}">
        <p14:creationId xmlns:p14="http://schemas.microsoft.com/office/powerpoint/2010/main" val="289332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Outline the basic idea of the a-algorithm, indicate that this is the first algorithm presented by the book and is told to be basic/insufficient, but good for demonstrating the idea of an algorithm (it is intuitive)</a:t>
            </a:r>
          </a:p>
          <a:p>
            <a:r>
              <a:rPr lang="en-US" dirty="0"/>
              <a:t>Talk about the concept of causal dependency and how “if a is followed by b and b is never followed by a then there is an assumed causal dependency between a and b”</a:t>
            </a:r>
          </a:p>
          <a:p>
            <a:r>
              <a:rPr lang="en-US" dirty="0"/>
              <a:t>Of course we can go into detail about how that may not be the case, but flexibility of causal nets can be useful and a-algorithm is still just a basic tool, we would be looking deeper later on</a:t>
            </a:r>
          </a:p>
          <a:p>
            <a:r>
              <a:rPr lang="en-US" dirty="0"/>
              <a:t>Talk about the footprints table, and how that is used to build upon each step, and ultimately creates a net from multiple sets</a:t>
            </a:r>
          </a:p>
          <a:p>
            <a:pPr marL="228600" indent="-228600">
              <a:buAutoNum type="arabicPeriod"/>
            </a:pPr>
            <a:r>
              <a:rPr lang="en-US" dirty="0"/>
              <a:t>Check which activities appear</a:t>
            </a:r>
          </a:p>
          <a:p>
            <a:pPr marL="0" indent="0">
              <a:buNone/>
            </a:pPr>
            <a:r>
              <a:rPr lang="en-US" dirty="0"/>
              <a:t>2&amp;3. check the start and end activities</a:t>
            </a:r>
          </a:p>
          <a:p>
            <a:r>
              <a:rPr lang="en-US" dirty="0"/>
              <a:t>4&amp;5. </a:t>
            </a:r>
            <a:r>
              <a:rPr lang="en-US" dirty="0" err="1"/>
              <a:t>footprinting</a:t>
            </a:r>
            <a:r>
              <a:rPr lang="en-US" dirty="0"/>
              <a:t>, finding out dependencies</a:t>
            </a:r>
          </a:p>
          <a:p>
            <a:r>
              <a:rPr lang="en-US" dirty="0"/>
              <a:t>6&amp;7. constructing the arcs and transitions formally</a:t>
            </a:r>
          </a:p>
          <a:p>
            <a:r>
              <a:rPr lang="en-US" dirty="0"/>
              <a:t>8. Net from sets </a:t>
            </a:r>
          </a:p>
        </p:txBody>
      </p:sp>
      <p:sp>
        <p:nvSpPr>
          <p:cNvPr id="4" name="Slide Number Placeholder 3"/>
          <p:cNvSpPr>
            <a:spLocks noGrp="1"/>
          </p:cNvSpPr>
          <p:nvPr>
            <p:ph type="sldNum" sz="quarter" idx="5"/>
          </p:nvPr>
        </p:nvSpPr>
        <p:spPr/>
        <p:txBody>
          <a:bodyPr/>
          <a:lstStyle/>
          <a:p>
            <a:fld id="{3094315B-2DD7-4195-9E4D-1FBCFA343AFB}" type="slidenum">
              <a:rPr lang="en-US" smtClean="0"/>
              <a:t>19</a:t>
            </a:fld>
            <a:endParaRPr lang="en-US"/>
          </a:p>
        </p:txBody>
      </p:sp>
    </p:spTree>
    <p:extLst>
      <p:ext uri="{BB962C8B-B14F-4D97-AF65-F5344CB8AC3E}">
        <p14:creationId xmlns:p14="http://schemas.microsoft.com/office/powerpoint/2010/main" val="38549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an outline of the steps we went through.</a:t>
            </a:r>
          </a:p>
          <a:p>
            <a:r>
              <a:rPr lang="en-US" dirty="0"/>
              <a:t>Indicate that we are at the stage of looking for an appropriate algorithm that would fit our needs.</a:t>
            </a:r>
          </a:p>
          <a:p>
            <a:r>
              <a:rPr lang="en-US" dirty="0"/>
              <a:t>Can think about </a:t>
            </a:r>
            <a:r>
              <a:rPr lang="en-US" dirty="0" err="1"/>
              <a:t>tweeking</a:t>
            </a:r>
            <a:r>
              <a:rPr lang="en-US" dirty="0"/>
              <a:t> the algorithm once we find something more advanced/suitable, but a-algorithm gave us an intuition for what it looks like.</a:t>
            </a:r>
          </a:p>
          <a:p>
            <a:r>
              <a:rPr lang="en-US" dirty="0"/>
              <a:t>Talk about how we could think about applying LTL logic to the event logs, and have an algorithm that works on that as well.</a:t>
            </a:r>
          </a:p>
          <a:p>
            <a:r>
              <a:rPr lang="en-US" dirty="0"/>
              <a:t>EXCITING </a:t>
            </a:r>
            <a:r>
              <a:rPr lang="en-US" dirty="0" err="1"/>
              <a:t>EXCITING</a:t>
            </a:r>
            <a:endParaRPr lang="en-US" dirty="0"/>
          </a:p>
        </p:txBody>
      </p:sp>
      <p:sp>
        <p:nvSpPr>
          <p:cNvPr id="4" name="Slide Number Placeholder 3"/>
          <p:cNvSpPr>
            <a:spLocks noGrp="1"/>
          </p:cNvSpPr>
          <p:nvPr>
            <p:ph type="sldNum" sz="quarter" idx="5"/>
          </p:nvPr>
        </p:nvSpPr>
        <p:spPr/>
        <p:txBody>
          <a:bodyPr/>
          <a:lstStyle/>
          <a:p>
            <a:fld id="{3094315B-2DD7-4195-9E4D-1FBCFA343AFB}" type="slidenum">
              <a:rPr lang="en-US" smtClean="0"/>
              <a:t>20</a:t>
            </a:fld>
            <a:endParaRPr lang="en-US"/>
          </a:p>
        </p:txBody>
      </p:sp>
    </p:spTree>
    <p:extLst>
      <p:ext uri="{BB962C8B-B14F-4D97-AF65-F5344CB8AC3E}">
        <p14:creationId xmlns:p14="http://schemas.microsoft.com/office/powerpoint/2010/main" val="91470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Swift is considered to be fast an efficient like we saw in the previous course, and it has plenty of libraries we can use including the one used the modeling course. It has familiar syntax and supports functional programming and other paradigms</a:t>
            </a:r>
            <a:endParaRPr lang="en-US" b="0" i="0" dirty="0">
              <a:effectLst/>
            </a:endParaRPr>
          </a:p>
          <a:p>
            <a:pPr rtl="0"/>
            <a:br>
              <a:rPr lang="en-US" b="0" i="0" dirty="0">
                <a:effectLst/>
              </a:rPr>
            </a:br>
            <a:r>
              <a:rPr lang="en-US" sz="1200" b="0" i="0" u="none" strike="noStrike" kern="1200" dirty="0">
                <a:solidFill>
                  <a:schemeClr val="tx1"/>
                </a:solidFill>
                <a:effectLst/>
                <a:latin typeface="+mn-lt"/>
                <a:ea typeface="+mn-ea"/>
                <a:cs typeface="+mn-cs"/>
              </a:rPr>
              <a:t>C offers a large number of libraries and optimization, has an efficient compiler</a:t>
            </a:r>
            <a:endParaRPr lang="en-US" b="0" i="0" dirty="0">
              <a:effectLst/>
            </a:endParaRPr>
          </a:p>
          <a:p>
            <a:pPr rtl="0"/>
            <a:br>
              <a:rPr lang="en-US" b="0" i="0" dirty="0">
                <a:effectLst/>
              </a:rPr>
            </a:br>
            <a:r>
              <a:rPr lang="en-US" sz="1200" b="0" i="0" u="none" strike="noStrike" kern="1200" dirty="0">
                <a:solidFill>
                  <a:schemeClr val="tx1"/>
                </a:solidFill>
                <a:effectLst/>
                <a:latin typeface="+mn-lt"/>
                <a:ea typeface="+mn-ea"/>
                <a:cs typeface="+mn-cs"/>
              </a:rPr>
              <a:t>C++ offers support object-oriented programming, but this is not necessary for our application</a:t>
            </a:r>
            <a:endParaRPr lang="en-US" b="0" i="0" dirty="0">
              <a:effectLst/>
            </a:endParaRPr>
          </a:p>
          <a:p>
            <a:pPr rtl="0"/>
            <a:br>
              <a:rPr lang="en-US" b="0" i="0" dirty="0">
                <a:effectLst/>
              </a:rPr>
            </a:br>
            <a:r>
              <a:rPr lang="en-US" sz="1200" b="0" i="0" u="none" strike="noStrike" kern="1200" dirty="0">
                <a:solidFill>
                  <a:schemeClr val="tx1"/>
                </a:solidFill>
                <a:effectLst/>
                <a:latin typeface="+mn-lt"/>
                <a:ea typeface="+mn-ea"/>
                <a:cs typeface="+mn-cs"/>
              </a:rPr>
              <a:t>Rust supports concurrency, memory safety and large-scale apps, and doesn’t have the memory-related bugs we see in C and C++ </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Java is a high-level language, meaning that it closely resembles human language. In contrast to low-level languages that resemble machine code, this simplifies development, making code easier to write, read, and maintain, but this will lead to it underperforming in terms of compilation speed, and making the code more complex (verbose)</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094315B-2DD7-4195-9E4D-1FBCFA343AFB}" type="slidenum">
              <a:rPr lang="en-US" smtClean="0"/>
              <a:t>21</a:t>
            </a:fld>
            <a:endParaRPr lang="en-US"/>
          </a:p>
        </p:txBody>
      </p:sp>
    </p:spTree>
    <p:extLst>
      <p:ext uri="{BB962C8B-B14F-4D97-AF65-F5344CB8AC3E}">
        <p14:creationId xmlns:p14="http://schemas.microsoft.com/office/powerpoint/2010/main" val="2086013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Fitness is determining whether or not the model can replay or trace the events of the log, and some metric to which you score that.</a:t>
            </a:r>
          </a:p>
          <a:p>
            <a:r>
              <a:rPr lang="en-US" dirty="0"/>
              <a:t>Simplicity is how complex we think the model is, this of course is very arbitrary, but we can determine based on a notion of nodes/arcs, as well as more complex methods like entropy.</a:t>
            </a:r>
          </a:p>
          <a:p>
            <a:r>
              <a:rPr lang="en-US" dirty="0"/>
              <a:t>Precision and Generalization are related: Precision is about not underfitting a log, while generalization is about not overfitting.</a:t>
            </a:r>
          </a:p>
          <a:p>
            <a:r>
              <a:rPr lang="en-US" dirty="0"/>
              <a:t>We can think about how a model that is too general would be a flower model (central hub, everything is connected) which really tells us nothing, and a model that is too precise is just a singular trace of an event log.</a:t>
            </a:r>
          </a:p>
          <a:p>
            <a:endParaRPr lang="en-US" dirty="0"/>
          </a:p>
        </p:txBody>
      </p:sp>
      <p:sp>
        <p:nvSpPr>
          <p:cNvPr id="4" name="Slide Number Placeholder 3"/>
          <p:cNvSpPr>
            <a:spLocks noGrp="1"/>
          </p:cNvSpPr>
          <p:nvPr>
            <p:ph type="sldNum" sz="quarter" idx="5"/>
          </p:nvPr>
        </p:nvSpPr>
        <p:spPr/>
        <p:txBody>
          <a:bodyPr/>
          <a:lstStyle/>
          <a:p>
            <a:fld id="{3094315B-2DD7-4195-9E4D-1FBCFA343AFB}" type="slidenum">
              <a:rPr lang="en-US" smtClean="0"/>
              <a:t>22</a:t>
            </a:fld>
            <a:endParaRPr lang="en-US"/>
          </a:p>
        </p:txBody>
      </p:sp>
    </p:spTree>
    <p:extLst>
      <p:ext uri="{BB962C8B-B14F-4D97-AF65-F5344CB8AC3E}">
        <p14:creationId xmlns:p14="http://schemas.microsoft.com/office/powerpoint/2010/main" val="953415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Representational Bias is the idea that there are some choices that are inherent about a model. In choosing a certain type of model you may lose some functionality you could end up needing. And then, no algorithm choice will solve. This is tough because it requires some intuition. For us, we are less concerned about this for now since it seems like our choices don’t have any glaring issues in representational bias.</a:t>
            </a:r>
          </a:p>
          <a:p>
            <a:endParaRPr lang="en-US" dirty="0"/>
          </a:p>
          <a:p>
            <a:r>
              <a:rPr lang="en-US" dirty="0"/>
              <a:t>Exceptional Behavior in a model doesn’t really tell us any meaningful information, since we care about mainstream behavior. This intuition may seem a little strange, but in context makes a lot of sense. We don’t really need to evaluate exceptional behavior in a conversation because it is not representative of the conversation at large.</a:t>
            </a:r>
          </a:p>
          <a:p>
            <a:endParaRPr lang="en-US" dirty="0"/>
          </a:p>
          <a:p>
            <a:r>
              <a:rPr lang="en-US" dirty="0"/>
              <a:t>We need to be careful about assumptions of how complete the event log is. For instance, if we assume that the events seen in this one event log is all possible cases, that’s a strong completeness assumption. Which is probably bad.</a:t>
            </a:r>
          </a:p>
          <a:p>
            <a:endParaRPr lang="en-US" dirty="0"/>
          </a:p>
        </p:txBody>
      </p:sp>
      <p:sp>
        <p:nvSpPr>
          <p:cNvPr id="4" name="Slide Number Placeholder 3"/>
          <p:cNvSpPr>
            <a:spLocks noGrp="1"/>
          </p:cNvSpPr>
          <p:nvPr>
            <p:ph type="sldNum" sz="quarter" idx="5"/>
          </p:nvPr>
        </p:nvSpPr>
        <p:spPr/>
        <p:txBody>
          <a:bodyPr/>
          <a:lstStyle/>
          <a:p>
            <a:fld id="{3094315B-2DD7-4195-9E4D-1FBCFA343AFB}" type="slidenum">
              <a:rPr lang="en-US" smtClean="0"/>
              <a:t>23</a:t>
            </a:fld>
            <a:endParaRPr lang="en-US"/>
          </a:p>
        </p:txBody>
      </p:sp>
    </p:spTree>
    <p:extLst>
      <p:ext uri="{BB962C8B-B14F-4D97-AF65-F5344CB8AC3E}">
        <p14:creationId xmlns:p14="http://schemas.microsoft.com/office/powerpoint/2010/main" val="2646641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 Approaches tend to try and discover some footprint in the event logs (think a-algorithm)</a:t>
            </a:r>
          </a:p>
          <a:p>
            <a:r>
              <a:rPr lang="en-US" dirty="0"/>
              <a:t>Two step approach goes with a  lower level model first, maybe just transitions, and then taking that to a higher level model (perhaps what we were thinking with “pre-processing” with LTL first)</a:t>
            </a:r>
          </a:p>
          <a:p>
            <a:r>
              <a:rPr lang="en-US" dirty="0"/>
              <a:t>Divide and Conquer – Split into sub logs and smaller problems to work with</a:t>
            </a:r>
          </a:p>
          <a:p>
            <a:r>
              <a:rPr lang="en-US" dirty="0"/>
              <a:t>Computationally Intelligent – ML methods, we will not really be working with this, but it is part of the literature</a:t>
            </a:r>
          </a:p>
        </p:txBody>
      </p:sp>
      <p:sp>
        <p:nvSpPr>
          <p:cNvPr id="4" name="Slide Number Placeholder 3"/>
          <p:cNvSpPr>
            <a:spLocks noGrp="1"/>
          </p:cNvSpPr>
          <p:nvPr>
            <p:ph type="sldNum" sz="quarter" idx="5"/>
          </p:nvPr>
        </p:nvSpPr>
        <p:spPr/>
        <p:txBody>
          <a:bodyPr/>
          <a:lstStyle/>
          <a:p>
            <a:fld id="{3094315B-2DD7-4195-9E4D-1FBCFA343AFB}" type="slidenum">
              <a:rPr lang="en-US" smtClean="0"/>
              <a:t>24</a:t>
            </a:fld>
            <a:endParaRPr lang="en-US"/>
          </a:p>
        </p:txBody>
      </p:sp>
    </p:spTree>
    <p:extLst>
      <p:ext uri="{BB962C8B-B14F-4D97-AF65-F5344CB8AC3E}">
        <p14:creationId xmlns:p14="http://schemas.microsoft.com/office/powerpoint/2010/main" val="1209851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Creating a model that reflects the data provided by Sunny in the Psychology department.</a:t>
            </a:r>
          </a:p>
        </p:txBody>
      </p:sp>
      <p:sp>
        <p:nvSpPr>
          <p:cNvPr id="4" name="Slide Number Placeholder 3"/>
          <p:cNvSpPr>
            <a:spLocks noGrp="1"/>
          </p:cNvSpPr>
          <p:nvPr>
            <p:ph type="sldNum" sz="quarter" idx="5"/>
          </p:nvPr>
        </p:nvSpPr>
        <p:spPr/>
        <p:txBody>
          <a:bodyPr/>
          <a:lstStyle/>
          <a:p>
            <a:fld id="{70CAC5E2-7E6F-4950-8CF5-371E8255B795}" type="slidenum">
              <a:rPr lang="en-US" smtClean="0"/>
              <a:t>2</a:t>
            </a:fld>
            <a:endParaRPr lang="en-US"/>
          </a:p>
        </p:txBody>
      </p:sp>
    </p:spTree>
    <p:extLst>
      <p:ext uri="{BB962C8B-B14F-4D97-AF65-F5344CB8AC3E}">
        <p14:creationId xmlns:p14="http://schemas.microsoft.com/office/powerpoint/2010/main" val="12755385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instance, some groups averaging 300 exchanges each, other maybe max 50 exchanges each side</a:t>
            </a:r>
          </a:p>
        </p:txBody>
      </p:sp>
      <p:sp>
        <p:nvSpPr>
          <p:cNvPr id="4" name="Slide Number Placeholder 3"/>
          <p:cNvSpPr>
            <a:spLocks noGrp="1"/>
          </p:cNvSpPr>
          <p:nvPr>
            <p:ph type="sldNum" sz="quarter" idx="5"/>
          </p:nvPr>
        </p:nvSpPr>
        <p:spPr/>
        <p:txBody>
          <a:bodyPr/>
          <a:lstStyle/>
          <a:p>
            <a:fld id="{3094315B-2DD7-4195-9E4D-1FBCFA343AFB}" type="slidenum">
              <a:rPr lang="en-US" smtClean="0"/>
              <a:t>26</a:t>
            </a:fld>
            <a:endParaRPr lang="en-US"/>
          </a:p>
        </p:txBody>
      </p:sp>
    </p:spTree>
    <p:extLst>
      <p:ext uri="{BB962C8B-B14F-4D97-AF65-F5344CB8AC3E}">
        <p14:creationId xmlns:p14="http://schemas.microsoft.com/office/powerpoint/2010/main" val="2156381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collaborative CATEGORIES</a:t>
            </a:r>
          </a:p>
          <a:p>
            <a:r>
              <a:rPr lang="en-US" dirty="0" err="1"/>
              <a:t>Transactivity</a:t>
            </a:r>
            <a:r>
              <a:rPr lang="en-US" dirty="0"/>
              <a:t>: building upon the partner’s reasoning</a:t>
            </a:r>
          </a:p>
        </p:txBody>
      </p:sp>
      <p:sp>
        <p:nvSpPr>
          <p:cNvPr id="4" name="Slide Number Placeholder 3"/>
          <p:cNvSpPr>
            <a:spLocks noGrp="1"/>
          </p:cNvSpPr>
          <p:nvPr>
            <p:ph type="sldNum" sz="quarter" idx="5"/>
          </p:nvPr>
        </p:nvSpPr>
        <p:spPr/>
        <p:txBody>
          <a:bodyPr/>
          <a:lstStyle/>
          <a:p>
            <a:fld id="{3094315B-2DD7-4195-9E4D-1FBCFA343AFB}" type="slidenum">
              <a:rPr lang="en-US" smtClean="0"/>
              <a:t>27</a:t>
            </a:fld>
            <a:endParaRPr lang="en-US"/>
          </a:p>
        </p:txBody>
      </p:sp>
    </p:spTree>
    <p:extLst>
      <p:ext uri="{BB962C8B-B14F-4D97-AF65-F5344CB8AC3E}">
        <p14:creationId xmlns:p14="http://schemas.microsoft.com/office/powerpoint/2010/main" val="2615643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Positive @ 1061 vs Negative @ 133</a:t>
            </a:r>
          </a:p>
          <a:p>
            <a:r>
              <a:rPr lang="en-US" dirty="0"/>
              <a:t>“other” processes are things like: okay, laughing, mmm, ahh. And not necessarily off-task things, there’s a separate section called “outside tasks”</a:t>
            </a:r>
          </a:p>
          <a:p>
            <a:r>
              <a:rPr lang="en-US" dirty="0"/>
              <a:t>Here, “Elicit Opinion” happens at a way lower frequency than give positive opinion, which leads me to believe that giving positive opinion does not necessitate an elicitation of that opinion. Which I guess makes sense</a:t>
            </a:r>
          </a:p>
          <a:p>
            <a:endParaRPr lang="en-US" dirty="0"/>
          </a:p>
          <a:p>
            <a:r>
              <a:rPr lang="en-US" dirty="0"/>
              <a:t>Management and giving are both high, maybe this leads us to believe that one person is taking charge more and one person is defaulting to the other more in an exchange?</a:t>
            </a:r>
          </a:p>
        </p:txBody>
      </p:sp>
      <p:sp>
        <p:nvSpPr>
          <p:cNvPr id="4" name="Slide Number Placeholder 3"/>
          <p:cNvSpPr>
            <a:spLocks noGrp="1"/>
          </p:cNvSpPr>
          <p:nvPr>
            <p:ph type="sldNum" sz="quarter" idx="5"/>
          </p:nvPr>
        </p:nvSpPr>
        <p:spPr/>
        <p:txBody>
          <a:bodyPr/>
          <a:lstStyle/>
          <a:p>
            <a:fld id="{3094315B-2DD7-4195-9E4D-1FBCFA343AFB}" type="slidenum">
              <a:rPr lang="en-US" smtClean="0"/>
              <a:t>28</a:t>
            </a:fld>
            <a:endParaRPr lang="en-US"/>
          </a:p>
        </p:txBody>
      </p:sp>
    </p:spTree>
    <p:extLst>
      <p:ext uri="{BB962C8B-B14F-4D97-AF65-F5344CB8AC3E}">
        <p14:creationId xmlns:p14="http://schemas.microsoft.com/office/powerpoint/2010/main" val="872903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Coding in second half</a:t>
            </a:r>
          </a:p>
        </p:txBody>
      </p:sp>
      <p:sp>
        <p:nvSpPr>
          <p:cNvPr id="4" name="Slide Number Placeholder 3"/>
          <p:cNvSpPr>
            <a:spLocks noGrp="1"/>
          </p:cNvSpPr>
          <p:nvPr>
            <p:ph type="sldNum" sz="quarter" idx="5"/>
          </p:nvPr>
        </p:nvSpPr>
        <p:spPr/>
        <p:txBody>
          <a:bodyPr/>
          <a:lstStyle/>
          <a:p>
            <a:fld id="{70CAC5E2-7E6F-4950-8CF5-371E8255B795}" type="slidenum">
              <a:rPr lang="en-US" smtClean="0"/>
              <a:t>4</a:t>
            </a:fld>
            <a:endParaRPr lang="en-US"/>
          </a:p>
        </p:txBody>
      </p:sp>
    </p:spTree>
    <p:extLst>
      <p:ext uri="{BB962C8B-B14F-4D97-AF65-F5344CB8AC3E}">
        <p14:creationId xmlns:p14="http://schemas.microsoft.com/office/powerpoint/2010/main" val="3076053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94315B-2DD7-4195-9E4D-1FBCFA343AFB}" type="slidenum">
              <a:rPr lang="en-US" smtClean="0"/>
              <a:t>6</a:t>
            </a:fld>
            <a:endParaRPr lang="en-US"/>
          </a:p>
        </p:txBody>
      </p:sp>
    </p:spTree>
    <p:extLst>
      <p:ext uri="{BB962C8B-B14F-4D97-AF65-F5344CB8AC3E}">
        <p14:creationId xmlns:p14="http://schemas.microsoft.com/office/powerpoint/2010/main" val="833412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time and duration (col E and F) as well as notice the categories and actions (col I and H respectively)</a:t>
            </a:r>
          </a:p>
        </p:txBody>
      </p:sp>
      <p:sp>
        <p:nvSpPr>
          <p:cNvPr id="4" name="Slide Number Placeholder 3"/>
          <p:cNvSpPr>
            <a:spLocks noGrp="1"/>
          </p:cNvSpPr>
          <p:nvPr>
            <p:ph type="sldNum" sz="quarter" idx="5"/>
          </p:nvPr>
        </p:nvSpPr>
        <p:spPr/>
        <p:txBody>
          <a:bodyPr/>
          <a:lstStyle/>
          <a:p>
            <a:fld id="{70CAC5E2-7E6F-4950-8CF5-371E8255B795}" type="slidenum">
              <a:rPr lang="en-US" smtClean="0"/>
              <a:t>9</a:t>
            </a:fld>
            <a:endParaRPr lang="en-US"/>
          </a:p>
        </p:txBody>
      </p:sp>
    </p:spTree>
    <p:extLst>
      <p:ext uri="{BB962C8B-B14F-4D97-AF65-F5344CB8AC3E}">
        <p14:creationId xmlns:p14="http://schemas.microsoft.com/office/powerpoint/2010/main" val="3855982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CAC5E2-7E6F-4950-8CF5-371E8255B795}" type="slidenum">
              <a:rPr lang="en-US" smtClean="0"/>
              <a:t>10</a:t>
            </a:fld>
            <a:endParaRPr lang="en-US"/>
          </a:p>
        </p:txBody>
      </p:sp>
    </p:spTree>
    <p:extLst>
      <p:ext uri="{BB962C8B-B14F-4D97-AF65-F5344CB8AC3E}">
        <p14:creationId xmlns:p14="http://schemas.microsoft.com/office/powerpoint/2010/main" val="3045476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Discovery: To generate a model to reflect events seen (what we will be doing with the speech act data we are given (</a:t>
            </a:r>
            <a:r>
              <a:rPr lang="en-US" dirty="0" err="1"/>
              <a:t>i.e</a:t>
            </a:r>
            <a:r>
              <a:rPr lang="en-US" dirty="0"/>
              <a:t>: blue in flowchart)</a:t>
            </a:r>
          </a:p>
          <a:p>
            <a:r>
              <a:rPr lang="en-US" dirty="0"/>
              <a:t>Conformance: Checking whether a model and seen events reflect one another (</a:t>
            </a:r>
            <a:r>
              <a:rPr lang="en-US" dirty="0" err="1"/>
              <a:t>i.e</a:t>
            </a:r>
            <a:r>
              <a:rPr lang="en-US" dirty="0"/>
              <a:t>: can be used to anticipate problems, or predict collaboration paths)</a:t>
            </a:r>
          </a:p>
        </p:txBody>
      </p:sp>
      <p:sp>
        <p:nvSpPr>
          <p:cNvPr id="4" name="Slide Number Placeholder 3"/>
          <p:cNvSpPr>
            <a:spLocks noGrp="1"/>
          </p:cNvSpPr>
          <p:nvPr>
            <p:ph type="sldNum" sz="quarter" idx="5"/>
          </p:nvPr>
        </p:nvSpPr>
        <p:spPr/>
        <p:txBody>
          <a:bodyPr/>
          <a:lstStyle/>
          <a:p>
            <a:fld id="{70CAC5E2-7E6F-4950-8CF5-371E8255B795}" type="slidenum">
              <a:rPr lang="en-US" smtClean="0"/>
              <a:t>11</a:t>
            </a:fld>
            <a:endParaRPr lang="en-US"/>
          </a:p>
        </p:txBody>
      </p:sp>
    </p:spTree>
    <p:extLst>
      <p:ext uri="{BB962C8B-B14F-4D97-AF65-F5344CB8AC3E}">
        <p14:creationId xmlns:p14="http://schemas.microsoft.com/office/powerpoint/2010/main" val="1390077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Nodes represent activities and arcs represents causal dependencies</a:t>
            </a:r>
          </a:p>
          <a:p>
            <a:endParaRPr lang="en-US" dirty="0"/>
          </a:p>
        </p:txBody>
      </p:sp>
      <p:sp>
        <p:nvSpPr>
          <p:cNvPr id="4" name="Slide Number Placeholder 3"/>
          <p:cNvSpPr>
            <a:spLocks noGrp="1"/>
          </p:cNvSpPr>
          <p:nvPr>
            <p:ph type="sldNum" sz="quarter" idx="5"/>
          </p:nvPr>
        </p:nvSpPr>
        <p:spPr/>
        <p:txBody>
          <a:bodyPr/>
          <a:lstStyle/>
          <a:p>
            <a:fld id="{70CAC5E2-7E6F-4950-8CF5-371E8255B795}" type="slidenum">
              <a:rPr lang="en-US" smtClean="0"/>
              <a:t>12</a:t>
            </a:fld>
            <a:endParaRPr lang="en-US"/>
          </a:p>
        </p:txBody>
      </p:sp>
    </p:spTree>
    <p:extLst>
      <p:ext uri="{BB962C8B-B14F-4D97-AF65-F5344CB8AC3E}">
        <p14:creationId xmlns:p14="http://schemas.microsoft.com/office/powerpoint/2010/main" val="629109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 (A, ai, </a:t>
            </a:r>
            <a:r>
              <a:rPr lang="en-US" dirty="0" err="1"/>
              <a:t>ao</a:t>
            </a:r>
            <a:r>
              <a:rPr lang="en-US" dirty="0"/>
              <a:t>, D, I, O)</a:t>
            </a:r>
          </a:p>
          <a:p>
            <a:r>
              <a:rPr lang="en-US" dirty="0"/>
              <a:t>- Go over each of the parts of the Causal Net again as a reminder, this time with better formalisms, referencing the image</a:t>
            </a:r>
          </a:p>
          <a:p>
            <a:pPr marL="0" indent="0">
              <a:buFontTx/>
              <a:buNone/>
            </a:pPr>
            <a:r>
              <a:rPr lang="en-US" dirty="0"/>
              <a:t>- Be more specific this time on D, which is the dependency aspect as well as the definition of AS</a:t>
            </a:r>
          </a:p>
        </p:txBody>
      </p:sp>
      <p:sp>
        <p:nvSpPr>
          <p:cNvPr id="4" name="Slide Number Placeholder 3"/>
          <p:cNvSpPr>
            <a:spLocks noGrp="1"/>
          </p:cNvSpPr>
          <p:nvPr>
            <p:ph type="sldNum" sz="quarter" idx="5"/>
          </p:nvPr>
        </p:nvSpPr>
        <p:spPr/>
        <p:txBody>
          <a:bodyPr/>
          <a:lstStyle/>
          <a:p>
            <a:fld id="{3094315B-2DD7-4195-9E4D-1FBCFA343AFB}" type="slidenum">
              <a:rPr lang="en-US" smtClean="0"/>
              <a:t>14</a:t>
            </a:fld>
            <a:endParaRPr lang="en-US"/>
          </a:p>
        </p:txBody>
      </p:sp>
    </p:spTree>
    <p:extLst>
      <p:ext uri="{BB962C8B-B14F-4D97-AF65-F5344CB8AC3E}">
        <p14:creationId xmlns:p14="http://schemas.microsoft.com/office/powerpoint/2010/main" val="2594463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CBDD-E59F-4BEE-817A-348F87C20D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EEB86F-1DF7-4811-AEAB-2BE12D6640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D87561-2EBF-4C88-BD95-EE77852FA589}"/>
              </a:ext>
            </a:extLst>
          </p:cNvPr>
          <p:cNvSpPr>
            <a:spLocks noGrp="1"/>
          </p:cNvSpPr>
          <p:nvPr>
            <p:ph type="dt" sz="half" idx="10"/>
          </p:nvPr>
        </p:nvSpPr>
        <p:spPr/>
        <p:txBody>
          <a:bodyPr/>
          <a:lstStyle/>
          <a:p>
            <a:fld id="{0C4C14C5-10B1-433B-A69C-34AB8540FE38}" type="datetimeFigureOut">
              <a:rPr lang="en-US" smtClean="0"/>
              <a:t>05-Apr-20</a:t>
            </a:fld>
            <a:endParaRPr lang="en-US"/>
          </a:p>
        </p:txBody>
      </p:sp>
      <p:sp>
        <p:nvSpPr>
          <p:cNvPr id="5" name="Footer Placeholder 4">
            <a:extLst>
              <a:ext uri="{FF2B5EF4-FFF2-40B4-BE49-F238E27FC236}">
                <a16:creationId xmlns:a16="http://schemas.microsoft.com/office/drawing/2014/main" id="{653F32FC-7970-432B-A9BB-F48936BA7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B2433-37E4-4ACB-A6F5-F9F946318CA6}"/>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2245904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7B87-6425-4D93-B4E3-69C8040F6D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1502CA-8842-4720-B220-190DBD8ACC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5881F4-82DC-45FA-9BA2-B47017EE447E}"/>
              </a:ext>
            </a:extLst>
          </p:cNvPr>
          <p:cNvSpPr>
            <a:spLocks noGrp="1"/>
          </p:cNvSpPr>
          <p:nvPr>
            <p:ph type="dt" sz="half" idx="10"/>
          </p:nvPr>
        </p:nvSpPr>
        <p:spPr/>
        <p:txBody>
          <a:bodyPr/>
          <a:lstStyle/>
          <a:p>
            <a:fld id="{0C4C14C5-10B1-433B-A69C-34AB8540FE38}" type="datetimeFigureOut">
              <a:rPr lang="en-US" smtClean="0"/>
              <a:t>05-Apr-20</a:t>
            </a:fld>
            <a:endParaRPr lang="en-US"/>
          </a:p>
        </p:txBody>
      </p:sp>
      <p:sp>
        <p:nvSpPr>
          <p:cNvPr id="5" name="Footer Placeholder 4">
            <a:extLst>
              <a:ext uri="{FF2B5EF4-FFF2-40B4-BE49-F238E27FC236}">
                <a16:creationId xmlns:a16="http://schemas.microsoft.com/office/drawing/2014/main" id="{9CF2B9E6-DA38-4A45-84C6-47965CBD1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7E2ADE-9C7D-4832-A416-289482CEDFC6}"/>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2595041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9EA6B2-9DC0-4C76-95CB-963236A6DD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C27A9A-675E-4249-8069-F2838BD753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ABEA1-9676-48B4-9C58-58190806EC3D}"/>
              </a:ext>
            </a:extLst>
          </p:cNvPr>
          <p:cNvSpPr>
            <a:spLocks noGrp="1"/>
          </p:cNvSpPr>
          <p:nvPr>
            <p:ph type="dt" sz="half" idx="10"/>
          </p:nvPr>
        </p:nvSpPr>
        <p:spPr/>
        <p:txBody>
          <a:bodyPr/>
          <a:lstStyle/>
          <a:p>
            <a:fld id="{0C4C14C5-10B1-433B-A69C-34AB8540FE38}" type="datetimeFigureOut">
              <a:rPr lang="en-US" smtClean="0"/>
              <a:t>05-Apr-20</a:t>
            </a:fld>
            <a:endParaRPr lang="en-US"/>
          </a:p>
        </p:txBody>
      </p:sp>
      <p:sp>
        <p:nvSpPr>
          <p:cNvPr id="5" name="Footer Placeholder 4">
            <a:extLst>
              <a:ext uri="{FF2B5EF4-FFF2-40B4-BE49-F238E27FC236}">
                <a16:creationId xmlns:a16="http://schemas.microsoft.com/office/drawing/2014/main" id="{DB84DB8D-6DE5-4894-A317-1D8A5C9C3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B8C807-D98C-44FD-B5E9-F2D9C351D386}"/>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1485506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F2FB-757D-4426-96FF-4E494BAD65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2A1100-929A-485C-B6BA-BBC1D03914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554625-848A-4CD0-A89F-ACBB2DD1C592}"/>
              </a:ext>
            </a:extLst>
          </p:cNvPr>
          <p:cNvSpPr>
            <a:spLocks noGrp="1"/>
          </p:cNvSpPr>
          <p:nvPr>
            <p:ph type="dt" sz="half" idx="10"/>
          </p:nvPr>
        </p:nvSpPr>
        <p:spPr/>
        <p:txBody>
          <a:bodyPr/>
          <a:lstStyle/>
          <a:p>
            <a:fld id="{0C4C14C5-10B1-433B-A69C-34AB8540FE38}" type="datetimeFigureOut">
              <a:rPr lang="en-US" smtClean="0"/>
              <a:t>05-Apr-20</a:t>
            </a:fld>
            <a:endParaRPr lang="en-US"/>
          </a:p>
        </p:txBody>
      </p:sp>
      <p:sp>
        <p:nvSpPr>
          <p:cNvPr id="5" name="Footer Placeholder 4">
            <a:extLst>
              <a:ext uri="{FF2B5EF4-FFF2-40B4-BE49-F238E27FC236}">
                <a16:creationId xmlns:a16="http://schemas.microsoft.com/office/drawing/2014/main" id="{2D00F99D-091D-4EDA-82DE-8140E7AAC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84897-D68B-4012-827B-9F3C334E9BEE}"/>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2933986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1093-4677-49F5-A1CE-D660E7E7C0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35B039-7E3E-4470-85D2-B31C6053C5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D0B7CD-613D-4776-A0ED-860EA8FEC13B}"/>
              </a:ext>
            </a:extLst>
          </p:cNvPr>
          <p:cNvSpPr>
            <a:spLocks noGrp="1"/>
          </p:cNvSpPr>
          <p:nvPr>
            <p:ph type="dt" sz="half" idx="10"/>
          </p:nvPr>
        </p:nvSpPr>
        <p:spPr/>
        <p:txBody>
          <a:bodyPr/>
          <a:lstStyle/>
          <a:p>
            <a:fld id="{0C4C14C5-10B1-433B-A69C-34AB8540FE38}" type="datetimeFigureOut">
              <a:rPr lang="en-US" smtClean="0"/>
              <a:t>05-Apr-20</a:t>
            </a:fld>
            <a:endParaRPr lang="en-US"/>
          </a:p>
        </p:txBody>
      </p:sp>
      <p:sp>
        <p:nvSpPr>
          <p:cNvPr id="5" name="Footer Placeholder 4">
            <a:extLst>
              <a:ext uri="{FF2B5EF4-FFF2-40B4-BE49-F238E27FC236}">
                <a16:creationId xmlns:a16="http://schemas.microsoft.com/office/drawing/2014/main" id="{A67B6FA1-FDEE-4EAD-92C5-C4FCCECAF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08D2A-193E-44E2-848D-8B1D42B78263}"/>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2313806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F5C06-FD34-4E66-B5B6-A9D9D0489E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646844-2A70-4DBE-9C52-259AEA8F40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74E843-9161-4D60-B030-4DB10F8596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560C8C-FA92-443C-A87D-61AD83081592}"/>
              </a:ext>
            </a:extLst>
          </p:cNvPr>
          <p:cNvSpPr>
            <a:spLocks noGrp="1"/>
          </p:cNvSpPr>
          <p:nvPr>
            <p:ph type="dt" sz="half" idx="10"/>
          </p:nvPr>
        </p:nvSpPr>
        <p:spPr/>
        <p:txBody>
          <a:bodyPr/>
          <a:lstStyle/>
          <a:p>
            <a:fld id="{0C4C14C5-10B1-433B-A69C-34AB8540FE38}" type="datetimeFigureOut">
              <a:rPr lang="en-US" smtClean="0"/>
              <a:t>05-Apr-20</a:t>
            </a:fld>
            <a:endParaRPr lang="en-US"/>
          </a:p>
        </p:txBody>
      </p:sp>
      <p:sp>
        <p:nvSpPr>
          <p:cNvPr id="6" name="Footer Placeholder 5">
            <a:extLst>
              <a:ext uri="{FF2B5EF4-FFF2-40B4-BE49-F238E27FC236}">
                <a16:creationId xmlns:a16="http://schemas.microsoft.com/office/drawing/2014/main" id="{C9E93CD9-FD2F-474A-9338-ADB6B1B3C7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712CD2-5007-427F-A6B2-7BCB8A4E00CD}"/>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384413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3DD49-B5E3-4D7E-B1BE-3632222D0C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3408C5-E6C2-49E5-9239-90DC7D9A69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8D603E-120C-4BFC-8E93-2C69143156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8CC285-D8BF-4152-801C-DB35CB3795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8A60D9-2525-4DA2-A5D9-06922201A6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556258-FF71-468B-8764-8A4E916ED792}"/>
              </a:ext>
            </a:extLst>
          </p:cNvPr>
          <p:cNvSpPr>
            <a:spLocks noGrp="1"/>
          </p:cNvSpPr>
          <p:nvPr>
            <p:ph type="dt" sz="half" idx="10"/>
          </p:nvPr>
        </p:nvSpPr>
        <p:spPr/>
        <p:txBody>
          <a:bodyPr/>
          <a:lstStyle/>
          <a:p>
            <a:fld id="{0C4C14C5-10B1-433B-A69C-34AB8540FE38}" type="datetimeFigureOut">
              <a:rPr lang="en-US" smtClean="0"/>
              <a:t>05-Apr-20</a:t>
            </a:fld>
            <a:endParaRPr lang="en-US"/>
          </a:p>
        </p:txBody>
      </p:sp>
      <p:sp>
        <p:nvSpPr>
          <p:cNvPr id="8" name="Footer Placeholder 7">
            <a:extLst>
              <a:ext uri="{FF2B5EF4-FFF2-40B4-BE49-F238E27FC236}">
                <a16:creationId xmlns:a16="http://schemas.microsoft.com/office/drawing/2014/main" id="{835D2FB3-AC33-4ACD-A460-9125BEAB9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A8CDB7-9544-48D5-913B-FC1C76E1EBEF}"/>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3494178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452BB-BFB1-4E43-84CC-F6A5BE077C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EAB240-23FB-4117-900A-788AB9D752E2}"/>
              </a:ext>
            </a:extLst>
          </p:cNvPr>
          <p:cNvSpPr>
            <a:spLocks noGrp="1"/>
          </p:cNvSpPr>
          <p:nvPr>
            <p:ph type="dt" sz="half" idx="10"/>
          </p:nvPr>
        </p:nvSpPr>
        <p:spPr/>
        <p:txBody>
          <a:bodyPr/>
          <a:lstStyle/>
          <a:p>
            <a:fld id="{0C4C14C5-10B1-433B-A69C-34AB8540FE38}" type="datetimeFigureOut">
              <a:rPr lang="en-US" smtClean="0"/>
              <a:t>05-Apr-20</a:t>
            </a:fld>
            <a:endParaRPr lang="en-US"/>
          </a:p>
        </p:txBody>
      </p:sp>
      <p:sp>
        <p:nvSpPr>
          <p:cNvPr id="4" name="Footer Placeholder 3">
            <a:extLst>
              <a:ext uri="{FF2B5EF4-FFF2-40B4-BE49-F238E27FC236}">
                <a16:creationId xmlns:a16="http://schemas.microsoft.com/office/drawing/2014/main" id="{EA8E5C3E-C11E-4C1C-9214-8ED1CE6C75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E40D12-971E-4392-AADD-3419E99B151F}"/>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2474392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95C72C-7066-45E1-B663-83C1B1F94620}"/>
              </a:ext>
            </a:extLst>
          </p:cNvPr>
          <p:cNvSpPr>
            <a:spLocks noGrp="1"/>
          </p:cNvSpPr>
          <p:nvPr>
            <p:ph type="dt" sz="half" idx="10"/>
          </p:nvPr>
        </p:nvSpPr>
        <p:spPr/>
        <p:txBody>
          <a:bodyPr/>
          <a:lstStyle/>
          <a:p>
            <a:fld id="{0C4C14C5-10B1-433B-A69C-34AB8540FE38}" type="datetimeFigureOut">
              <a:rPr lang="en-US" smtClean="0"/>
              <a:t>05-Apr-20</a:t>
            </a:fld>
            <a:endParaRPr lang="en-US"/>
          </a:p>
        </p:txBody>
      </p:sp>
      <p:sp>
        <p:nvSpPr>
          <p:cNvPr id="3" name="Footer Placeholder 2">
            <a:extLst>
              <a:ext uri="{FF2B5EF4-FFF2-40B4-BE49-F238E27FC236}">
                <a16:creationId xmlns:a16="http://schemas.microsoft.com/office/drawing/2014/main" id="{18F52CDE-E68D-48B9-AEC1-08B6A0DFC5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B20E73-2EEC-4D92-A13B-75F39645E517}"/>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741171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204FF-AB68-4FF1-90AD-433C57821C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2182A2-41DA-48C3-AF7E-16A2A6C146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FA9239-8680-4D3D-8153-FAAD360BF4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855A17-26D7-4DF9-9F7F-40AD7F4E1ADA}"/>
              </a:ext>
            </a:extLst>
          </p:cNvPr>
          <p:cNvSpPr>
            <a:spLocks noGrp="1"/>
          </p:cNvSpPr>
          <p:nvPr>
            <p:ph type="dt" sz="half" idx="10"/>
          </p:nvPr>
        </p:nvSpPr>
        <p:spPr/>
        <p:txBody>
          <a:bodyPr/>
          <a:lstStyle/>
          <a:p>
            <a:fld id="{0C4C14C5-10B1-433B-A69C-34AB8540FE38}" type="datetimeFigureOut">
              <a:rPr lang="en-US" smtClean="0"/>
              <a:t>05-Apr-20</a:t>
            </a:fld>
            <a:endParaRPr lang="en-US"/>
          </a:p>
        </p:txBody>
      </p:sp>
      <p:sp>
        <p:nvSpPr>
          <p:cNvPr id="6" name="Footer Placeholder 5">
            <a:extLst>
              <a:ext uri="{FF2B5EF4-FFF2-40B4-BE49-F238E27FC236}">
                <a16:creationId xmlns:a16="http://schemas.microsoft.com/office/drawing/2014/main" id="{22582E7A-A73B-42BA-9E27-D2BEB3859E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976CB-EC4B-4C29-87FF-5F73C4E595DE}"/>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638304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FFA0-FCEE-49C8-BC37-2D91402020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0361AB-0388-4DFD-8FEA-A09CA54A53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B4C15F-3855-47EA-8A9F-D121BAF38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0AA61-226A-466E-8B7D-73DBA57B736A}"/>
              </a:ext>
            </a:extLst>
          </p:cNvPr>
          <p:cNvSpPr>
            <a:spLocks noGrp="1"/>
          </p:cNvSpPr>
          <p:nvPr>
            <p:ph type="dt" sz="half" idx="10"/>
          </p:nvPr>
        </p:nvSpPr>
        <p:spPr/>
        <p:txBody>
          <a:bodyPr/>
          <a:lstStyle/>
          <a:p>
            <a:fld id="{0C4C14C5-10B1-433B-A69C-34AB8540FE38}" type="datetimeFigureOut">
              <a:rPr lang="en-US" smtClean="0"/>
              <a:t>05-Apr-20</a:t>
            </a:fld>
            <a:endParaRPr lang="en-US"/>
          </a:p>
        </p:txBody>
      </p:sp>
      <p:sp>
        <p:nvSpPr>
          <p:cNvPr id="6" name="Footer Placeholder 5">
            <a:extLst>
              <a:ext uri="{FF2B5EF4-FFF2-40B4-BE49-F238E27FC236}">
                <a16:creationId xmlns:a16="http://schemas.microsoft.com/office/drawing/2014/main" id="{412D684B-A086-45B2-989D-CE5EB8A7E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60CD9F-09C1-4011-8688-B9EC5A7E7AF5}"/>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173575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24C286-3450-4DF4-884F-FB826D4105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96AD65-E39D-4601-8CFC-61C24D9E26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DE6BF-323C-48BB-B545-566534F790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4C14C5-10B1-433B-A69C-34AB8540FE38}" type="datetimeFigureOut">
              <a:rPr lang="en-US" smtClean="0"/>
              <a:t>05-Apr-20</a:t>
            </a:fld>
            <a:endParaRPr lang="en-US"/>
          </a:p>
        </p:txBody>
      </p:sp>
      <p:sp>
        <p:nvSpPr>
          <p:cNvPr id="5" name="Footer Placeholder 4">
            <a:extLst>
              <a:ext uri="{FF2B5EF4-FFF2-40B4-BE49-F238E27FC236}">
                <a16:creationId xmlns:a16="http://schemas.microsoft.com/office/drawing/2014/main" id="{D83F893A-9AB1-45AC-898C-857D19B94A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B89FB3-BC11-4C40-8B93-050B78A7E4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A70DF-121A-4412-92D5-BBEC636025B8}" type="slidenum">
              <a:rPr lang="en-US" smtClean="0"/>
              <a:t>‹#›</a:t>
            </a:fld>
            <a:endParaRPr lang="en-US"/>
          </a:p>
        </p:txBody>
      </p:sp>
    </p:spTree>
    <p:extLst>
      <p:ext uri="{BB962C8B-B14F-4D97-AF65-F5344CB8AC3E}">
        <p14:creationId xmlns:p14="http://schemas.microsoft.com/office/powerpoint/2010/main" val="2581851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B3D7-58BB-4DF4-BEEE-E02E5158C6F9}"/>
              </a:ext>
            </a:extLst>
          </p:cNvPr>
          <p:cNvSpPr>
            <a:spLocks noGrp="1"/>
          </p:cNvSpPr>
          <p:nvPr>
            <p:ph type="ctrTitle"/>
          </p:nvPr>
        </p:nvSpPr>
        <p:spPr/>
        <p:txBody>
          <a:bodyPr/>
          <a:lstStyle/>
          <a:p>
            <a:r>
              <a:rPr lang="en-US" dirty="0"/>
              <a:t>Collaborative Speech Acts Modeling</a:t>
            </a:r>
          </a:p>
        </p:txBody>
      </p:sp>
      <p:sp>
        <p:nvSpPr>
          <p:cNvPr id="3" name="Subtitle 2">
            <a:extLst>
              <a:ext uri="{FF2B5EF4-FFF2-40B4-BE49-F238E27FC236}">
                <a16:creationId xmlns:a16="http://schemas.microsoft.com/office/drawing/2014/main" id="{5D12BDEF-6499-4756-89B2-DFE5447CCC97}"/>
              </a:ext>
            </a:extLst>
          </p:cNvPr>
          <p:cNvSpPr>
            <a:spLocks noGrp="1"/>
          </p:cNvSpPr>
          <p:nvPr>
            <p:ph type="subTitle" idx="1"/>
          </p:nvPr>
        </p:nvSpPr>
        <p:spPr/>
        <p:txBody>
          <a:bodyPr>
            <a:normAutofit lnSpcReduction="10000"/>
          </a:bodyPr>
          <a:lstStyle/>
          <a:p>
            <a:r>
              <a:rPr lang="en-US" dirty="0"/>
              <a:t>By:</a:t>
            </a:r>
          </a:p>
          <a:p>
            <a:r>
              <a:rPr lang="en-US" dirty="0" err="1"/>
              <a:t>Kense</a:t>
            </a:r>
            <a:endParaRPr lang="en-US" dirty="0"/>
          </a:p>
          <a:p>
            <a:r>
              <a:rPr lang="en-US" dirty="0"/>
              <a:t>Abdallah </a:t>
            </a:r>
            <a:r>
              <a:rPr lang="en-US" dirty="0" err="1"/>
              <a:t>Itani</a:t>
            </a:r>
            <a:endParaRPr lang="en-US" dirty="0"/>
          </a:p>
          <a:p>
            <a:r>
              <a:rPr lang="en-US" dirty="0"/>
              <a:t>Kevin Adea</a:t>
            </a:r>
          </a:p>
        </p:txBody>
      </p:sp>
    </p:spTree>
    <p:extLst>
      <p:ext uri="{BB962C8B-B14F-4D97-AF65-F5344CB8AC3E}">
        <p14:creationId xmlns:p14="http://schemas.microsoft.com/office/powerpoint/2010/main" val="1949658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F1EC4-6BB2-4EBC-B1CD-152424598244}"/>
              </a:ext>
            </a:extLst>
          </p:cNvPr>
          <p:cNvSpPr>
            <a:spLocks noGrp="1"/>
          </p:cNvSpPr>
          <p:nvPr>
            <p:ph type="title"/>
          </p:nvPr>
        </p:nvSpPr>
        <p:spPr/>
        <p:txBody>
          <a:bodyPr/>
          <a:lstStyle/>
          <a:p>
            <a:r>
              <a:rPr lang="en-US" dirty="0"/>
              <a:t>Linear Temporal Logic</a:t>
            </a:r>
          </a:p>
        </p:txBody>
      </p:sp>
      <p:sp>
        <p:nvSpPr>
          <p:cNvPr id="3" name="Content Placeholder 2">
            <a:extLst>
              <a:ext uri="{FF2B5EF4-FFF2-40B4-BE49-F238E27FC236}">
                <a16:creationId xmlns:a16="http://schemas.microsoft.com/office/drawing/2014/main" id="{2E9D30BE-5499-407F-BB25-6D9AEC11723F}"/>
              </a:ext>
            </a:extLst>
          </p:cNvPr>
          <p:cNvSpPr>
            <a:spLocks noGrp="1"/>
          </p:cNvSpPr>
          <p:nvPr>
            <p:ph idx="1"/>
          </p:nvPr>
        </p:nvSpPr>
        <p:spPr/>
        <p:txBody>
          <a:bodyPr/>
          <a:lstStyle/>
          <a:p>
            <a:r>
              <a:rPr lang="en-US" dirty="0"/>
              <a:t>Similar to the CTL we examined before in class.</a:t>
            </a:r>
          </a:p>
          <a:p>
            <a:r>
              <a:rPr lang="en-US" dirty="0"/>
              <a:t>Addition of new logics: </a:t>
            </a:r>
          </a:p>
          <a:p>
            <a:pPr lvl="1"/>
            <a:r>
              <a:rPr lang="en-US" dirty="0"/>
              <a:t>Release (R)</a:t>
            </a:r>
          </a:p>
          <a:p>
            <a:pPr lvl="1"/>
            <a:r>
              <a:rPr lang="en-US" dirty="0"/>
              <a:t>Weak Until (W)</a:t>
            </a:r>
          </a:p>
          <a:p>
            <a:pPr lvl="1"/>
            <a:r>
              <a:rPr lang="en-US" dirty="0"/>
              <a:t>Strong Release (M)</a:t>
            </a:r>
          </a:p>
          <a:p>
            <a:r>
              <a:rPr lang="en-US" dirty="0"/>
              <a:t>“Give Recall releases Check Reception” as an example</a:t>
            </a:r>
          </a:p>
        </p:txBody>
      </p:sp>
    </p:spTree>
    <p:extLst>
      <p:ext uri="{BB962C8B-B14F-4D97-AF65-F5344CB8AC3E}">
        <p14:creationId xmlns:p14="http://schemas.microsoft.com/office/powerpoint/2010/main" val="42754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F4BD9-F5E1-49D7-A209-A567D33F1358}"/>
              </a:ext>
            </a:extLst>
          </p:cNvPr>
          <p:cNvSpPr>
            <a:spLocks noGrp="1"/>
          </p:cNvSpPr>
          <p:nvPr>
            <p:ph type="title"/>
          </p:nvPr>
        </p:nvSpPr>
        <p:spPr/>
        <p:txBody>
          <a:bodyPr/>
          <a:lstStyle/>
          <a:p>
            <a:r>
              <a:rPr lang="en-US" dirty="0"/>
              <a:t>Process Mining</a:t>
            </a:r>
          </a:p>
        </p:txBody>
      </p:sp>
      <p:sp>
        <p:nvSpPr>
          <p:cNvPr id="3" name="Content Placeholder 2">
            <a:extLst>
              <a:ext uri="{FF2B5EF4-FFF2-40B4-BE49-F238E27FC236}">
                <a16:creationId xmlns:a16="http://schemas.microsoft.com/office/drawing/2014/main" id="{493380AF-5FB7-4650-ADFA-5F20F18EB1A6}"/>
              </a:ext>
            </a:extLst>
          </p:cNvPr>
          <p:cNvSpPr>
            <a:spLocks noGrp="1"/>
          </p:cNvSpPr>
          <p:nvPr>
            <p:ph idx="1"/>
          </p:nvPr>
        </p:nvSpPr>
        <p:spPr/>
        <p:txBody>
          <a:bodyPr/>
          <a:lstStyle/>
          <a:p>
            <a:r>
              <a:rPr lang="en-US" dirty="0"/>
              <a:t>“Process Mining aims to exploit event data […] to provide insights, identify bottlenecks, anticipate problems, […] and streamline processes.” - Wil van der Aalst</a:t>
            </a:r>
          </a:p>
          <a:p>
            <a:r>
              <a:rPr lang="en-US" dirty="0"/>
              <a:t>Discovery and Conformance</a:t>
            </a:r>
          </a:p>
          <a:p>
            <a:endParaRPr lang="en-US" dirty="0"/>
          </a:p>
        </p:txBody>
      </p:sp>
    </p:spTree>
    <p:extLst>
      <p:ext uri="{BB962C8B-B14F-4D97-AF65-F5344CB8AC3E}">
        <p14:creationId xmlns:p14="http://schemas.microsoft.com/office/powerpoint/2010/main" val="1196386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BF3F3-CB60-486D-A93C-0CBF566B66E9}"/>
              </a:ext>
            </a:extLst>
          </p:cNvPr>
          <p:cNvSpPr>
            <a:spLocks noGrp="1"/>
          </p:cNvSpPr>
          <p:nvPr>
            <p:ph type="title"/>
          </p:nvPr>
        </p:nvSpPr>
        <p:spPr/>
        <p:txBody>
          <a:bodyPr/>
          <a:lstStyle/>
          <a:p>
            <a:r>
              <a:rPr lang="en-US" dirty="0"/>
              <a:t>Causal Nets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DA08BB-50B0-41A0-9F68-51707F708465}"/>
                  </a:ext>
                </a:extLst>
              </p:cNvPr>
              <p:cNvSpPr>
                <a:spLocks noGrp="1"/>
              </p:cNvSpPr>
              <p:nvPr>
                <p:ph idx="1"/>
              </p:nvPr>
            </p:nvSpPr>
            <p:spPr/>
            <p:txBody>
              <a:bodyPr/>
              <a:lstStyle/>
              <a:p>
                <a:r>
                  <a:rPr lang="en-US" dirty="0"/>
                  <a:t>Nodes and Causal Dependencies</a:t>
                </a:r>
              </a:p>
              <a:p>
                <a:r>
                  <a:rPr lang="en-US" dirty="0"/>
                  <a:t>Input/output Bindings</a:t>
                </a:r>
              </a:p>
              <a:p>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oMath>
                </a14:m>
                <a:endParaRPr lang="en-US" dirty="0"/>
              </a:p>
              <a:p>
                <a:pPr lvl="1"/>
                <a:r>
                  <a:rPr lang="en-US" dirty="0"/>
                  <a:t>A is the finite set of activities</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oMath>
                </a14:m>
                <a:r>
                  <a:rPr lang="en-US" dirty="0"/>
                  <a:t> is the start activity</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𝑜</m:t>
                        </m:r>
                      </m:sub>
                    </m:sSub>
                  </m:oMath>
                </a14:m>
                <a:r>
                  <a:rPr lang="en-US" dirty="0"/>
                  <a:t> is the end activity</a:t>
                </a:r>
              </a:p>
              <a:p>
                <a:pPr lvl="1"/>
                <a:r>
                  <a:rPr lang="en-US" dirty="0"/>
                  <a:t>D is a dependency relation</a:t>
                </a:r>
              </a:p>
              <a:p>
                <a:pPr lvl="1"/>
                <a:r>
                  <a:rPr lang="en-US" dirty="0"/>
                  <a:t>I is the possible input bindings</a:t>
                </a:r>
              </a:p>
              <a:p>
                <a:pPr lvl="1"/>
                <a:r>
                  <a:rPr lang="en-US" dirty="0"/>
                  <a:t>O is the possible output bindings</a:t>
                </a:r>
              </a:p>
            </p:txBody>
          </p:sp>
        </mc:Choice>
        <mc:Fallback xmlns="">
          <p:sp>
            <p:nvSpPr>
              <p:cNvPr id="3" name="Content Placeholder 2">
                <a:extLst>
                  <a:ext uri="{FF2B5EF4-FFF2-40B4-BE49-F238E27FC236}">
                    <a16:creationId xmlns:a16="http://schemas.microsoft.com/office/drawing/2014/main" id="{5BDA08BB-50B0-41A0-9F68-51707F708465}"/>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932414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DED63-8FC8-4FEE-8989-5AB5BDF8D1BD}"/>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7BD21ED6-0E45-4698-AFCD-7C7C344ECC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1140" y="0"/>
            <a:ext cx="9189720" cy="6859376"/>
          </a:xfrm>
        </p:spPr>
      </p:pic>
    </p:spTree>
    <p:extLst>
      <p:ext uri="{BB962C8B-B14F-4D97-AF65-F5344CB8AC3E}">
        <p14:creationId xmlns:p14="http://schemas.microsoft.com/office/powerpoint/2010/main" val="3800944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452D4-7A3D-407C-9570-297581431994}"/>
              </a:ext>
            </a:extLst>
          </p:cNvPr>
          <p:cNvSpPr>
            <a:spLocks noGrp="1"/>
          </p:cNvSpPr>
          <p:nvPr>
            <p:ph type="title"/>
          </p:nvPr>
        </p:nvSpPr>
        <p:spPr/>
        <p:txBody>
          <a:bodyPr/>
          <a:lstStyle/>
          <a:p>
            <a:r>
              <a:rPr lang="en-US" dirty="0"/>
              <a:t>Causal Nets - Review</a:t>
            </a:r>
          </a:p>
        </p:txBody>
      </p:sp>
      <p:pic>
        <p:nvPicPr>
          <p:cNvPr id="5" name="Content Placeholder 4">
            <a:extLst>
              <a:ext uri="{FF2B5EF4-FFF2-40B4-BE49-F238E27FC236}">
                <a16:creationId xmlns:a16="http://schemas.microsoft.com/office/drawing/2014/main" id="{4396CB06-2238-418A-AD44-095D79C12A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7612" y="1528170"/>
            <a:ext cx="10296775" cy="5148388"/>
          </a:xfrm>
        </p:spPr>
      </p:pic>
    </p:spTree>
    <p:extLst>
      <p:ext uri="{BB962C8B-B14F-4D97-AF65-F5344CB8AC3E}">
        <p14:creationId xmlns:p14="http://schemas.microsoft.com/office/powerpoint/2010/main" val="2115900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45929-E78B-4831-AE8D-7D0C24541999}"/>
              </a:ext>
            </a:extLst>
          </p:cNvPr>
          <p:cNvSpPr>
            <a:spLocks noGrp="1"/>
          </p:cNvSpPr>
          <p:nvPr>
            <p:ph type="title"/>
          </p:nvPr>
        </p:nvSpPr>
        <p:spPr/>
        <p:txBody>
          <a:bodyPr/>
          <a:lstStyle/>
          <a:p>
            <a:r>
              <a:rPr lang="en-US" dirty="0"/>
              <a:t>Causal Nets – New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04DE96-5F8D-4D32-907F-D65843770BFE}"/>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𝐴𝑆</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r>
                          <m:rPr>
                            <m:sty m:val="p"/>
                          </m:rPr>
                          <a:rPr lang="el-GR" i="1" smtClean="0">
                            <a:latin typeface="Cambria Math" panose="02040503050406030204" pitchFamily="18" charset="0"/>
                            <a:ea typeface="Cambria Math" panose="02040503050406030204" pitchFamily="18" charset="0"/>
                          </a:rPr>
                          <m:t>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𝑎𝑠</m:t>
                                </m:r>
                              </m:e>
                              <m:sup>
                                <m:r>
                                  <a:rPr lang="en-US" b="0" i="1" smtClean="0">
                                    <a:latin typeface="Cambria Math" panose="02040503050406030204" pitchFamily="18" charset="0"/>
                                  </a:rPr>
                                  <m:t>𝐼</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𝑎𝑠</m:t>
                                </m:r>
                              </m:e>
                              <m:sup>
                                <m:r>
                                  <a:rPr lang="en-US" b="0" i="1" smtClean="0">
                                    <a:latin typeface="Cambria Math" panose="02040503050406030204" pitchFamily="18" charset="0"/>
                                  </a:rPr>
                                  <m:t>𝑂</m:t>
                                </m:r>
                              </m:sup>
                            </m:sSup>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𝑎𝑠</m:t>
                        </m:r>
                      </m:e>
                      <m:sup>
                        <m:r>
                          <a:rPr lang="en-US" b="0" i="1" smtClean="0">
                            <a:latin typeface="Cambria Math" panose="02040503050406030204" pitchFamily="18" charset="0"/>
                            <a:ea typeface="Cambria Math" panose="02040503050406030204" pitchFamily="18" charset="0"/>
                          </a:rPr>
                          <m:t>𝐼</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𝐼</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𝑎𝑠</m:t>
                        </m:r>
                      </m:e>
                      <m:sup>
                        <m:r>
                          <a:rPr lang="en-US" b="0" i="1" smtClean="0">
                            <a:latin typeface="Cambria Math" panose="02040503050406030204" pitchFamily="18" charset="0"/>
                            <a:ea typeface="Cambria Math" panose="02040503050406030204" pitchFamily="18" charset="0"/>
                          </a:rPr>
                          <m:t>𝑂</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 </m:t>
                    </m:r>
                  </m:oMath>
                </a14:m>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2A04DE96-5F8D-4D32-907F-D65843770BFE}"/>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38386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59370-174B-4EE5-B130-E2BB197D2410}"/>
              </a:ext>
            </a:extLst>
          </p:cNvPr>
          <p:cNvSpPr>
            <a:spLocks noGrp="1"/>
          </p:cNvSpPr>
          <p:nvPr>
            <p:ph type="title"/>
          </p:nvPr>
        </p:nvSpPr>
        <p:spPr/>
        <p:txBody>
          <a:bodyPr/>
          <a:lstStyle/>
          <a:p>
            <a:r>
              <a:rPr lang="en-US" dirty="0"/>
              <a:t>Causal Nets - Soundness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644C24-A8F9-49F1-A971-86A707842481}"/>
                  </a:ext>
                </a:extLst>
              </p:cNvPr>
              <p:cNvSpPr>
                <a:spLocks noGrp="1"/>
              </p:cNvSpPr>
              <p:nvPr>
                <p:ph idx="1"/>
              </p:nvPr>
            </p:nvSpPr>
            <p:spPr/>
            <p:txBody>
              <a:bodyPr/>
              <a:lstStyle/>
              <a:p>
                <a:r>
                  <a:rPr lang="en-US" dirty="0"/>
                  <a:t>Binding Sequence</a:t>
                </a:r>
              </a:p>
              <a:p>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ℬ</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r>
                  <a:rPr lang="en-US" dirty="0"/>
                  <a:t>, state space</a:t>
                </a:r>
              </a:p>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oMath>
                </a14:m>
                <a:r>
                  <a:rPr lang="en-US" dirty="0"/>
                  <a:t>, a state</a:t>
                </a:r>
              </a:p>
              <a:p>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Ψ</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𝜎</m:t>
                        </m:r>
                      </m:e>
                    </m:d>
                  </m:oMath>
                </a14:m>
                <a:r>
                  <a:rPr lang="en-US" dirty="0"/>
                  <a:t>, state after executing binding sequence </a:t>
                </a: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endParaRPr lang="en-US" dirty="0"/>
              </a:p>
            </p:txBody>
          </p:sp>
        </mc:Choice>
        <mc:Fallback xmlns="">
          <p:sp>
            <p:nvSpPr>
              <p:cNvPr id="3" name="Content Placeholder 2">
                <a:extLst>
                  <a:ext uri="{FF2B5EF4-FFF2-40B4-BE49-F238E27FC236}">
                    <a16:creationId xmlns:a16="http://schemas.microsoft.com/office/drawing/2014/main" id="{65644C24-A8F9-49F1-A971-86A707842481}"/>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648778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FC214-36FE-444E-B0CE-53464DC3F357}"/>
              </a:ext>
            </a:extLst>
          </p:cNvPr>
          <p:cNvSpPr>
            <a:spLocks noGrp="1"/>
          </p:cNvSpPr>
          <p:nvPr>
            <p:ph type="title"/>
          </p:nvPr>
        </p:nvSpPr>
        <p:spPr/>
        <p:txBody>
          <a:bodyPr/>
          <a:lstStyle/>
          <a:p>
            <a:r>
              <a:rPr lang="en-US" dirty="0"/>
              <a:t>Causal Nets – Soundness</a:t>
            </a:r>
          </a:p>
        </p:txBody>
      </p:sp>
      <p:sp>
        <p:nvSpPr>
          <p:cNvPr id="3" name="Content Placeholder 2">
            <a:extLst>
              <a:ext uri="{FF2B5EF4-FFF2-40B4-BE49-F238E27FC236}">
                <a16:creationId xmlns:a16="http://schemas.microsoft.com/office/drawing/2014/main" id="{DC606E15-034C-43BC-91C7-B63CA86E38F1}"/>
              </a:ext>
            </a:extLst>
          </p:cNvPr>
          <p:cNvSpPr>
            <a:spLocks noGrp="1"/>
          </p:cNvSpPr>
          <p:nvPr>
            <p:ph idx="1"/>
          </p:nvPr>
        </p:nvSpPr>
        <p:spPr/>
        <p:txBody>
          <a:bodyPr/>
          <a:lstStyle/>
          <a:p>
            <a:r>
              <a:rPr lang="en-US" dirty="0"/>
              <a:t>Managing obligations of the net</a:t>
            </a:r>
          </a:p>
          <a:p>
            <a:r>
              <a:rPr lang="en-US" dirty="0"/>
              <a:t>Input bindings remove obligations</a:t>
            </a:r>
          </a:p>
          <a:p>
            <a:r>
              <a:rPr lang="en-US" dirty="0"/>
              <a:t>Output bindings create obligations</a:t>
            </a:r>
          </a:p>
          <a:p>
            <a:endParaRPr lang="en-US" dirty="0"/>
          </a:p>
        </p:txBody>
      </p:sp>
    </p:spTree>
    <p:extLst>
      <p:ext uri="{BB962C8B-B14F-4D97-AF65-F5344CB8AC3E}">
        <p14:creationId xmlns:p14="http://schemas.microsoft.com/office/powerpoint/2010/main" val="4180237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A98FA-34BC-4D69-8F04-004FF9185292}"/>
              </a:ext>
            </a:extLst>
          </p:cNvPr>
          <p:cNvSpPr>
            <a:spLocks noGrp="1"/>
          </p:cNvSpPr>
          <p:nvPr>
            <p:ph type="title"/>
          </p:nvPr>
        </p:nvSpPr>
        <p:spPr/>
        <p:txBody>
          <a:bodyPr/>
          <a:lstStyle/>
          <a:p>
            <a:r>
              <a:rPr lang="en-US" dirty="0"/>
              <a:t>Process Discovery – Event Log</a:t>
            </a:r>
          </a:p>
        </p:txBody>
      </p:sp>
      <p:sp>
        <p:nvSpPr>
          <p:cNvPr id="3" name="Content Placeholder 2">
            <a:extLst>
              <a:ext uri="{FF2B5EF4-FFF2-40B4-BE49-F238E27FC236}">
                <a16:creationId xmlns:a16="http://schemas.microsoft.com/office/drawing/2014/main" id="{6DE76101-F288-4594-8BE0-0576DAD49BA3}"/>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303EE907-0E88-4A0C-AD7E-F5CF005D3CF3}"/>
              </a:ext>
            </a:extLst>
          </p:cNvPr>
          <p:cNvPicPr>
            <a:picLocks noChangeAspect="1"/>
          </p:cNvPicPr>
          <p:nvPr/>
        </p:nvPicPr>
        <p:blipFill>
          <a:blip r:embed="rId3"/>
          <a:stretch>
            <a:fillRect/>
          </a:stretch>
        </p:blipFill>
        <p:spPr>
          <a:xfrm>
            <a:off x="2258515" y="1626793"/>
            <a:ext cx="7674969" cy="4749002"/>
          </a:xfrm>
          <a:prstGeom prst="rect">
            <a:avLst/>
          </a:prstGeom>
        </p:spPr>
      </p:pic>
    </p:spTree>
    <p:extLst>
      <p:ext uri="{BB962C8B-B14F-4D97-AF65-F5344CB8AC3E}">
        <p14:creationId xmlns:p14="http://schemas.microsoft.com/office/powerpoint/2010/main" val="784214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1728D-8F01-415D-86EB-353E6AF22168}"/>
              </a:ext>
            </a:extLst>
          </p:cNvPr>
          <p:cNvSpPr>
            <a:spLocks noGrp="1"/>
          </p:cNvSpPr>
          <p:nvPr>
            <p:ph type="title"/>
          </p:nvPr>
        </p:nvSpPr>
        <p:spPr/>
        <p:txBody>
          <a:bodyPr/>
          <a:lstStyle/>
          <a:p>
            <a:r>
              <a:rPr lang="en-US" dirty="0"/>
              <a:t>Process Discovery –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A2F74A-1239-4981-A475-428635DD195A}"/>
                  </a:ext>
                </a:extLst>
              </p:cNvPr>
              <p:cNvSpPr>
                <a:spLocks noGrp="1"/>
              </p:cNvSpPr>
              <p:nvPr>
                <p:ph idx="1"/>
              </p:nvPr>
            </p:nvSpPr>
            <p:spPr/>
            <p:txBody>
              <a:bodyPr/>
              <a:lstStyle/>
              <a:p>
                <a:r>
                  <a:rPr lang="en-US" dirty="0"/>
                  <a:t>Basic algorithm: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-algorithm</a:t>
                </a:r>
              </a:p>
              <a:p>
                <a:r>
                  <a:rPr lang="en-US" dirty="0"/>
                  <a:t>Causal dependencies</a:t>
                </a:r>
              </a:p>
              <a:p>
                <a:r>
                  <a:rPr lang="en-US" dirty="0"/>
                  <a:t>Footprints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E7A2F74A-1239-4981-A475-428635DD195A}"/>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194640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86C69-3603-4A30-9089-B8E803A513B5}"/>
              </a:ext>
            </a:extLst>
          </p:cNvPr>
          <p:cNvSpPr>
            <a:spLocks noGrp="1"/>
          </p:cNvSpPr>
          <p:nvPr>
            <p:ph type="title"/>
          </p:nvPr>
        </p:nvSpPr>
        <p:spPr/>
        <p:txBody>
          <a:bodyPr/>
          <a:lstStyle/>
          <a:p>
            <a:r>
              <a:rPr lang="en-US" dirty="0"/>
              <a:t>Overarching Goal</a:t>
            </a:r>
          </a:p>
        </p:txBody>
      </p:sp>
      <p:sp>
        <p:nvSpPr>
          <p:cNvPr id="3" name="Content Placeholder 2">
            <a:extLst>
              <a:ext uri="{FF2B5EF4-FFF2-40B4-BE49-F238E27FC236}">
                <a16:creationId xmlns:a16="http://schemas.microsoft.com/office/drawing/2014/main" id="{DB5A703D-E044-47D8-997B-C191A5271BA4}"/>
              </a:ext>
            </a:extLst>
          </p:cNvPr>
          <p:cNvSpPr>
            <a:spLocks noGrp="1"/>
          </p:cNvSpPr>
          <p:nvPr>
            <p:ph idx="1"/>
          </p:nvPr>
        </p:nvSpPr>
        <p:spPr/>
        <p:txBody>
          <a:bodyPr/>
          <a:lstStyle/>
          <a:p>
            <a:r>
              <a:rPr lang="en-US" dirty="0"/>
              <a:t>Goal: To make conversation go smoothly from the beginning to the end of the conversation.</a:t>
            </a:r>
          </a:p>
          <a:p>
            <a:endParaRPr lang="en-US" dirty="0"/>
          </a:p>
          <a:p>
            <a:endParaRPr lang="en-US" dirty="0"/>
          </a:p>
          <a:p>
            <a:r>
              <a:rPr lang="en-US" dirty="0"/>
              <a:t>Context: Modelling a collaborative conversation between two people working on a common goal.</a:t>
            </a:r>
          </a:p>
          <a:p>
            <a:endParaRPr lang="en-US" dirty="0"/>
          </a:p>
        </p:txBody>
      </p:sp>
    </p:spTree>
    <p:extLst>
      <p:ext uri="{BB962C8B-B14F-4D97-AF65-F5344CB8AC3E}">
        <p14:creationId xmlns:p14="http://schemas.microsoft.com/office/powerpoint/2010/main" val="1995833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4972E-41E9-4255-92CB-EF00420DEE6C}"/>
              </a:ext>
            </a:extLst>
          </p:cNvPr>
          <p:cNvSpPr>
            <a:spLocks noGrp="1"/>
          </p:cNvSpPr>
          <p:nvPr>
            <p:ph type="title"/>
          </p:nvPr>
        </p:nvSpPr>
        <p:spPr/>
        <p:txBody>
          <a:bodyPr/>
          <a:lstStyle/>
          <a:p>
            <a:r>
              <a:rPr lang="en-US" dirty="0"/>
              <a:t>Process Discovery – Process Model</a:t>
            </a:r>
          </a:p>
        </p:txBody>
      </p:sp>
      <p:sp>
        <p:nvSpPr>
          <p:cNvPr id="3" name="Content Placeholder 2">
            <a:extLst>
              <a:ext uri="{FF2B5EF4-FFF2-40B4-BE49-F238E27FC236}">
                <a16:creationId xmlns:a16="http://schemas.microsoft.com/office/drawing/2014/main" id="{C77FF48B-BDBC-4B61-B33A-BACC53D2A78F}"/>
              </a:ext>
            </a:extLst>
          </p:cNvPr>
          <p:cNvSpPr>
            <a:spLocks noGrp="1"/>
          </p:cNvSpPr>
          <p:nvPr>
            <p:ph idx="1"/>
          </p:nvPr>
        </p:nvSpPr>
        <p:spPr/>
        <p:txBody>
          <a:bodyPr/>
          <a:lstStyle/>
          <a:p>
            <a:r>
              <a:rPr lang="en-US" dirty="0"/>
              <a:t>Event Log -&gt; Algorithm* -&gt; Process Model</a:t>
            </a:r>
          </a:p>
          <a:p>
            <a:r>
              <a:rPr lang="en-US" dirty="0"/>
              <a:t>Need for pre-processing</a:t>
            </a:r>
          </a:p>
          <a:p>
            <a:r>
              <a:rPr lang="en-US" dirty="0"/>
              <a:t>Algorithm on top of LTL?</a:t>
            </a:r>
          </a:p>
        </p:txBody>
      </p:sp>
    </p:spTree>
    <p:extLst>
      <p:ext uri="{BB962C8B-B14F-4D97-AF65-F5344CB8AC3E}">
        <p14:creationId xmlns:p14="http://schemas.microsoft.com/office/powerpoint/2010/main" val="3160568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9D1BA-70C4-4FE3-A4F6-952141B0ACEC}"/>
              </a:ext>
            </a:extLst>
          </p:cNvPr>
          <p:cNvSpPr>
            <a:spLocks noGrp="1"/>
          </p:cNvSpPr>
          <p:nvPr>
            <p:ph type="title"/>
          </p:nvPr>
        </p:nvSpPr>
        <p:spPr/>
        <p:txBody>
          <a:bodyPr/>
          <a:lstStyle/>
          <a:p>
            <a:r>
              <a:rPr lang="en-US" dirty="0"/>
              <a:t>Coding Language</a:t>
            </a:r>
          </a:p>
        </p:txBody>
      </p:sp>
      <p:sp>
        <p:nvSpPr>
          <p:cNvPr id="3" name="Content Placeholder 2">
            <a:extLst>
              <a:ext uri="{FF2B5EF4-FFF2-40B4-BE49-F238E27FC236}">
                <a16:creationId xmlns:a16="http://schemas.microsoft.com/office/drawing/2014/main" id="{1221AAC2-805A-4AE5-A783-EC4647A55F66}"/>
              </a:ext>
            </a:extLst>
          </p:cNvPr>
          <p:cNvSpPr>
            <a:spLocks noGrp="1"/>
          </p:cNvSpPr>
          <p:nvPr>
            <p:ph idx="1"/>
          </p:nvPr>
        </p:nvSpPr>
        <p:spPr/>
        <p:txBody>
          <a:bodyPr/>
          <a:lstStyle/>
          <a:p>
            <a:r>
              <a:rPr lang="en-US" dirty="0"/>
              <a:t>Appropriate for modeling: speed, efficiency, syntax, and readability</a:t>
            </a:r>
          </a:p>
          <a:p>
            <a:r>
              <a:rPr lang="en-US" dirty="0"/>
              <a:t>Swift</a:t>
            </a:r>
          </a:p>
          <a:p>
            <a:r>
              <a:rPr lang="en-US" dirty="0"/>
              <a:t>C/C++</a:t>
            </a:r>
          </a:p>
          <a:p>
            <a:r>
              <a:rPr lang="en-US" dirty="0"/>
              <a:t>Rust</a:t>
            </a:r>
          </a:p>
          <a:p>
            <a:r>
              <a:rPr lang="en-US" dirty="0"/>
              <a:t>Java</a:t>
            </a:r>
          </a:p>
          <a:p>
            <a:r>
              <a:rPr lang="en-US" dirty="0" err="1"/>
              <a:t>ProM</a:t>
            </a:r>
            <a:endParaRPr lang="en-US" dirty="0"/>
          </a:p>
          <a:p>
            <a:endParaRPr lang="en-US" dirty="0"/>
          </a:p>
        </p:txBody>
      </p:sp>
    </p:spTree>
    <p:extLst>
      <p:ext uri="{BB962C8B-B14F-4D97-AF65-F5344CB8AC3E}">
        <p14:creationId xmlns:p14="http://schemas.microsoft.com/office/powerpoint/2010/main" val="3950442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BD2A8-8198-40D1-8431-93EF4FF3EFA9}"/>
              </a:ext>
            </a:extLst>
          </p:cNvPr>
          <p:cNvSpPr>
            <a:spLocks noGrp="1"/>
          </p:cNvSpPr>
          <p:nvPr>
            <p:ph type="title"/>
          </p:nvPr>
        </p:nvSpPr>
        <p:spPr/>
        <p:txBody>
          <a:bodyPr/>
          <a:lstStyle/>
          <a:p>
            <a:r>
              <a:rPr lang="en-US" dirty="0"/>
              <a:t>Process Discovery – Quality</a:t>
            </a:r>
          </a:p>
        </p:txBody>
      </p:sp>
      <p:sp>
        <p:nvSpPr>
          <p:cNvPr id="3" name="Content Placeholder 2">
            <a:extLst>
              <a:ext uri="{FF2B5EF4-FFF2-40B4-BE49-F238E27FC236}">
                <a16:creationId xmlns:a16="http://schemas.microsoft.com/office/drawing/2014/main" id="{5531EF27-D2DA-41AE-A731-BD99781EEF43}"/>
              </a:ext>
            </a:extLst>
          </p:cNvPr>
          <p:cNvSpPr>
            <a:spLocks noGrp="1"/>
          </p:cNvSpPr>
          <p:nvPr>
            <p:ph idx="1"/>
          </p:nvPr>
        </p:nvSpPr>
        <p:spPr/>
        <p:txBody>
          <a:bodyPr/>
          <a:lstStyle/>
          <a:p>
            <a:r>
              <a:rPr lang="en-US" dirty="0"/>
              <a:t>Fitness</a:t>
            </a:r>
          </a:p>
          <a:p>
            <a:r>
              <a:rPr lang="en-US" dirty="0"/>
              <a:t>Simplicity</a:t>
            </a:r>
          </a:p>
          <a:p>
            <a:r>
              <a:rPr lang="en-US" dirty="0"/>
              <a:t>Precision</a:t>
            </a:r>
          </a:p>
          <a:p>
            <a:r>
              <a:rPr lang="en-US" dirty="0"/>
              <a:t>Generalization</a:t>
            </a:r>
          </a:p>
        </p:txBody>
      </p:sp>
    </p:spTree>
    <p:extLst>
      <p:ext uri="{BB962C8B-B14F-4D97-AF65-F5344CB8AC3E}">
        <p14:creationId xmlns:p14="http://schemas.microsoft.com/office/powerpoint/2010/main" val="4114383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815D9-A90B-4C2B-90FB-7B625542A436}"/>
              </a:ext>
            </a:extLst>
          </p:cNvPr>
          <p:cNvSpPr>
            <a:spLocks noGrp="1"/>
          </p:cNvSpPr>
          <p:nvPr>
            <p:ph type="title"/>
          </p:nvPr>
        </p:nvSpPr>
        <p:spPr/>
        <p:txBody>
          <a:bodyPr/>
          <a:lstStyle/>
          <a:p>
            <a:r>
              <a:rPr lang="en-US" dirty="0"/>
              <a:t>Process Discovery – Concerns</a:t>
            </a:r>
          </a:p>
        </p:txBody>
      </p:sp>
      <p:sp>
        <p:nvSpPr>
          <p:cNvPr id="3" name="Content Placeholder 2">
            <a:extLst>
              <a:ext uri="{FF2B5EF4-FFF2-40B4-BE49-F238E27FC236}">
                <a16:creationId xmlns:a16="http://schemas.microsoft.com/office/drawing/2014/main" id="{7A29391A-6D41-4439-B0C3-B9A2B3F2E4C9}"/>
              </a:ext>
            </a:extLst>
          </p:cNvPr>
          <p:cNvSpPr>
            <a:spLocks noGrp="1"/>
          </p:cNvSpPr>
          <p:nvPr>
            <p:ph idx="1"/>
          </p:nvPr>
        </p:nvSpPr>
        <p:spPr/>
        <p:txBody>
          <a:bodyPr/>
          <a:lstStyle/>
          <a:p>
            <a:r>
              <a:rPr lang="en-US" dirty="0"/>
              <a:t>Representational Bias</a:t>
            </a:r>
          </a:p>
          <a:p>
            <a:r>
              <a:rPr lang="en-US" dirty="0"/>
              <a:t>Exceptional Behavior</a:t>
            </a:r>
          </a:p>
          <a:p>
            <a:r>
              <a:rPr lang="en-US" dirty="0"/>
              <a:t>Completeness Assumptions</a:t>
            </a:r>
          </a:p>
        </p:txBody>
      </p:sp>
    </p:spTree>
    <p:extLst>
      <p:ext uri="{BB962C8B-B14F-4D97-AF65-F5344CB8AC3E}">
        <p14:creationId xmlns:p14="http://schemas.microsoft.com/office/powerpoint/2010/main" val="1001589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1B99-7D5F-4231-88CA-964F0F2ACF84}"/>
              </a:ext>
            </a:extLst>
          </p:cNvPr>
          <p:cNvSpPr>
            <a:spLocks noGrp="1"/>
          </p:cNvSpPr>
          <p:nvPr>
            <p:ph type="title"/>
          </p:nvPr>
        </p:nvSpPr>
        <p:spPr/>
        <p:txBody>
          <a:bodyPr/>
          <a:lstStyle/>
          <a:p>
            <a:r>
              <a:rPr lang="en-US" dirty="0"/>
              <a:t>Process Discovery – Approaches</a:t>
            </a:r>
          </a:p>
        </p:txBody>
      </p:sp>
      <p:sp>
        <p:nvSpPr>
          <p:cNvPr id="3" name="Content Placeholder 2">
            <a:extLst>
              <a:ext uri="{FF2B5EF4-FFF2-40B4-BE49-F238E27FC236}">
                <a16:creationId xmlns:a16="http://schemas.microsoft.com/office/drawing/2014/main" id="{685A1C2F-D979-4B6F-9FB8-C662038E7A10}"/>
              </a:ext>
            </a:extLst>
          </p:cNvPr>
          <p:cNvSpPr>
            <a:spLocks noGrp="1"/>
          </p:cNvSpPr>
          <p:nvPr>
            <p:ph idx="1"/>
          </p:nvPr>
        </p:nvSpPr>
        <p:spPr/>
        <p:txBody>
          <a:bodyPr/>
          <a:lstStyle/>
          <a:p>
            <a:r>
              <a:rPr lang="en-US" dirty="0"/>
              <a:t>Direct/Algorithm Approach</a:t>
            </a:r>
          </a:p>
          <a:p>
            <a:r>
              <a:rPr lang="en-US" dirty="0"/>
              <a:t>Two-Step Approach</a:t>
            </a:r>
          </a:p>
          <a:p>
            <a:r>
              <a:rPr lang="en-US" dirty="0"/>
              <a:t>Divide and Conquer</a:t>
            </a:r>
          </a:p>
          <a:p>
            <a:r>
              <a:rPr lang="en-US" dirty="0"/>
              <a:t>Computationally Intelligent Approach</a:t>
            </a:r>
          </a:p>
        </p:txBody>
      </p:sp>
    </p:spTree>
    <p:extLst>
      <p:ext uri="{BB962C8B-B14F-4D97-AF65-F5344CB8AC3E}">
        <p14:creationId xmlns:p14="http://schemas.microsoft.com/office/powerpoint/2010/main" val="2181605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A66B-AFE9-41B0-839B-5A70BB5F1D67}"/>
              </a:ext>
            </a:extLst>
          </p:cNvPr>
          <p:cNvSpPr>
            <a:spLocks noGrp="1"/>
          </p:cNvSpPr>
          <p:nvPr>
            <p:ph type="title"/>
          </p:nvPr>
        </p:nvSpPr>
        <p:spPr/>
        <p:txBody>
          <a:bodyPr/>
          <a:lstStyle/>
          <a:p>
            <a:r>
              <a:rPr lang="en-US" dirty="0"/>
              <a:t>Process Discovery – Heuristic Mining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9383202-32D9-47AF-8CE6-AA6C048BBBD5}"/>
                  </a:ext>
                </a:extLst>
              </p:cNvPr>
              <p:cNvSpPr>
                <a:spLocks noGrp="1"/>
              </p:cNvSpPr>
              <p:nvPr>
                <p:ph idx="1"/>
              </p:nvPr>
            </p:nvSpPr>
            <p:spPr/>
            <p:txBody>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-algorithm’s Causal Dependencies </a:t>
                </a:r>
              </a:p>
              <a:p>
                <a:r>
                  <a:rPr lang="en-US" dirty="0"/>
                  <a:t>Concept of Frequency</a:t>
                </a:r>
              </a:p>
              <a:p>
                <a:r>
                  <a:rPr lang="en-US" dirty="0"/>
                  <a:t>Dependency Charts</a:t>
                </a:r>
              </a:p>
              <a:p>
                <a:r>
                  <a:rPr lang="en-US" dirty="0"/>
                  <a:t>Event Log Replays</a:t>
                </a:r>
              </a:p>
            </p:txBody>
          </p:sp>
        </mc:Choice>
        <mc:Fallback>
          <p:sp>
            <p:nvSpPr>
              <p:cNvPr id="3" name="Content Placeholder 2">
                <a:extLst>
                  <a:ext uri="{FF2B5EF4-FFF2-40B4-BE49-F238E27FC236}">
                    <a16:creationId xmlns:a16="http://schemas.microsoft.com/office/drawing/2014/main" id="{69383202-32D9-47AF-8CE6-AA6C048BBBD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4511DC1-01CE-489E-887B-3E2965F90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6351" y="1573122"/>
            <a:ext cx="858666" cy="858666"/>
          </a:xfrm>
          <a:prstGeom prst="rect">
            <a:avLst/>
          </a:prstGeom>
        </p:spPr>
      </p:pic>
    </p:spTree>
    <p:extLst>
      <p:ext uri="{BB962C8B-B14F-4D97-AF65-F5344CB8AC3E}">
        <p14:creationId xmlns:p14="http://schemas.microsoft.com/office/powerpoint/2010/main" val="1389159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04C37-E411-4A21-9D68-8C8E67746C1E}"/>
              </a:ext>
            </a:extLst>
          </p:cNvPr>
          <p:cNvSpPr>
            <a:spLocks noGrp="1"/>
          </p:cNvSpPr>
          <p:nvPr>
            <p:ph type="title"/>
          </p:nvPr>
        </p:nvSpPr>
        <p:spPr/>
        <p:txBody>
          <a:bodyPr/>
          <a:lstStyle/>
          <a:p>
            <a:r>
              <a:rPr lang="en-US" dirty="0"/>
              <a:t>Process Discovery – Data Exploration</a:t>
            </a:r>
          </a:p>
        </p:txBody>
      </p:sp>
      <p:sp>
        <p:nvSpPr>
          <p:cNvPr id="3" name="Content Placeholder 2">
            <a:extLst>
              <a:ext uri="{FF2B5EF4-FFF2-40B4-BE49-F238E27FC236}">
                <a16:creationId xmlns:a16="http://schemas.microsoft.com/office/drawing/2014/main" id="{A044042F-6152-49FE-B4A9-408895571445}"/>
              </a:ext>
            </a:extLst>
          </p:cNvPr>
          <p:cNvSpPr>
            <a:spLocks noGrp="1"/>
          </p:cNvSpPr>
          <p:nvPr>
            <p:ph idx="1"/>
          </p:nvPr>
        </p:nvSpPr>
        <p:spPr/>
        <p:txBody>
          <a:bodyPr/>
          <a:lstStyle/>
          <a:p>
            <a:r>
              <a:rPr lang="en-US" dirty="0"/>
              <a:t>38 unique participants, 19 groups</a:t>
            </a:r>
          </a:p>
          <a:p>
            <a:r>
              <a:rPr lang="en-US" dirty="0"/>
              <a:t>Some groups more than others</a:t>
            </a:r>
          </a:p>
          <a:p>
            <a:r>
              <a:rPr lang="en-US" dirty="0"/>
              <a:t>Collaborative Categories/Processes</a:t>
            </a:r>
          </a:p>
          <a:p>
            <a:endParaRPr lang="en-US" dirty="0"/>
          </a:p>
          <a:p>
            <a:endParaRPr lang="en-US" dirty="0"/>
          </a:p>
        </p:txBody>
      </p:sp>
      <p:pic>
        <p:nvPicPr>
          <p:cNvPr id="5" name="Picture 4">
            <a:extLst>
              <a:ext uri="{FF2B5EF4-FFF2-40B4-BE49-F238E27FC236}">
                <a16:creationId xmlns:a16="http://schemas.microsoft.com/office/drawing/2014/main" id="{C4F6FE3C-F304-454C-B5DD-69E344D489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1802" y="365125"/>
            <a:ext cx="937043" cy="937043"/>
          </a:xfrm>
          <a:prstGeom prst="rect">
            <a:avLst/>
          </a:prstGeom>
        </p:spPr>
      </p:pic>
    </p:spTree>
    <p:extLst>
      <p:ext uri="{BB962C8B-B14F-4D97-AF65-F5344CB8AC3E}">
        <p14:creationId xmlns:p14="http://schemas.microsoft.com/office/powerpoint/2010/main" val="3293700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A9D6-AD6F-4E31-AB36-36D6FEE35976}"/>
              </a:ext>
            </a:extLst>
          </p:cNvPr>
          <p:cNvSpPr>
            <a:spLocks noGrp="1"/>
          </p:cNvSpPr>
          <p:nvPr>
            <p:ph type="title"/>
          </p:nvPr>
        </p:nvSpPr>
        <p:spPr/>
        <p:txBody>
          <a:bodyPr/>
          <a:lstStyle/>
          <a:p>
            <a:r>
              <a:rPr lang="en-US" dirty="0"/>
              <a:t>Process Discovery – Data Exploration</a:t>
            </a:r>
          </a:p>
        </p:txBody>
      </p:sp>
      <p:sp>
        <p:nvSpPr>
          <p:cNvPr id="3" name="Content Placeholder 2">
            <a:extLst>
              <a:ext uri="{FF2B5EF4-FFF2-40B4-BE49-F238E27FC236}">
                <a16:creationId xmlns:a16="http://schemas.microsoft.com/office/drawing/2014/main" id="{DE266BB1-79C5-4F75-B772-0E510655842A}"/>
              </a:ext>
            </a:extLst>
          </p:cNvPr>
          <p:cNvSpPr>
            <a:spLocks noGrp="1"/>
          </p:cNvSpPr>
          <p:nvPr>
            <p:ph idx="1"/>
          </p:nvPr>
        </p:nvSpPr>
        <p:spPr/>
        <p:txBody>
          <a:bodyPr/>
          <a:lstStyle/>
          <a:p>
            <a:pPr marL="0" indent="0">
              <a:buNone/>
            </a:pPr>
            <a:r>
              <a:rPr lang="en-US" dirty="0" err="1"/>
              <a:t>Transactivity</a:t>
            </a:r>
            <a:r>
              <a:rPr lang="en-US" dirty="0"/>
              <a:t>: 3036</a:t>
            </a:r>
          </a:p>
          <a:p>
            <a:pPr marL="0" indent="0">
              <a:buNone/>
            </a:pPr>
            <a:r>
              <a:rPr lang="en-US" dirty="0"/>
              <a:t>Interaction Management: 2201</a:t>
            </a:r>
          </a:p>
          <a:p>
            <a:pPr marL="0" indent="0">
              <a:buNone/>
            </a:pPr>
            <a:r>
              <a:rPr lang="en-US" dirty="0"/>
              <a:t>Information: 1402</a:t>
            </a:r>
          </a:p>
          <a:p>
            <a:pPr marL="0" indent="0">
              <a:buNone/>
            </a:pPr>
            <a:r>
              <a:rPr lang="en-US" dirty="0"/>
              <a:t>Other: 930</a:t>
            </a:r>
          </a:p>
          <a:p>
            <a:pPr marL="0" indent="0">
              <a:buNone/>
            </a:pPr>
            <a:r>
              <a:rPr lang="en-US" dirty="0"/>
              <a:t>Task management: 573</a:t>
            </a:r>
          </a:p>
          <a:p>
            <a:pPr marL="0" indent="0">
              <a:buNone/>
            </a:pPr>
            <a:r>
              <a:rPr lang="en-US" dirty="0"/>
              <a:t>Tool: 560</a:t>
            </a:r>
          </a:p>
          <a:p>
            <a:pPr marL="0" indent="0">
              <a:buNone/>
            </a:pPr>
            <a:r>
              <a:rPr lang="en-US" dirty="0"/>
              <a:t>Social relation: 504</a:t>
            </a:r>
          </a:p>
          <a:p>
            <a:pPr marL="0" indent="0">
              <a:buNone/>
            </a:pPr>
            <a:r>
              <a:rPr lang="en-US" dirty="0"/>
              <a:t>Outside activity: 54</a:t>
            </a:r>
          </a:p>
        </p:txBody>
      </p:sp>
    </p:spTree>
    <p:extLst>
      <p:ext uri="{BB962C8B-B14F-4D97-AF65-F5344CB8AC3E}">
        <p14:creationId xmlns:p14="http://schemas.microsoft.com/office/powerpoint/2010/main" val="3086346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85F6D-5FC8-4E18-B0CF-6756F780C2EA}"/>
              </a:ext>
            </a:extLst>
          </p:cNvPr>
          <p:cNvSpPr>
            <a:spLocks noGrp="1"/>
          </p:cNvSpPr>
          <p:nvPr>
            <p:ph type="title"/>
          </p:nvPr>
        </p:nvSpPr>
        <p:spPr/>
        <p:txBody>
          <a:bodyPr/>
          <a:lstStyle/>
          <a:p>
            <a:r>
              <a:rPr lang="en-US" dirty="0"/>
              <a:t>Process Discovery – Data Exploration</a:t>
            </a:r>
          </a:p>
        </p:txBody>
      </p:sp>
      <p:sp>
        <p:nvSpPr>
          <p:cNvPr id="3" name="Content Placeholder 2">
            <a:extLst>
              <a:ext uri="{FF2B5EF4-FFF2-40B4-BE49-F238E27FC236}">
                <a16:creationId xmlns:a16="http://schemas.microsoft.com/office/drawing/2014/main" id="{66FC4743-6A23-43AE-86C7-0CA160AF3589}"/>
              </a:ext>
            </a:extLst>
          </p:cNvPr>
          <p:cNvSpPr>
            <a:spLocks noGrp="1"/>
          </p:cNvSpPr>
          <p:nvPr>
            <p:ph idx="1"/>
          </p:nvPr>
        </p:nvSpPr>
        <p:spPr/>
        <p:txBody>
          <a:bodyPr/>
          <a:lstStyle/>
          <a:p>
            <a:r>
              <a:rPr lang="en-US" dirty="0"/>
              <a:t>“Display Hostility” count at 1</a:t>
            </a:r>
          </a:p>
          <a:p>
            <a:r>
              <a:rPr lang="en-US" dirty="0"/>
              <a:t>“Give positive opinion” vs “Give negative opinion” disparity</a:t>
            </a:r>
          </a:p>
          <a:p>
            <a:r>
              <a:rPr lang="en-US" dirty="0"/>
              <a:t>“Elicit Opinion” vs “Give positive opinion”</a:t>
            </a:r>
          </a:p>
          <a:p>
            <a:r>
              <a:rPr lang="en-US" dirty="0"/>
              <a:t>“Other” count second highest</a:t>
            </a:r>
          </a:p>
          <a:p>
            <a:r>
              <a:rPr lang="en-US" dirty="0"/>
              <a:t>Management actions, giving actions, are high</a:t>
            </a:r>
          </a:p>
        </p:txBody>
      </p:sp>
    </p:spTree>
    <p:extLst>
      <p:ext uri="{BB962C8B-B14F-4D97-AF65-F5344CB8AC3E}">
        <p14:creationId xmlns:p14="http://schemas.microsoft.com/office/powerpoint/2010/main" val="1521302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A8B3-2CEC-4437-BD69-CDE387E4BA9D}"/>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48161A0A-B1D9-45C5-9BF9-0870B033FCB4}"/>
              </a:ext>
            </a:extLst>
          </p:cNvPr>
          <p:cNvSpPr>
            <a:spLocks noGrp="1"/>
          </p:cNvSpPr>
          <p:nvPr>
            <p:ph idx="1"/>
          </p:nvPr>
        </p:nvSpPr>
        <p:spPr/>
        <p:txBody>
          <a:bodyPr/>
          <a:lstStyle/>
          <a:p>
            <a:r>
              <a:rPr lang="en-US" dirty="0"/>
              <a:t>Coding Scheme of the collaborative acts, provided by Sunny.</a:t>
            </a:r>
          </a:p>
          <a:p>
            <a:r>
              <a:rPr lang="en-US" dirty="0"/>
              <a:t>Collaborative Data, in excel format.</a:t>
            </a:r>
          </a:p>
          <a:p>
            <a:r>
              <a:rPr lang="en-US" dirty="0"/>
              <a:t>Process Mining Textbook.</a:t>
            </a:r>
          </a:p>
          <a:p>
            <a:endParaRPr lang="en-US" dirty="0"/>
          </a:p>
        </p:txBody>
      </p:sp>
    </p:spTree>
    <p:extLst>
      <p:ext uri="{BB962C8B-B14F-4D97-AF65-F5344CB8AC3E}">
        <p14:creationId xmlns:p14="http://schemas.microsoft.com/office/powerpoint/2010/main" val="2933261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FEC10-7953-4F44-90B9-5807E9B0B49C}"/>
              </a:ext>
            </a:extLst>
          </p:cNvPr>
          <p:cNvSpPr>
            <a:spLocks noGrp="1"/>
          </p:cNvSpPr>
          <p:nvPr>
            <p:ph type="title"/>
          </p:nvPr>
        </p:nvSpPr>
        <p:spPr/>
        <p:txBody>
          <a:bodyPr/>
          <a:lstStyle/>
          <a:p>
            <a:r>
              <a:rPr lang="en-US" dirty="0"/>
              <a:t>Schedule</a:t>
            </a:r>
          </a:p>
        </p:txBody>
      </p:sp>
      <p:sp>
        <p:nvSpPr>
          <p:cNvPr id="3" name="Content Placeholder 2">
            <a:extLst>
              <a:ext uri="{FF2B5EF4-FFF2-40B4-BE49-F238E27FC236}">
                <a16:creationId xmlns:a16="http://schemas.microsoft.com/office/drawing/2014/main" id="{3EB097D3-DBA8-47B9-AAB6-4E4200D40B7B}"/>
              </a:ext>
            </a:extLst>
          </p:cNvPr>
          <p:cNvSpPr>
            <a:spLocks noGrp="1"/>
          </p:cNvSpPr>
          <p:nvPr>
            <p:ph idx="1"/>
          </p:nvPr>
        </p:nvSpPr>
        <p:spPr/>
        <p:txBody>
          <a:bodyPr/>
          <a:lstStyle/>
          <a:p>
            <a:r>
              <a:rPr lang="en-US" dirty="0"/>
              <a:t>First half of the semester:</a:t>
            </a:r>
          </a:p>
          <a:p>
            <a:pPr lvl="1"/>
            <a:r>
              <a:rPr lang="en-US" dirty="0"/>
              <a:t>Representing the data as a model.</a:t>
            </a:r>
          </a:p>
          <a:p>
            <a:endParaRPr lang="en-US" dirty="0"/>
          </a:p>
          <a:p>
            <a:endParaRPr lang="en-US" dirty="0"/>
          </a:p>
          <a:p>
            <a:r>
              <a:rPr lang="en-US" dirty="0"/>
              <a:t>Second half of the semester:</a:t>
            </a:r>
          </a:p>
          <a:p>
            <a:pPr lvl="1"/>
            <a:r>
              <a:rPr lang="en-US" dirty="0"/>
              <a:t>Checking the model and applying it to solve problems.</a:t>
            </a:r>
          </a:p>
        </p:txBody>
      </p:sp>
    </p:spTree>
    <p:extLst>
      <p:ext uri="{BB962C8B-B14F-4D97-AF65-F5344CB8AC3E}">
        <p14:creationId xmlns:p14="http://schemas.microsoft.com/office/powerpoint/2010/main" val="3041635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1B039-C26E-4331-A2FB-051FC5287C79}"/>
              </a:ext>
            </a:extLst>
          </p:cNvPr>
          <p:cNvSpPr>
            <a:spLocks noGrp="1"/>
          </p:cNvSpPr>
          <p:nvPr>
            <p:ph type="title"/>
          </p:nvPr>
        </p:nvSpPr>
        <p:spPr/>
        <p:txBody>
          <a:bodyPr/>
          <a:lstStyle/>
          <a:p>
            <a:r>
              <a:rPr lang="en-US" dirty="0"/>
              <a:t>Session Goals</a:t>
            </a:r>
          </a:p>
        </p:txBody>
      </p:sp>
      <p:sp>
        <p:nvSpPr>
          <p:cNvPr id="3" name="Content Placeholder 2">
            <a:extLst>
              <a:ext uri="{FF2B5EF4-FFF2-40B4-BE49-F238E27FC236}">
                <a16:creationId xmlns:a16="http://schemas.microsoft.com/office/drawing/2014/main" id="{DDD5F226-32B6-472D-8891-90E6839864C1}"/>
              </a:ext>
            </a:extLst>
          </p:cNvPr>
          <p:cNvSpPr>
            <a:spLocks noGrp="1"/>
          </p:cNvSpPr>
          <p:nvPr>
            <p:ph idx="1"/>
          </p:nvPr>
        </p:nvSpPr>
        <p:spPr/>
        <p:txBody>
          <a:bodyPr/>
          <a:lstStyle/>
          <a:p>
            <a:r>
              <a:rPr lang="en-US" dirty="0"/>
              <a:t>Overall big-picture of goals and concepts.</a:t>
            </a:r>
          </a:p>
          <a:p>
            <a:r>
              <a:rPr lang="en-US" dirty="0"/>
              <a:t>Learning background information regarding the field.</a:t>
            </a:r>
          </a:p>
          <a:p>
            <a:r>
              <a:rPr lang="en-US" dirty="0"/>
              <a:t>Figuring out the best model for our project.</a:t>
            </a:r>
          </a:p>
          <a:p>
            <a:endParaRPr lang="en-US" dirty="0"/>
          </a:p>
        </p:txBody>
      </p:sp>
    </p:spTree>
    <p:extLst>
      <p:ext uri="{BB962C8B-B14F-4D97-AF65-F5344CB8AC3E}">
        <p14:creationId xmlns:p14="http://schemas.microsoft.com/office/powerpoint/2010/main" val="2493965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3E745-A4BE-4144-A7E2-6BDF5ECA9DDC}"/>
              </a:ext>
            </a:extLst>
          </p:cNvPr>
          <p:cNvSpPr>
            <a:spLocks noGrp="1"/>
          </p:cNvSpPr>
          <p:nvPr>
            <p:ph type="title"/>
          </p:nvPr>
        </p:nvSpPr>
        <p:spPr/>
        <p:txBody>
          <a:bodyPr/>
          <a:lstStyle/>
          <a:p>
            <a:r>
              <a:rPr lang="en-US" dirty="0"/>
              <a:t>Session Goals</a:t>
            </a:r>
          </a:p>
        </p:txBody>
      </p:sp>
      <p:sp>
        <p:nvSpPr>
          <p:cNvPr id="3" name="Content Placeholder 2">
            <a:extLst>
              <a:ext uri="{FF2B5EF4-FFF2-40B4-BE49-F238E27FC236}">
                <a16:creationId xmlns:a16="http://schemas.microsoft.com/office/drawing/2014/main" id="{1180BD1C-A9BB-4B2C-88F0-9EE16C6F0688}"/>
              </a:ext>
            </a:extLst>
          </p:cNvPr>
          <p:cNvSpPr>
            <a:spLocks noGrp="1"/>
          </p:cNvSpPr>
          <p:nvPr>
            <p:ph idx="1"/>
          </p:nvPr>
        </p:nvSpPr>
        <p:spPr/>
        <p:txBody>
          <a:bodyPr/>
          <a:lstStyle/>
          <a:p>
            <a:r>
              <a:rPr lang="en-US" dirty="0"/>
              <a:t>Previously: Collaborative Speech Acts, LTL, Causal Nets</a:t>
            </a:r>
          </a:p>
          <a:p>
            <a:r>
              <a:rPr lang="en-US" dirty="0"/>
              <a:t>Currently: Causal Nets &amp; Algorithms, Coding considerations</a:t>
            </a:r>
          </a:p>
        </p:txBody>
      </p:sp>
    </p:spTree>
    <p:extLst>
      <p:ext uri="{BB962C8B-B14F-4D97-AF65-F5344CB8AC3E}">
        <p14:creationId xmlns:p14="http://schemas.microsoft.com/office/powerpoint/2010/main" val="3522139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318A1-5B33-4A8E-8877-674D415AB496}"/>
              </a:ext>
            </a:extLst>
          </p:cNvPr>
          <p:cNvSpPr>
            <a:spLocks noGrp="1"/>
          </p:cNvSpPr>
          <p:nvPr>
            <p:ph type="title"/>
          </p:nvPr>
        </p:nvSpPr>
        <p:spPr/>
        <p:txBody>
          <a:bodyPr/>
          <a:lstStyle/>
          <a:p>
            <a:r>
              <a:rPr lang="en-US" dirty="0"/>
              <a:t>Flowchart – Semester Goals</a:t>
            </a:r>
          </a:p>
        </p:txBody>
      </p:sp>
      <p:pic>
        <p:nvPicPr>
          <p:cNvPr id="5" name="Content Placeholder 4">
            <a:extLst>
              <a:ext uri="{FF2B5EF4-FFF2-40B4-BE49-F238E27FC236}">
                <a16:creationId xmlns:a16="http://schemas.microsoft.com/office/drawing/2014/main" id="{4126386D-43F4-483B-970B-5A32EF2678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6171" y="1432491"/>
            <a:ext cx="7002629" cy="5251972"/>
          </a:xfrm>
        </p:spPr>
      </p:pic>
    </p:spTree>
    <p:extLst>
      <p:ext uri="{BB962C8B-B14F-4D97-AF65-F5344CB8AC3E}">
        <p14:creationId xmlns:p14="http://schemas.microsoft.com/office/powerpoint/2010/main" val="2438783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D0183-7322-4359-ADEB-35265D89E45C}"/>
              </a:ext>
            </a:extLst>
          </p:cNvPr>
          <p:cNvSpPr>
            <a:spLocks noGrp="1"/>
          </p:cNvSpPr>
          <p:nvPr>
            <p:ph type="title"/>
          </p:nvPr>
        </p:nvSpPr>
        <p:spPr/>
        <p:txBody>
          <a:bodyPr/>
          <a:lstStyle/>
          <a:p>
            <a:r>
              <a:rPr lang="en-US" dirty="0"/>
              <a:t>Collaborative Speech Act</a:t>
            </a:r>
          </a:p>
        </p:txBody>
      </p:sp>
      <p:sp>
        <p:nvSpPr>
          <p:cNvPr id="3" name="Content Placeholder 2">
            <a:extLst>
              <a:ext uri="{FF2B5EF4-FFF2-40B4-BE49-F238E27FC236}">
                <a16:creationId xmlns:a16="http://schemas.microsoft.com/office/drawing/2014/main" id="{B2FC5CC5-A719-4DBD-86C7-126D9EDC378F}"/>
              </a:ext>
            </a:extLst>
          </p:cNvPr>
          <p:cNvSpPr>
            <a:spLocks noGrp="1"/>
          </p:cNvSpPr>
          <p:nvPr>
            <p:ph idx="1"/>
          </p:nvPr>
        </p:nvSpPr>
        <p:spPr/>
        <p:txBody>
          <a:bodyPr/>
          <a:lstStyle/>
          <a:p>
            <a:r>
              <a:rPr lang="en-US" dirty="0"/>
              <a:t>Speech utterances involved in the process of collaboration between two people.</a:t>
            </a:r>
          </a:p>
          <a:p>
            <a:r>
              <a:rPr lang="en-US" dirty="0"/>
              <a:t>Many categories: Relationship Management, Interaction Management, Information Management, Argumentation Management, Task Management, Tool Management, Other, Outside Activity.</a:t>
            </a:r>
          </a:p>
          <a:p>
            <a:r>
              <a:rPr lang="en-US" dirty="0"/>
              <a:t>Many different acts within those categories: Check comprehension, Elicit Opinion, Agree, etc.</a:t>
            </a:r>
          </a:p>
          <a:p>
            <a:endParaRPr lang="en-US" dirty="0"/>
          </a:p>
        </p:txBody>
      </p:sp>
    </p:spTree>
    <p:extLst>
      <p:ext uri="{BB962C8B-B14F-4D97-AF65-F5344CB8AC3E}">
        <p14:creationId xmlns:p14="http://schemas.microsoft.com/office/powerpoint/2010/main" val="1894257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5922-C0F0-4D5B-82EE-F5FD671ACDF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DAC526F-3D9C-46A3-8CAB-74C93684E130}"/>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C75B623B-93D0-43B3-9764-F495CC02D042}"/>
              </a:ext>
            </a:extLst>
          </p:cNvPr>
          <p:cNvPicPr>
            <a:picLocks noChangeAspect="1"/>
          </p:cNvPicPr>
          <p:nvPr/>
        </p:nvPicPr>
        <p:blipFill>
          <a:blip r:embed="rId3"/>
          <a:stretch>
            <a:fillRect/>
          </a:stretch>
        </p:blipFill>
        <p:spPr>
          <a:xfrm>
            <a:off x="268626" y="0"/>
            <a:ext cx="11654747" cy="6858000"/>
          </a:xfrm>
          <a:prstGeom prst="rect">
            <a:avLst/>
          </a:prstGeom>
        </p:spPr>
      </p:pic>
    </p:spTree>
    <p:extLst>
      <p:ext uri="{BB962C8B-B14F-4D97-AF65-F5344CB8AC3E}">
        <p14:creationId xmlns:p14="http://schemas.microsoft.com/office/powerpoint/2010/main" val="4262448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2059</Words>
  <Application>Microsoft Office PowerPoint</Application>
  <PresentationFormat>Widescreen</PresentationFormat>
  <Paragraphs>207</Paragraphs>
  <Slides>28</Slides>
  <Notes>22</Notes>
  <HiddenSlides>19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Collaborative Speech Acts Modeling</vt:lpstr>
      <vt:lpstr>Overarching Goal</vt:lpstr>
      <vt:lpstr>Resources</vt:lpstr>
      <vt:lpstr>Schedule</vt:lpstr>
      <vt:lpstr>Session Goals</vt:lpstr>
      <vt:lpstr>Session Goals</vt:lpstr>
      <vt:lpstr>Flowchart – Semester Goals</vt:lpstr>
      <vt:lpstr>Collaborative Speech Act</vt:lpstr>
      <vt:lpstr>PowerPoint Presentation</vt:lpstr>
      <vt:lpstr>Linear Temporal Logic</vt:lpstr>
      <vt:lpstr>Process Mining</vt:lpstr>
      <vt:lpstr>Causal Nets</vt:lpstr>
      <vt:lpstr>PowerPoint Presentation</vt:lpstr>
      <vt:lpstr>Causal Nets - Review</vt:lpstr>
      <vt:lpstr>Causal Nets – New</vt:lpstr>
      <vt:lpstr>Causal Nets - Soundness</vt:lpstr>
      <vt:lpstr>Causal Nets – Soundness</vt:lpstr>
      <vt:lpstr>Process Discovery – Event Log</vt:lpstr>
      <vt:lpstr>Process Discovery – Algorithm</vt:lpstr>
      <vt:lpstr>Process Discovery – Process Model</vt:lpstr>
      <vt:lpstr>Coding Language</vt:lpstr>
      <vt:lpstr>Process Discovery – Quality</vt:lpstr>
      <vt:lpstr>Process Discovery – Concerns</vt:lpstr>
      <vt:lpstr>Process Discovery – Approaches</vt:lpstr>
      <vt:lpstr>Process Discovery – Heuristic Mining</vt:lpstr>
      <vt:lpstr>Process Discovery – Data Exploration</vt:lpstr>
      <vt:lpstr>Process Discovery – Data Exploration</vt:lpstr>
      <vt:lpstr>Process Discovery – Data Exploration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Speech Acts Modeling</dc:title>
  <dc:creator>Kense Ning</dc:creator>
  <cp:lastModifiedBy>Kense Ning</cp:lastModifiedBy>
  <cp:revision>25</cp:revision>
  <dcterms:created xsi:type="dcterms:W3CDTF">2020-03-18T19:27:00Z</dcterms:created>
  <dcterms:modified xsi:type="dcterms:W3CDTF">2020-04-05T19:20:20Z</dcterms:modified>
</cp:coreProperties>
</file>