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8" r:id="rId3"/>
    <p:sldId id="270" r:id="rId4"/>
    <p:sldId id="275" r:id="rId5"/>
    <p:sldId id="271" r:id="rId6"/>
    <p:sldId id="259" r:id="rId7"/>
    <p:sldId id="260" r:id="rId8"/>
    <p:sldId id="265" r:id="rId9"/>
    <p:sldId id="261" r:id="rId10"/>
    <p:sldId id="262" r:id="rId11"/>
    <p:sldId id="266" r:id="rId12"/>
    <p:sldId id="267" r:id="rId13"/>
    <p:sldId id="276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53" autoAdjust="0"/>
  </p:normalViewPr>
  <p:slideViewPr>
    <p:cSldViewPr snapToGrid="0">
      <p:cViewPr varScale="1">
        <p:scale>
          <a:sx n="53" d="100"/>
          <a:sy n="53" d="100"/>
        </p:scale>
        <p:origin x="9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5EB6A-358F-414A-8E74-7EBB2B1E8EED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4315B-2DD7-4195-9E4D-1FBCFA343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06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20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net is causality based, so we have to have some notion of predecessor bindings agreeing with successor bindings</a:t>
            </a:r>
          </a:p>
          <a:p>
            <a:r>
              <a:rPr lang="en-US" dirty="0"/>
              <a:t>This brings us to the notion of states</a:t>
            </a:r>
          </a:p>
          <a:p>
            <a:r>
              <a:rPr lang="en-US" dirty="0"/>
              <a:t>Mention that there is a really extensively formal definition for states, but its mostly a definition for the implementation of checking soundness, which we will look at in detail at a later point in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4315B-2DD7-4195-9E4D-1FBCFA343A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21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Predecessor bindings and success bindings need to agree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4315B-2DD7-4195-9E4D-1FBCFA343A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08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that this is the first step in our goals!</a:t>
            </a:r>
          </a:p>
          <a:p>
            <a:r>
              <a:rPr lang="en-US" dirty="0"/>
              <a:t>Put things into context, our choice of process model is causal nets!</a:t>
            </a:r>
          </a:p>
          <a:p>
            <a:r>
              <a:rPr lang="en-US" dirty="0"/>
              <a:t>We have to consider how to simplify/adapt our event logs (data)!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4315B-2DD7-4195-9E4D-1FBCFA343A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How: Creating a model that reflects the data provided by Sunny in the Psychology department.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Coding in second half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53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time and duration (col E and F) as well as notice the categories and actions (col I and H respectively)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8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7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Discovery: To generate a model to reflect events seen (what we will be doing with the speech act data we are given (</a:t>
            </a:r>
            <a:r>
              <a:rPr lang="en-US" dirty="0" err="1"/>
              <a:t>i.e</a:t>
            </a:r>
            <a:r>
              <a:rPr lang="en-US" dirty="0"/>
              <a:t>: blue in flowchart)</a:t>
            </a:r>
          </a:p>
          <a:p>
            <a:r>
              <a:rPr lang="en-US" dirty="0"/>
              <a:t>Conformance: Checking whether a model and seen events reflect one another (</a:t>
            </a:r>
            <a:r>
              <a:rPr lang="en-US" dirty="0" err="1"/>
              <a:t>i.e</a:t>
            </a:r>
            <a:r>
              <a:rPr lang="en-US" dirty="0"/>
              <a:t>: can be used to anticipate problems, or predict collaboration paths)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7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Nodes represent activities and arcs represents causal dependencies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C5E2-7E6F-4950-8CF5-371E8255B7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9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= (A, ai, </a:t>
            </a:r>
            <a:r>
              <a:rPr lang="en-US" dirty="0" err="1"/>
              <a:t>ao</a:t>
            </a:r>
            <a:r>
              <a:rPr lang="en-US" dirty="0"/>
              <a:t>, D, I, O)</a:t>
            </a:r>
          </a:p>
          <a:p>
            <a:r>
              <a:rPr lang="en-US" dirty="0"/>
              <a:t>- Go over each of the parts of the Causal Net again as a reminder, this time with better formalisms, referencing the image</a:t>
            </a:r>
          </a:p>
          <a:p>
            <a:pPr marL="0" indent="0">
              <a:buFontTx/>
              <a:buNone/>
            </a:pPr>
            <a:r>
              <a:rPr lang="en-US" dirty="0"/>
              <a:t>- Be more specific this time on D, which is the dependency aspect as well as the definition of 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4315B-2DD7-4195-9E4D-1FBCFA343A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63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this definition of AS is really just a guarantee that only ai and </a:t>
            </a:r>
            <a:r>
              <a:rPr lang="en-US" dirty="0" err="1"/>
              <a:t>ao</a:t>
            </a:r>
            <a:r>
              <a:rPr lang="en-US" dirty="0"/>
              <a:t> have the ending states</a:t>
            </a:r>
          </a:p>
          <a:p>
            <a:r>
              <a:rPr lang="en-US" dirty="0"/>
              <a:t>Explain briefly how this definition of AS includes Powerset, which just means sets of sets (meaning a set of set of activities)</a:t>
            </a:r>
          </a:p>
          <a:p>
            <a:r>
              <a:rPr lang="en-US" dirty="0"/>
              <a:t>Explain B is the activity bindings, represented as a tuple, or a binding sequence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4315B-2DD7-4195-9E4D-1FBCFA343A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4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CBDD-E59F-4BEE-817A-348F87C20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EB86F-1DF7-4811-AEAB-2BE12D664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7561-2EBF-4C88-BD95-EE77852F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14C5-10B1-433B-A69C-34AB8540FE38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32FC-7970-432B-A9BB-F48936BA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B2433-37E4-4ACB-A6F5-F9F94631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70DF-121A-4412-92D5-BBEC636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0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7B87-6425-4D93-B4E3-69C8040F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502CA-8842-4720-B220-190DBD8AC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881F4-82DC-45FA-9BA2-B47017EE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14C5-10B1-433B-A69C-34AB8540FE38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B9E6-DA38-4A45-84C6-47965CBD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E2ADE-9C7D-4832-A416-289482CE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70DF-121A-4412-92D5-BBEC636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4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EA6B2-9DC0-4C76-95CB-963236A6D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27A9A-675E-4249-8069-F2838BD7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ABEA1-9676-48B4-9C58-58190806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14C5-10B1-433B-A69C-34AB8540FE38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4DB8D-6DE5-4894-A317-1D8A5C9C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8C807-D98C-44FD-B5E9-F2D9C351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70DF-121A-4412-92D5-BBEC636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0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F2FB-757D-4426-96FF-4E494BAD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100-929A-485C-B6BA-BBC1D039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54625-848A-4CD0-A89F-ACBB2DD1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14C5-10B1-433B-A69C-34AB8540FE38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0F99D-091D-4EDA-82DE-8140E7AA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84897-D68B-4012-827B-9F3C334E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70DF-121A-4412-92D5-BBEC636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8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1093-4677-49F5-A1CE-D660E7E7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5B039-7E3E-4470-85D2-B31C6053C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0B7CD-613D-4776-A0ED-860EA8FE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14C5-10B1-433B-A69C-34AB8540FE38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B6FA1-FDEE-4EAD-92C5-C4FCCECA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08D2A-193E-44E2-848D-8B1D42B7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70DF-121A-4412-92D5-BBEC636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5C06-FD34-4E66-B5B6-A9D9D04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6844-2A70-4DBE-9C52-259AEA8F4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4E843-9161-4D60-B030-4DB10F859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60C8C-FA92-443C-A87D-61AD8308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14C5-10B1-433B-A69C-34AB8540FE38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93CD9-FD2F-474A-9338-ADB6B1B3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2CD2-5007-427F-A6B2-7BCB8A4E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70DF-121A-4412-92D5-BBEC636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3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DD49-B5E3-4D7E-B1BE-3632222D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408C5-E6C2-49E5-9239-90DC7D9A6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D603E-120C-4BFC-8E93-2C6914315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CC285-D8BF-4152-801C-DB35CB379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A60D9-2525-4DA2-A5D9-06922201A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56258-FF71-468B-8764-8A4E916E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14C5-10B1-433B-A69C-34AB8540FE38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D2FB3-AC33-4ACD-A460-9125BEAB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8CDB7-9544-48D5-913B-FC1C76E1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70DF-121A-4412-92D5-BBEC636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7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52BB-BFB1-4E43-84CC-F6A5BE07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AB240-23FB-4117-900A-788AB9D7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14C5-10B1-433B-A69C-34AB8540FE38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E5C3E-C11E-4C1C-9214-8ED1CE6C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40D12-971E-4392-AADD-3419E99B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70DF-121A-4412-92D5-BBEC636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9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C72C-7066-45E1-B663-83C1B1F9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14C5-10B1-433B-A69C-34AB8540FE38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52CDE-E68D-48B9-AEC1-08B6A0DF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20E73-2EEC-4D92-A13B-75F39645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70DF-121A-4412-92D5-BBEC636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7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04FF-AB68-4FF1-90AD-433C5782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182A2-41DA-48C3-AF7E-16A2A6C14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A9239-8680-4D3D-8153-FAAD360BF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55A17-26D7-4DF9-9F7F-40AD7F4E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14C5-10B1-433B-A69C-34AB8540FE38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82E7A-A73B-42BA-9E27-D2BEB385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976CB-EC4B-4C29-87FF-5F73C4E5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70DF-121A-4412-92D5-BBEC636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0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FFA0-FCEE-49C8-BC37-2D914020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361AB-0388-4DFD-8FEA-A09CA54A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4C15F-3855-47EA-8A9F-D121BAF38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0AA61-226A-466E-8B7D-73DBA57B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14C5-10B1-433B-A69C-34AB8540FE38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D684B-A086-45B2-989D-CE5EB8A7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0CD9F-09C1-4011-8688-B9EC5A7E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A70DF-121A-4412-92D5-BBEC636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4C286-3450-4DF4-884F-FB826D41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6AD65-E39D-4601-8CFC-61C24D9E2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DE6BF-323C-48BB-B545-566534F79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14C5-10B1-433B-A69C-34AB8540FE38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F893A-9AB1-45AC-898C-857D19B94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9FB3-BC11-4C40-8B93-050B78A7E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A70DF-121A-4412-92D5-BBEC63602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5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B3D7-58BB-4DF4-BEEE-E02E5158C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Collaborative Speech Acts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2BDEF-6499-4756-89B2-DFE5447CC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By:</a:t>
            </a:r>
          </a:p>
          <a:p>
            <a:r>
              <a:rPr lang="en-US" dirty="0" err="1"/>
              <a:t>Kense</a:t>
            </a:r>
            <a:endParaRPr lang="en-US" dirty="0"/>
          </a:p>
          <a:p>
            <a:r>
              <a:rPr lang="en-US" dirty="0"/>
              <a:t>Abdallah </a:t>
            </a:r>
            <a:r>
              <a:rPr lang="en-US" dirty="0" err="1"/>
              <a:t>Itani</a:t>
            </a:r>
            <a:endParaRPr lang="en-US" dirty="0"/>
          </a:p>
          <a:p>
            <a:r>
              <a:rPr lang="en-US" dirty="0"/>
              <a:t>Kevin Adea</a:t>
            </a:r>
          </a:p>
        </p:txBody>
      </p:sp>
    </p:spTree>
    <p:extLst>
      <p:ext uri="{BB962C8B-B14F-4D97-AF65-F5344CB8AC3E}">
        <p14:creationId xmlns:p14="http://schemas.microsoft.com/office/powerpoint/2010/main" val="194965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4BD9-F5E1-49D7-A209-A567D33F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380AF-5FB7-4650-ADFA-5F20F18EB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“Process Mining aims to exploit event data […] to provide insights, identify bottlenecks, anticipate problems, […] and streamline processes.” - Wil van der Aalst</a:t>
            </a:r>
          </a:p>
          <a:p>
            <a:r>
              <a:rPr lang="en-US" dirty="0"/>
              <a:t>Discovery and Conformance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8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F3F3-CB60-486D-A93C-0CBF566B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Nets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A08BB-50B0-41A0-9F68-51707F7084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Nodes and Causal Dependencies</a:t>
                </a:r>
              </a:p>
              <a:p>
                <a:r>
                  <a:rPr lang="en-US" dirty="0"/>
                  <a:t>Input/output Bindings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is the finite set of activities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start activity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is the end activity</a:t>
                </a:r>
              </a:p>
              <a:p>
                <a:pPr lvl="1"/>
                <a:r>
                  <a:rPr lang="en-US" dirty="0"/>
                  <a:t>D is a dependency relation</a:t>
                </a:r>
              </a:p>
              <a:p>
                <a:pPr lvl="1"/>
                <a:r>
                  <a:rPr lang="en-US" dirty="0"/>
                  <a:t>I is the possible input bindings</a:t>
                </a:r>
              </a:p>
              <a:p>
                <a:pPr lvl="1"/>
                <a:r>
                  <a:rPr lang="en-US" dirty="0"/>
                  <a:t>O is the possible output bindings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A08BB-50B0-41A0-9F68-51707F708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41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ED63-8FC8-4FEE-8989-5AB5BDF8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21ED6-0E45-4698-AFCD-7C7C344EC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" y="0"/>
            <a:ext cx="9189720" cy="6859376"/>
          </a:xfrm>
        </p:spPr>
      </p:pic>
    </p:spTree>
    <p:extLst>
      <p:ext uri="{BB962C8B-B14F-4D97-AF65-F5344CB8AC3E}">
        <p14:creationId xmlns:p14="http://schemas.microsoft.com/office/powerpoint/2010/main" val="380094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52D4-7A3D-407C-9570-29758143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Nets 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A3F90-9352-426C-BDDC-671943EA1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//insert drawing of causal nets</a:t>
            </a:r>
          </a:p>
        </p:txBody>
      </p:sp>
    </p:spTree>
    <p:extLst>
      <p:ext uri="{BB962C8B-B14F-4D97-AF65-F5344CB8AC3E}">
        <p14:creationId xmlns:p14="http://schemas.microsoft.com/office/powerpoint/2010/main" val="211590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5929-E78B-4831-AE8D-7D0C2454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Nets – New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04DE96-5F8D-4D32-907F-D65843770B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∨∅∉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04DE96-5F8D-4D32-907F-D65843770B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38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9370-174B-4EE5-B130-E2BB197D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Nets - Soundness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44C24-A8F9-49F1-A971-86A7078424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Binding Sequence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state space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a state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/>
                  <a:t>, state after executing binding sequence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44C24-A8F9-49F1-A971-86A707842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778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C214-36FE-444E-B0CE-53464DC3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Nets – Soundness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06E15-034C-43BC-91C7-B63CA86E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//maybe a small image here</a:t>
            </a:r>
          </a:p>
          <a:p>
            <a:r>
              <a:rPr lang="en-US" dirty="0"/>
              <a:t>Managing obligations of the net</a:t>
            </a:r>
          </a:p>
          <a:p>
            <a:r>
              <a:rPr lang="en-US" dirty="0"/>
              <a:t>Input bindings remove obligations</a:t>
            </a:r>
          </a:p>
          <a:p>
            <a:r>
              <a:rPr lang="en-US" dirty="0"/>
              <a:t>Output bindings create obligations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37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98FA-34BC-4D69-8F04-004FF918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6101-F288-4594-8BE0-0576DAD49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Log</a:t>
            </a:r>
          </a:p>
          <a:p>
            <a:r>
              <a:rPr lang="en-US" dirty="0"/>
              <a:t>Discovery Algorithm</a:t>
            </a:r>
          </a:p>
          <a:p>
            <a:r>
              <a:rPr lang="en-US" dirty="0"/>
              <a:t>Process Model</a:t>
            </a:r>
          </a:p>
          <a:p>
            <a:r>
              <a:rPr lang="en-US" dirty="0"/>
              <a:t>//drawing here of how it connects</a:t>
            </a:r>
          </a:p>
        </p:txBody>
      </p:sp>
    </p:spTree>
    <p:extLst>
      <p:ext uri="{BB962C8B-B14F-4D97-AF65-F5344CB8AC3E}">
        <p14:creationId xmlns:p14="http://schemas.microsoft.com/office/powerpoint/2010/main" val="784214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728D-8F01-415D-86EB-353E6AF2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Discovery –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F74A-1239-4981-A475-428635DD1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4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6C69-3603-4A30-9089-B8E803A5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Overarching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703D-E044-47D8-997B-C191A527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make conversation go smoothly from the beginning to the end of the conversation.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Context: Modelling a collaborative conversation between two people working on a common goal.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3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A8B3-2CEC-4437-BD69-CDE387E4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1A0A-B1D9-45C5-9BF9-0870B033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Scheme of the collaborative acts, provided by Sunny.</a:t>
            </a:r>
          </a:p>
          <a:p>
            <a:r>
              <a:rPr lang="en-US" dirty="0"/>
              <a:t>Collaborative Data, in excel format.</a:t>
            </a:r>
          </a:p>
          <a:p>
            <a:r>
              <a:rPr lang="en-US" dirty="0"/>
              <a:t>Process Mining Textbook.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6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EC10-7953-4F44-90B9-5807E9B0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97D3-DBA8-47B9-AAB6-4E4200D40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half of the semester:</a:t>
            </a:r>
          </a:p>
          <a:p>
            <a:pPr lvl="1"/>
            <a:r>
              <a:rPr lang="en-US" dirty="0"/>
              <a:t>Representing the data as a model.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Second half of the semester:</a:t>
            </a:r>
          </a:p>
          <a:p>
            <a:pPr lvl="1"/>
            <a:r>
              <a:rPr lang="en-US" dirty="0"/>
              <a:t>Checking the model and applying it to solve problems.</a:t>
            </a:r>
          </a:p>
        </p:txBody>
      </p:sp>
    </p:spTree>
    <p:extLst>
      <p:ext uri="{BB962C8B-B14F-4D97-AF65-F5344CB8AC3E}">
        <p14:creationId xmlns:p14="http://schemas.microsoft.com/office/powerpoint/2010/main" val="304163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B039-C26E-4331-A2FB-051FC528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F226-32B6-472D-8891-90E683986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big-picture of goals and concepts.</a:t>
            </a:r>
          </a:p>
          <a:p>
            <a:r>
              <a:rPr lang="en-US" dirty="0"/>
              <a:t>Learning background information regarding the field.</a:t>
            </a:r>
          </a:p>
          <a:p>
            <a:r>
              <a:rPr lang="en-US" dirty="0"/>
              <a:t>Figuring out the best model for our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6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18A1-5B33-4A8E-8877-674D415A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– Semester Goals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6386D-43F4-483B-970B-5A32EF267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71" y="1432491"/>
            <a:ext cx="7002629" cy="5251972"/>
          </a:xfrm>
        </p:spPr>
      </p:pic>
    </p:spTree>
    <p:extLst>
      <p:ext uri="{BB962C8B-B14F-4D97-AF65-F5344CB8AC3E}">
        <p14:creationId xmlns:p14="http://schemas.microsoft.com/office/powerpoint/2010/main" val="243878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0183-7322-4359-ADEB-35265D89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Speech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5CC5-A719-4DBD-86C7-126D9EDC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utterances involved in the process of collaboration between two people.</a:t>
            </a:r>
          </a:p>
          <a:p>
            <a:r>
              <a:rPr lang="en-US" dirty="0"/>
              <a:t>Many categories: Relationship Management, Interaction Management, Information Management, Argumentation Management, Task Management, Tool Management, Other, Outside Activity.</a:t>
            </a:r>
          </a:p>
          <a:p>
            <a:r>
              <a:rPr lang="en-US" dirty="0"/>
              <a:t>Many different acts within those categories: Check comprehension, Elicit Opinion, Agree,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922-C0F0-4D5B-82EE-F5FD671A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526F-3D9C-46A3-8CAB-74C93684E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B623B-93D0-43B3-9764-F495CC02D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26" y="0"/>
            <a:ext cx="11654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4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1EC4-6BB2-4EBC-B1CD-15242459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Temporal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30BE-5499-407F-BB25-6D9AEC11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the CTL we examined before in class.</a:t>
            </a:r>
          </a:p>
          <a:p>
            <a:r>
              <a:rPr lang="en-US" dirty="0"/>
              <a:t>Addition of new logics: </a:t>
            </a:r>
          </a:p>
          <a:p>
            <a:pPr lvl="1"/>
            <a:r>
              <a:rPr lang="en-US" dirty="0"/>
              <a:t>Release (R)</a:t>
            </a:r>
          </a:p>
          <a:p>
            <a:pPr lvl="1"/>
            <a:r>
              <a:rPr lang="en-US" dirty="0"/>
              <a:t>Weak Until (W)</a:t>
            </a:r>
          </a:p>
          <a:p>
            <a:pPr lvl="1"/>
            <a:r>
              <a:rPr lang="en-US" dirty="0"/>
              <a:t>Strong Release (M)</a:t>
            </a:r>
          </a:p>
          <a:p>
            <a:r>
              <a:rPr lang="en-US" dirty="0"/>
              <a:t>“Give Recall releases Check Reception” as an example</a:t>
            </a:r>
          </a:p>
        </p:txBody>
      </p:sp>
    </p:spTree>
    <p:extLst>
      <p:ext uri="{BB962C8B-B14F-4D97-AF65-F5344CB8AC3E}">
        <p14:creationId xmlns:p14="http://schemas.microsoft.com/office/powerpoint/2010/main" val="4275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792</Words>
  <Application>Microsoft Office PowerPoint</Application>
  <PresentationFormat>Widescreen</PresentationFormat>
  <Paragraphs>103</Paragraphs>
  <Slides>18</Slides>
  <Notes>12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Collaborative Speech Acts Modeling</vt:lpstr>
      <vt:lpstr>Overarching Goal</vt:lpstr>
      <vt:lpstr>Resources</vt:lpstr>
      <vt:lpstr>Schedule</vt:lpstr>
      <vt:lpstr>Session Goals</vt:lpstr>
      <vt:lpstr>Flowchart – Semester Goals</vt:lpstr>
      <vt:lpstr>Collaborative Speech Act</vt:lpstr>
      <vt:lpstr>PowerPoint Presentation</vt:lpstr>
      <vt:lpstr>Linear Temporal Logic</vt:lpstr>
      <vt:lpstr>Process Mining</vt:lpstr>
      <vt:lpstr>Causal Nets</vt:lpstr>
      <vt:lpstr>PowerPoint Presentation</vt:lpstr>
      <vt:lpstr>Causal Nets - Review</vt:lpstr>
      <vt:lpstr>Causal Nets – New</vt:lpstr>
      <vt:lpstr>Causal Nets - Soundness</vt:lpstr>
      <vt:lpstr>Causal Nets – Soundness</vt:lpstr>
      <vt:lpstr>Process Discovery</vt:lpstr>
      <vt:lpstr>Process Discovery –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Speech Acts Modeling</dc:title>
  <dc:creator>Kense Ning</dc:creator>
  <cp:lastModifiedBy>Kense Ning</cp:lastModifiedBy>
  <cp:revision>10</cp:revision>
  <dcterms:created xsi:type="dcterms:W3CDTF">2020-03-18T19:27:00Z</dcterms:created>
  <dcterms:modified xsi:type="dcterms:W3CDTF">2020-03-18T21:13:24Z</dcterms:modified>
</cp:coreProperties>
</file>