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76" r:id="rId3"/>
    <p:sldId id="257" r:id="rId4"/>
    <p:sldId id="258" r:id="rId5"/>
    <p:sldId id="259" r:id="rId6"/>
    <p:sldId id="263" r:id="rId7"/>
    <p:sldId id="260" r:id="rId8"/>
    <p:sldId id="261" r:id="rId9"/>
    <p:sldId id="264" r:id="rId10"/>
    <p:sldId id="262" r:id="rId11"/>
    <p:sldId id="265" r:id="rId12"/>
    <p:sldId id="274" r:id="rId13"/>
    <p:sldId id="266" r:id="rId14"/>
    <p:sldId id="269" r:id="rId15"/>
    <p:sldId id="267" r:id="rId16"/>
    <p:sldId id="275" r:id="rId17"/>
    <p:sldId id="268" r:id="rId18"/>
    <p:sldId id="270" r:id="rId19"/>
    <p:sldId id="271" r:id="rId20"/>
    <p:sldId id="27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72" d="100"/>
          <a:sy n="72" d="100"/>
        </p:scale>
        <p:origin x="1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82057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27883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359328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360645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8F3C1-DD76-43EE-B843-7711C565D865}" type="datetimeFigureOut">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315550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28F3C1-DD76-43EE-B843-7711C565D865}" type="datetimeFigureOut">
              <a:rPr lang="en-US" smtClean="0"/>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279441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8F3C1-DD76-43EE-B843-7711C565D865}" type="datetimeFigureOut">
              <a:rPr lang="en-US" smtClean="0"/>
              <a:t>25-Nov-19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427662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28F3C1-DD76-43EE-B843-7711C565D865}" type="datetimeFigureOut">
              <a:rPr lang="en-US" smtClean="0"/>
              <a:t>25-Nov-19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350068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8F3C1-DD76-43EE-B843-7711C565D865}" type="datetimeFigureOut">
              <a:rPr lang="en-US" smtClean="0"/>
              <a:t>25-Nov-19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59788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8F3C1-DD76-43EE-B843-7711C565D865}" type="datetimeFigureOut">
              <a:rPr lang="en-US" smtClean="0"/>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157426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8F3C1-DD76-43EE-B843-7711C565D865}" type="datetimeFigureOut">
              <a:rPr lang="en-US" smtClean="0"/>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2DF85-C3D1-455B-A23B-883645C403BE}" type="slidenum">
              <a:rPr lang="en-US" smtClean="0"/>
              <a:t>‹#›</a:t>
            </a:fld>
            <a:endParaRPr lang="en-US"/>
          </a:p>
        </p:txBody>
      </p:sp>
    </p:spTree>
    <p:extLst>
      <p:ext uri="{BB962C8B-B14F-4D97-AF65-F5344CB8AC3E}">
        <p14:creationId xmlns:p14="http://schemas.microsoft.com/office/powerpoint/2010/main" val="61884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8F3C1-DD76-43EE-B843-7711C565D865}" type="datetimeFigureOut">
              <a:rPr lang="en-US" smtClean="0"/>
              <a:t>25-Nov-19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2DF85-C3D1-455B-A23B-883645C403BE}" type="slidenum">
              <a:rPr lang="en-US" smtClean="0"/>
              <a:t>‹#›</a:t>
            </a:fld>
            <a:endParaRPr lang="en-US"/>
          </a:p>
        </p:txBody>
      </p:sp>
    </p:spTree>
    <p:extLst>
      <p:ext uri="{BB962C8B-B14F-4D97-AF65-F5344CB8AC3E}">
        <p14:creationId xmlns:p14="http://schemas.microsoft.com/office/powerpoint/2010/main" val="227254717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18FB-A9A7-4E34-B6EF-79144E33A097}"/>
              </a:ext>
            </a:extLst>
          </p:cNvPr>
          <p:cNvSpPr>
            <a:spLocks noGrp="1"/>
          </p:cNvSpPr>
          <p:nvPr>
            <p:ph type="ctrTitle"/>
          </p:nvPr>
        </p:nvSpPr>
        <p:spPr/>
        <p:txBody>
          <a:bodyPr>
            <a:normAutofit fontScale="90000"/>
          </a:bodyPr>
          <a:lstStyle/>
          <a:p>
            <a:r>
              <a:rPr lang="en-US" dirty="0"/>
              <a:t>Unsupervised Machine Translation Using Monolingual Data Only</a:t>
            </a:r>
          </a:p>
        </p:txBody>
      </p:sp>
      <p:sp>
        <p:nvSpPr>
          <p:cNvPr id="3" name="Subtitle 2">
            <a:extLst>
              <a:ext uri="{FF2B5EF4-FFF2-40B4-BE49-F238E27FC236}">
                <a16:creationId xmlns:a16="http://schemas.microsoft.com/office/drawing/2014/main" id="{AEF3AA53-05B2-4CB7-9E63-0CD28FDFEEE8}"/>
              </a:ext>
            </a:extLst>
          </p:cNvPr>
          <p:cNvSpPr>
            <a:spLocks noGrp="1"/>
          </p:cNvSpPr>
          <p:nvPr>
            <p:ph type="subTitle" idx="1"/>
          </p:nvPr>
        </p:nvSpPr>
        <p:spPr/>
        <p:txBody>
          <a:bodyPr>
            <a:normAutofit/>
          </a:bodyPr>
          <a:lstStyle/>
          <a:p>
            <a:r>
              <a:rPr lang="en-US" dirty="0"/>
              <a:t>Guillaume </a:t>
            </a:r>
            <a:r>
              <a:rPr lang="en-US" dirty="0" err="1"/>
              <a:t>Lample</a:t>
            </a:r>
            <a:r>
              <a:rPr lang="en-US" dirty="0"/>
              <a:t>, Alex </a:t>
            </a:r>
            <a:r>
              <a:rPr lang="en-US" dirty="0" err="1"/>
              <a:t>Conneau</a:t>
            </a:r>
            <a:r>
              <a:rPr lang="en-US" dirty="0"/>
              <a:t>, et al</a:t>
            </a:r>
          </a:p>
          <a:p>
            <a:endParaRPr lang="en-US" dirty="0"/>
          </a:p>
          <a:p>
            <a:r>
              <a:rPr lang="en-US" dirty="0"/>
              <a:t>Presented by </a:t>
            </a:r>
            <a:r>
              <a:rPr lang="en-US" dirty="0" err="1"/>
              <a:t>Tientso</a:t>
            </a:r>
            <a:r>
              <a:rPr lang="en-US" dirty="0"/>
              <a:t> Ning</a:t>
            </a:r>
          </a:p>
        </p:txBody>
      </p:sp>
    </p:spTree>
    <p:extLst>
      <p:ext uri="{BB962C8B-B14F-4D97-AF65-F5344CB8AC3E}">
        <p14:creationId xmlns:p14="http://schemas.microsoft.com/office/powerpoint/2010/main" val="1676436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8B16-B9D0-4197-972D-4BA385CF125B}"/>
              </a:ext>
            </a:extLst>
          </p:cNvPr>
          <p:cNvSpPr>
            <a:spLocks noGrp="1"/>
          </p:cNvSpPr>
          <p:nvPr>
            <p:ph type="title"/>
          </p:nvPr>
        </p:nvSpPr>
        <p:spPr/>
        <p:txBody>
          <a:bodyPr/>
          <a:lstStyle/>
          <a:p>
            <a:r>
              <a:rPr lang="en-US" dirty="0"/>
              <a:t>Review – Task at Hand </a:t>
            </a:r>
          </a:p>
        </p:txBody>
      </p:sp>
      <p:sp>
        <p:nvSpPr>
          <p:cNvPr id="3" name="Content Placeholder 2">
            <a:extLst>
              <a:ext uri="{FF2B5EF4-FFF2-40B4-BE49-F238E27FC236}">
                <a16:creationId xmlns:a16="http://schemas.microsoft.com/office/drawing/2014/main" id="{675165C3-3EB7-4554-98F6-C91D9861A71D}"/>
              </a:ext>
            </a:extLst>
          </p:cNvPr>
          <p:cNvSpPr>
            <a:spLocks noGrp="1"/>
          </p:cNvSpPr>
          <p:nvPr>
            <p:ph idx="1"/>
          </p:nvPr>
        </p:nvSpPr>
        <p:spPr/>
        <p:txBody>
          <a:bodyPr>
            <a:normAutofit lnSpcReduction="10000"/>
          </a:bodyPr>
          <a:lstStyle/>
          <a:p>
            <a:r>
              <a:rPr lang="en-US" dirty="0"/>
              <a:t>Things that we obtain:</a:t>
            </a:r>
          </a:p>
          <a:p>
            <a:pPr lvl="1"/>
            <a:r>
              <a:rPr lang="en-US" dirty="0"/>
              <a:t>Encoder Decoder</a:t>
            </a:r>
          </a:p>
          <a:p>
            <a:pPr lvl="1"/>
            <a:r>
              <a:rPr lang="en-US" dirty="0"/>
              <a:t>Latent Space</a:t>
            </a:r>
          </a:p>
          <a:p>
            <a:pPr lvl="1"/>
            <a:r>
              <a:rPr lang="en-US" dirty="0"/>
              <a:t>Discriminator</a:t>
            </a:r>
          </a:p>
          <a:p>
            <a:pPr lvl="1"/>
            <a:r>
              <a:rPr lang="en-US" dirty="0"/>
              <a:t>Generated Resources (Dictionaries, etc.)</a:t>
            </a:r>
          </a:p>
          <a:p>
            <a:r>
              <a:rPr lang="en-US" dirty="0"/>
              <a:t>Iterative: Starts with an initial model setup. Train and align latent space. Encoder Decoder is trained at each iteration. New translation model is setup for next iteration.</a:t>
            </a:r>
          </a:p>
          <a:p>
            <a:r>
              <a:rPr lang="en-US" dirty="0"/>
              <a:t>The guarantee: “as long as some information is retained about the input, the encoder is trained to map to a cleaner version in the latent space.”</a:t>
            </a:r>
          </a:p>
        </p:txBody>
      </p:sp>
    </p:spTree>
    <p:extLst>
      <p:ext uri="{BB962C8B-B14F-4D97-AF65-F5344CB8AC3E}">
        <p14:creationId xmlns:p14="http://schemas.microsoft.com/office/powerpoint/2010/main" val="50301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F784-C0EC-494C-B947-4AE9440C910C}"/>
              </a:ext>
            </a:extLst>
          </p:cNvPr>
          <p:cNvSpPr>
            <a:spLocks noGrp="1"/>
          </p:cNvSpPr>
          <p:nvPr>
            <p:ph type="title"/>
          </p:nvPr>
        </p:nvSpPr>
        <p:spPr/>
        <p:txBody>
          <a:bodyPr/>
          <a:lstStyle/>
          <a:p>
            <a:r>
              <a:rPr lang="en-US" dirty="0"/>
              <a:t>Evaluation – BLEU score</a:t>
            </a:r>
          </a:p>
        </p:txBody>
      </p:sp>
      <p:sp>
        <p:nvSpPr>
          <p:cNvPr id="3" name="Content Placeholder 2">
            <a:extLst>
              <a:ext uri="{FF2B5EF4-FFF2-40B4-BE49-F238E27FC236}">
                <a16:creationId xmlns:a16="http://schemas.microsoft.com/office/drawing/2014/main" id="{6CA465A5-2198-4648-8E78-3F7845B63FD4}"/>
              </a:ext>
            </a:extLst>
          </p:cNvPr>
          <p:cNvSpPr>
            <a:spLocks noGrp="1"/>
          </p:cNvSpPr>
          <p:nvPr>
            <p:ph idx="1"/>
          </p:nvPr>
        </p:nvSpPr>
        <p:spPr/>
        <p:txBody>
          <a:bodyPr/>
          <a:lstStyle/>
          <a:p>
            <a:r>
              <a:rPr lang="en-US" dirty="0"/>
              <a:t>BLEU – Bilingual Evaluation Understudy</a:t>
            </a:r>
          </a:p>
          <a:p>
            <a:r>
              <a:rPr lang="en-US" dirty="0"/>
              <a:t>Idea is to judge a machine translation based on how different it is to a human-translation.</a:t>
            </a:r>
          </a:p>
          <a:p>
            <a:r>
              <a:rPr lang="en-US" dirty="0"/>
              <a:t>Most popular scoring method.</a:t>
            </a:r>
          </a:p>
          <a:p>
            <a:r>
              <a:rPr lang="en-US" dirty="0"/>
              <a:t>Scale of 0.0 to 1.0 (worst to best).</a:t>
            </a:r>
          </a:p>
          <a:p>
            <a:r>
              <a:rPr lang="en-US" dirty="0"/>
              <a:t>Assigning appearance of words in translation compared to words in reference, with a cap on max-appearances, along with n-grams considerations.</a:t>
            </a:r>
          </a:p>
          <a:p>
            <a:r>
              <a:rPr lang="en-US" dirty="0"/>
              <a:t>Some concerns such as meaning, structure, etc.</a:t>
            </a:r>
          </a:p>
        </p:txBody>
      </p:sp>
    </p:spTree>
    <p:extLst>
      <p:ext uri="{BB962C8B-B14F-4D97-AF65-F5344CB8AC3E}">
        <p14:creationId xmlns:p14="http://schemas.microsoft.com/office/powerpoint/2010/main" val="124902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2936-F17F-456A-98DE-BA970403A48B}"/>
              </a:ext>
            </a:extLst>
          </p:cNvPr>
          <p:cNvSpPr>
            <a:spLocks noGrp="1"/>
          </p:cNvSpPr>
          <p:nvPr>
            <p:ph type="title"/>
          </p:nvPr>
        </p:nvSpPr>
        <p:spPr/>
        <p:txBody>
          <a:bodyPr/>
          <a:lstStyle/>
          <a:p>
            <a:r>
              <a:rPr lang="en-US" dirty="0"/>
              <a:t>Results and Implications</a:t>
            </a:r>
          </a:p>
        </p:txBody>
      </p:sp>
      <p:sp>
        <p:nvSpPr>
          <p:cNvPr id="3" name="Content Placeholder 2">
            <a:extLst>
              <a:ext uri="{FF2B5EF4-FFF2-40B4-BE49-F238E27FC236}">
                <a16:creationId xmlns:a16="http://schemas.microsoft.com/office/drawing/2014/main" id="{996562DD-D06F-4E41-AB69-E33AF8CCBF64}"/>
              </a:ext>
            </a:extLst>
          </p:cNvPr>
          <p:cNvSpPr>
            <a:spLocks noGrp="1"/>
          </p:cNvSpPr>
          <p:nvPr>
            <p:ph idx="1"/>
          </p:nvPr>
        </p:nvSpPr>
        <p:spPr/>
        <p:txBody>
          <a:bodyPr/>
          <a:lstStyle/>
          <a:p>
            <a:r>
              <a:rPr lang="en-US" dirty="0"/>
              <a:t>Baseline – word for word translation: 16.77 and 10.09</a:t>
            </a:r>
          </a:p>
          <a:p>
            <a:r>
              <a:rPr lang="en-US" dirty="0"/>
              <a:t>Single Iteration – 27.48 and 12.10</a:t>
            </a:r>
          </a:p>
          <a:p>
            <a:r>
              <a:rPr lang="en-US" dirty="0"/>
              <a:t>Few Iterations – 32.76 and 15.05</a:t>
            </a:r>
          </a:p>
          <a:p>
            <a:endParaRPr lang="en-US" dirty="0"/>
          </a:p>
          <a:p>
            <a:r>
              <a:rPr lang="en-US" dirty="0"/>
              <a:t>Compared to Supervised NMT – same performance on 100,000 parallel sentences (small, but impressive).</a:t>
            </a:r>
          </a:p>
          <a:p>
            <a:r>
              <a:rPr lang="en-US" dirty="0"/>
              <a:t>Potential for semi-supervised models.</a:t>
            </a:r>
          </a:p>
          <a:p>
            <a:r>
              <a:rPr lang="en-US" dirty="0"/>
              <a:t>Additional tests done for parts of the model, saved for brevity.</a:t>
            </a:r>
          </a:p>
        </p:txBody>
      </p:sp>
    </p:spTree>
    <p:extLst>
      <p:ext uri="{BB962C8B-B14F-4D97-AF65-F5344CB8AC3E}">
        <p14:creationId xmlns:p14="http://schemas.microsoft.com/office/powerpoint/2010/main" val="396154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752DE5-7ED9-41C4-A852-E934905967CC}"/>
              </a:ext>
            </a:extLst>
          </p:cNvPr>
          <p:cNvSpPr>
            <a:spLocks noGrp="1"/>
          </p:cNvSpPr>
          <p:nvPr>
            <p:ph type="ctrTitle"/>
          </p:nvPr>
        </p:nvSpPr>
        <p:spPr/>
        <p:txBody>
          <a:bodyPr>
            <a:normAutofit fontScale="90000"/>
          </a:bodyPr>
          <a:lstStyle/>
          <a:p>
            <a:r>
              <a:rPr lang="en-US" dirty="0"/>
              <a:t>Review of Unsupervised Machine Translation Using Monolingual Data Only </a:t>
            </a:r>
          </a:p>
        </p:txBody>
      </p:sp>
      <p:sp>
        <p:nvSpPr>
          <p:cNvPr id="5" name="Subtitle 4">
            <a:extLst>
              <a:ext uri="{FF2B5EF4-FFF2-40B4-BE49-F238E27FC236}">
                <a16:creationId xmlns:a16="http://schemas.microsoft.com/office/drawing/2014/main" id="{165FF63E-2368-424B-8D58-5D498A2045A6}"/>
              </a:ext>
            </a:extLst>
          </p:cNvPr>
          <p:cNvSpPr>
            <a:spLocks noGrp="1"/>
          </p:cNvSpPr>
          <p:nvPr>
            <p:ph type="subTitle" idx="1"/>
          </p:nvPr>
        </p:nvSpPr>
        <p:spPr/>
        <p:txBody>
          <a:bodyPr/>
          <a:lstStyle/>
          <a:p>
            <a:r>
              <a:rPr lang="en-US" dirty="0"/>
              <a:t>Guillaume </a:t>
            </a:r>
            <a:r>
              <a:rPr lang="en-US" dirty="0" err="1"/>
              <a:t>Lample</a:t>
            </a:r>
            <a:r>
              <a:rPr lang="en-US" dirty="0"/>
              <a:t>, Alex </a:t>
            </a:r>
            <a:r>
              <a:rPr lang="en-US" dirty="0" err="1"/>
              <a:t>Conneau</a:t>
            </a:r>
            <a:r>
              <a:rPr lang="en-US" dirty="0"/>
              <a:t>, et al</a:t>
            </a:r>
          </a:p>
          <a:p>
            <a:endParaRPr lang="en-US" dirty="0"/>
          </a:p>
          <a:p>
            <a:r>
              <a:rPr lang="en-US" dirty="0"/>
              <a:t>Review by </a:t>
            </a:r>
            <a:r>
              <a:rPr lang="en-US" dirty="0" err="1"/>
              <a:t>Tientso</a:t>
            </a:r>
            <a:r>
              <a:rPr lang="en-US" dirty="0"/>
              <a:t> Ning</a:t>
            </a:r>
          </a:p>
        </p:txBody>
      </p:sp>
    </p:spTree>
    <p:extLst>
      <p:ext uri="{BB962C8B-B14F-4D97-AF65-F5344CB8AC3E}">
        <p14:creationId xmlns:p14="http://schemas.microsoft.com/office/powerpoint/2010/main" val="367353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C808-6FE5-4CE0-ADC9-7A38E01F5ED9}"/>
              </a:ext>
            </a:extLst>
          </p:cNvPr>
          <p:cNvSpPr>
            <a:spLocks noGrp="1"/>
          </p:cNvSpPr>
          <p:nvPr>
            <p:ph type="title"/>
          </p:nvPr>
        </p:nvSpPr>
        <p:spPr/>
        <p:txBody>
          <a:bodyPr/>
          <a:lstStyle/>
          <a:p>
            <a:r>
              <a:rPr lang="en-US" dirty="0"/>
              <a:t>Evaluating Strengths of the Paper</a:t>
            </a:r>
          </a:p>
        </p:txBody>
      </p:sp>
      <p:sp>
        <p:nvSpPr>
          <p:cNvPr id="3" name="Content Placeholder 2">
            <a:extLst>
              <a:ext uri="{FF2B5EF4-FFF2-40B4-BE49-F238E27FC236}">
                <a16:creationId xmlns:a16="http://schemas.microsoft.com/office/drawing/2014/main" id="{E809266F-CE02-4F15-8CD2-598031E2F42A}"/>
              </a:ext>
            </a:extLst>
          </p:cNvPr>
          <p:cNvSpPr>
            <a:spLocks noGrp="1"/>
          </p:cNvSpPr>
          <p:nvPr>
            <p:ph idx="1"/>
          </p:nvPr>
        </p:nvSpPr>
        <p:spPr/>
        <p:txBody>
          <a:bodyPr/>
          <a:lstStyle/>
          <a:p>
            <a:r>
              <a:rPr lang="en-US" dirty="0"/>
              <a:t>Structure (Progression, build-up, etc.)</a:t>
            </a:r>
          </a:p>
          <a:p>
            <a:r>
              <a:rPr lang="en-US" dirty="0"/>
              <a:t>Review of Related Works is well defined.</a:t>
            </a:r>
          </a:p>
          <a:p>
            <a:r>
              <a:rPr lang="en-US" dirty="0"/>
              <a:t>Explanations are concise and logical.</a:t>
            </a:r>
          </a:p>
          <a:p>
            <a:endParaRPr lang="en-US" dirty="0"/>
          </a:p>
        </p:txBody>
      </p:sp>
    </p:spTree>
    <p:extLst>
      <p:ext uri="{BB962C8B-B14F-4D97-AF65-F5344CB8AC3E}">
        <p14:creationId xmlns:p14="http://schemas.microsoft.com/office/powerpoint/2010/main" val="122209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756E-0E57-4FA1-8910-5C075AABD8D1}"/>
              </a:ext>
            </a:extLst>
          </p:cNvPr>
          <p:cNvSpPr>
            <a:spLocks noGrp="1"/>
          </p:cNvSpPr>
          <p:nvPr>
            <p:ph type="title"/>
          </p:nvPr>
        </p:nvSpPr>
        <p:spPr/>
        <p:txBody>
          <a:bodyPr/>
          <a:lstStyle/>
          <a:p>
            <a:r>
              <a:rPr lang="en-US" dirty="0"/>
              <a:t>Evaluating the Abstract</a:t>
            </a:r>
          </a:p>
        </p:txBody>
      </p:sp>
      <p:pic>
        <p:nvPicPr>
          <p:cNvPr id="7" name="Content Placeholder 6">
            <a:extLst>
              <a:ext uri="{FF2B5EF4-FFF2-40B4-BE49-F238E27FC236}">
                <a16:creationId xmlns:a16="http://schemas.microsoft.com/office/drawing/2014/main" id="{BAA2C14B-72A6-4DB4-AAC4-91C134ACD91C}"/>
              </a:ext>
            </a:extLst>
          </p:cNvPr>
          <p:cNvPicPr>
            <a:picLocks noGrp="1" noChangeAspect="1"/>
          </p:cNvPicPr>
          <p:nvPr>
            <p:ph idx="1"/>
          </p:nvPr>
        </p:nvPicPr>
        <p:blipFill>
          <a:blip r:embed="rId2"/>
          <a:stretch>
            <a:fillRect/>
          </a:stretch>
        </p:blipFill>
        <p:spPr>
          <a:xfrm>
            <a:off x="2957512" y="2424906"/>
            <a:ext cx="6276975" cy="3152775"/>
          </a:xfrm>
          <a:prstGeom prst="rect">
            <a:avLst/>
          </a:prstGeom>
        </p:spPr>
      </p:pic>
    </p:spTree>
    <p:extLst>
      <p:ext uri="{BB962C8B-B14F-4D97-AF65-F5344CB8AC3E}">
        <p14:creationId xmlns:p14="http://schemas.microsoft.com/office/powerpoint/2010/main" val="55270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677B-5DBB-41D9-BB89-DB89CDF919A7}"/>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922AD6A-17B1-4E0F-9C34-041CF367B817}"/>
              </a:ext>
            </a:extLst>
          </p:cNvPr>
          <p:cNvSpPr>
            <a:spLocks noGrp="1"/>
          </p:cNvSpPr>
          <p:nvPr>
            <p:ph idx="1"/>
          </p:nvPr>
        </p:nvSpPr>
        <p:spPr/>
        <p:txBody>
          <a:bodyPr/>
          <a:lstStyle/>
          <a:p>
            <a:r>
              <a:rPr lang="en-US" dirty="0"/>
              <a:t>Clear and Concise.</a:t>
            </a:r>
          </a:p>
          <a:p>
            <a:r>
              <a:rPr lang="en-US" dirty="0"/>
              <a:t>Missing implication of the work at the very end.</a:t>
            </a:r>
          </a:p>
        </p:txBody>
      </p:sp>
    </p:spTree>
    <p:extLst>
      <p:ext uri="{BB962C8B-B14F-4D97-AF65-F5344CB8AC3E}">
        <p14:creationId xmlns:p14="http://schemas.microsoft.com/office/powerpoint/2010/main" val="173659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8F6D-04BF-42F8-8B07-0CE1ABBE8202}"/>
              </a:ext>
            </a:extLst>
          </p:cNvPr>
          <p:cNvSpPr>
            <a:spLocks noGrp="1"/>
          </p:cNvSpPr>
          <p:nvPr>
            <p:ph type="title"/>
          </p:nvPr>
        </p:nvSpPr>
        <p:spPr/>
        <p:txBody>
          <a:bodyPr/>
          <a:lstStyle/>
          <a:p>
            <a:r>
              <a:rPr lang="en-US" dirty="0"/>
              <a:t>Evaluating the Results/Implications</a:t>
            </a:r>
          </a:p>
        </p:txBody>
      </p:sp>
      <p:sp>
        <p:nvSpPr>
          <p:cNvPr id="3" name="Content Placeholder 2">
            <a:extLst>
              <a:ext uri="{FF2B5EF4-FFF2-40B4-BE49-F238E27FC236}">
                <a16:creationId xmlns:a16="http://schemas.microsoft.com/office/drawing/2014/main" id="{E625712C-3825-4292-A58C-F603B702EDA5}"/>
              </a:ext>
            </a:extLst>
          </p:cNvPr>
          <p:cNvSpPr>
            <a:spLocks noGrp="1"/>
          </p:cNvSpPr>
          <p:nvPr>
            <p:ph idx="1"/>
          </p:nvPr>
        </p:nvSpPr>
        <p:spPr/>
        <p:txBody>
          <a:bodyPr/>
          <a:lstStyle/>
          <a:p>
            <a:r>
              <a:rPr lang="en-US" dirty="0"/>
              <a:t>BLEU score is a good baseline, but since BLEU doesn’t consider meaning very well, we may be concerned with the Unsupervised translation results in terms of meaning (especially since it is something that requires supervision)</a:t>
            </a:r>
          </a:p>
          <a:p>
            <a:r>
              <a:rPr lang="en-US" dirty="0"/>
              <a:t>English and French have similar sentence structure. How are we on English-Japanese or English-Vietnamese, English-Korean? Perhaps even the idiomatic-expressions for languages such as Chinese?</a:t>
            </a:r>
          </a:p>
          <a:p>
            <a:r>
              <a:rPr lang="en-US" dirty="0"/>
              <a:t>Problem can be “solved” with more parallel corpora, however, it is still important to consider the possibility.</a:t>
            </a:r>
          </a:p>
        </p:txBody>
      </p:sp>
    </p:spTree>
    <p:extLst>
      <p:ext uri="{BB962C8B-B14F-4D97-AF65-F5344CB8AC3E}">
        <p14:creationId xmlns:p14="http://schemas.microsoft.com/office/powerpoint/2010/main" val="24477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7C3-943B-47E3-8805-58675B4093E7}"/>
              </a:ext>
            </a:extLst>
          </p:cNvPr>
          <p:cNvSpPr>
            <a:spLocks noGrp="1"/>
          </p:cNvSpPr>
          <p:nvPr>
            <p:ph type="title"/>
          </p:nvPr>
        </p:nvSpPr>
        <p:spPr/>
        <p:txBody>
          <a:bodyPr/>
          <a:lstStyle/>
          <a:p>
            <a:r>
              <a:rPr lang="en-US" dirty="0"/>
              <a:t>Evaluating the Related Works Section</a:t>
            </a:r>
          </a:p>
        </p:txBody>
      </p:sp>
      <p:sp>
        <p:nvSpPr>
          <p:cNvPr id="3" name="Content Placeholder 2">
            <a:extLst>
              <a:ext uri="{FF2B5EF4-FFF2-40B4-BE49-F238E27FC236}">
                <a16:creationId xmlns:a16="http://schemas.microsoft.com/office/drawing/2014/main" id="{E9494543-9A0A-4A40-8E25-E5BB929ECFBE}"/>
              </a:ext>
            </a:extLst>
          </p:cNvPr>
          <p:cNvSpPr>
            <a:spLocks noGrp="1"/>
          </p:cNvSpPr>
          <p:nvPr>
            <p:ph idx="1"/>
          </p:nvPr>
        </p:nvSpPr>
        <p:spPr/>
        <p:txBody>
          <a:bodyPr/>
          <a:lstStyle/>
          <a:p>
            <a:r>
              <a:rPr lang="en-US" dirty="0"/>
              <a:t>Related works section is extensive and detailed, but does not explicitly define what parts are different from their own research in this section.</a:t>
            </a:r>
          </a:p>
          <a:p>
            <a:r>
              <a:rPr lang="en-US" dirty="0"/>
              <a:t>Discussions of related works but in a different domain (vision).</a:t>
            </a:r>
          </a:p>
        </p:txBody>
      </p:sp>
    </p:spTree>
    <p:extLst>
      <p:ext uri="{BB962C8B-B14F-4D97-AF65-F5344CB8AC3E}">
        <p14:creationId xmlns:p14="http://schemas.microsoft.com/office/powerpoint/2010/main" val="240134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00E6-A59C-4798-9A92-737498243C67}"/>
              </a:ext>
            </a:extLst>
          </p:cNvPr>
          <p:cNvSpPr>
            <a:spLocks noGrp="1"/>
          </p:cNvSpPr>
          <p:nvPr>
            <p:ph type="title"/>
          </p:nvPr>
        </p:nvSpPr>
        <p:spPr/>
        <p:txBody>
          <a:bodyPr/>
          <a:lstStyle/>
          <a:p>
            <a:r>
              <a:rPr lang="en-US" dirty="0"/>
              <a:t>Overall Impressions</a:t>
            </a:r>
          </a:p>
        </p:txBody>
      </p:sp>
      <p:sp>
        <p:nvSpPr>
          <p:cNvPr id="3" name="Content Placeholder 2">
            <a:extLst>
              <a:ext uri="{FF2B5EF4-FFF2-40B4-BE49-F238E27FC236}">
                <a16:creationId xmlns:a16="http://schemas.microsoft.com/office/drawing/2014/main" id="{DF4DBB7E-64A2-4E59-A972-BAB10822E283}"/>
              </a:ext>
            </a:extLst>
          </p:cNvPr>
          <p:cNvSpPr>
            <a:spLocks noGrp="1"/>
          </p:cNvSpPr>
          <p:nvPr>
            <p:ph idx="1"/>
          </p:nvPr>
        </p:nvSpPr>
        <p:spPr/>
        <p:txBody>
          <a:bodyPr/>
          <a:lstStyle/>
          <a:p>
            <a:r>
              <a:rPr lang="en-US" dirty="0"/>
              <a:t>Strong paper</a:t>
            </a:r>
          </a:p>
          <a:p>
            <a:r>
              <a:rPr lang="en-US" dirty="0"/>
              <a:t>Interesting topic</a:t>
            </a:r>
          </a:p>
          <a:p>
            <a:r>
              <a:rPr lang="en-US" dirty="0"/>
              <a:t>Carves a nice distinction between other works in the introduction.</a:t>
            </a:r>
          </a:p>
          <a:p>
            <a:r>
              <a:rPr lang="en-US" dirty="0"/>
              <a:t>Some mild concerns about related works section and the implications of the research, but overall it seems like this paper was presented at the conference because it contributes well to the field.</a:t>
            </a:r>
          </a:p>
        </p:txBody>
      </p:sp>
    </p:spTree>
    <p:extLst>
      <p:ext uri="{BB962C8B-B14F-4D97-AF65-F5344CB8AC3E}">
        <p14:creationId xmlns:p14="http://schemas.microsoft.com/office/powerpoint/2010/main" val="41718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B3B6-972C-404A-AD8E-580A86769325}"/>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79F5F413-ADD1-4236-A9E8-AC408800E7D4}"/>
              </a:ext>
            </a:extLst>
          </p:cNvPr>
          <p:cNvSpPr>
            <a:spLocks noGrp="1"/>
          </p:cNvSpPr>
          <p:nvPr>
            <p:ph idx="1"/>
          </p:nvPr>
        </p:nvSpPr>
        <p:spPr/>
        <p:txBody>
          <a:bodyPr/>
          <a:lstStyle/>
          <a:p>
            <a:r>
              <a:rPr lang="en-US" dirty="0"/>
              <a:t>To create a Unsupervised NMT model that only utilizes monolingual data.</a:t>
            </a:r>
          </a:p>
          <a:p>
            <a:r>
              <a:rPr lang="en-US" dirty="0"/>
              <a:t>Translate a sentence from one language to another</a:t>
            </a:r>
          </a:p>
          <a:p>
            <a:r>
              <a:rPr lang="en-US" dirty="0"/>
              <a:t>By creating a translator</a:t>
            </a:r>
          </a:p>
          <a:p>
            <a:r>
              <a:rPr lang="en-US" dirty="0"/>
              <a:t>Using different language data that have no connection</a:t>
            </a:r>
          </a:p>
        </p:txBody>
      </p:sp>
    </p:spTree>
    <p:extLst>
      <p:ext uri="{BB962C8B-B14F-4D97-AF65-F5344CB8AC3E}">
        <p14:creationId xmlns:p14="http://schemas.microsoft.com/office/powerpoint/2010/main" val="108231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F558-18DD-4233-A632-1EB9A03B9E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4C1FB5-317C-46B2-93E2-A64A5D1C6A21}"/>
              </a:ext>
            </a:extLst>
          </p:cNvPr>
          <p:cNvSpPr>
            <a:spLocks noGrp="1"/>
          </p:cNvSpPr>
          <p:nvPr>
            <p:ph idx="1"/>
          </p:nvPr>
        </p:nvSpPr>
        <p:spPr/>
        <p:txBody>
          <a:bodyPr/>
          <a:lstStyle/>
          <a:p>
            <a:r>
              <a:rPr lang="en-US" dirty="0"/>
              <a:t>We looked at the model that is constructed to do Unsupervised machine translation using monolingual data.</a:t>
            </a:r>
          </a:p>
          <a:p>
            <a:r>
              <a:rPr lang="en-US" dirty="0"/>
              <a:t>We learned about common approaches in the domain, and the new one presented by the paper.</a:t>
            </a:r>
          </a:p>
          <a:p>
            <a:r>
              <a:rPr lang="en-US" dirty="0"/>
              <a:t>We evaluated the paper’s merits and areas for improvement.</a:t>
            </a:r>
          </a:p>
          <a:p>
            <a:r>
              <a:rPr lang="en-US" dirty="0"/>
              <a:t>I hope we found new appreciation for language-learning and translation.</a:t>
            </a:r>
          </a:p>
        </p:txBody>
      </p:sp>
    </p:spTree>
    <p:extLst>
      <p:ext uri="{BB962C8B-B14F-4D97-AF65-F5344CB8AC3E}">
        <p14:creationId xmlns:p14="http://schemas.microsoft.com/office/powerpoint/2010/main" val="124346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9D38-6EB9-4037-92B4-961E6AAEC619}"/>
              </a:ext>
            </a:extLst>
          </p:cNvPr>
          <p:cNvSpPr>
            <a:spLocks noGrp="1"/>
          </p:cNvSpPr>
          <p:nvPr>
            <p:ph type="title"/>
          </p:nvPr>
        </p:nvSpPr>
        <p:spPr/>
        <p:txBody>
          <a:bodyPr/>
          <a:lstStyle/>
          <a:p>
            <a:r>
              <a:rPr lang="en-US" dirty="0"/>
              <a:t>Questions?</a:t>
            </a:r>
          </a:p>
        </p:txBody>
      </p:sp>
      <p:pic>
        <p:nvPicPr>
          <p:cNvPr id="4" name="Content Placeholder 4">
            <a:extLst>
              <a:ext uri="{FF2B5EF4-FFF2-40B4-BE49-F238E27FC236}">
                <a16:creationId xmlns:a16="http://schemas.microsoft.com/office/drawing/2014/main" id="{15092396-55A8-4B93-B337-477D40BB5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06667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B6-84D9-4E70-847B-077103F1EEEB}"/>
              </a:ext>
            </a:extLst>
          </p:cNvPr>
          <p:cNvSpPr>
            <a:spLocks noGrp="1"/>
          </p:cNvSpPr>
          <p:nvPr>
            <p:ph type="title"/>
          </p:nvPr>
        </p:nvSpPr>
        <p:spPr/>
        <p:txBody>
          <a:bodyPr/>
          <a:lstStyle/>
          <a:p>
            <a:r>
              <a:rPr lang="en-US" dirty="0"/>
              <a:t>Overview – Task at Hand</a:t>
            </a:r>
          </a:p>
        </p:txBody>
      </p:sp>
      <p:pic>
        <p:nvPicPr>
          <p:cNvPr id="5" name="Content Placeholder 4">
            <a:extLst>
              <a:ext uri="{FF2B5EF4-FFF2-40B4-BE49-F238E27FC236}">
                <a16:creationId xmlns:a16="http://schemas.microsoft.com/office/drawing/2014/main" id="{0C5165C6-729A-4929-A69E-CF5A14B1FF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58194"/>
            <a:ext cx="5181600" cy="3886200"/>
          </a:xfrm>
        </p:spPr>
      </p:pic>
      <p:sp>
        <p:nvSpPr>
          <p:cNvPr id="7" name="Content Placeholder 6">
            <a:extLst>
              <a:ext uri="{FF2B5EF4-FFF2-40B4-BE49-F238E27FC236}">
                <a16:creationId xmlns:a16="http://schemas.microsoft.com/office/drawing/2014/main" id="{C6041FF6-6202-4586-A656-5EBF3B02E29E}"/>
              </a:ext>
            </a:extLst>
          </p:cNvPr>
          <p:cNvSpPr>
            <a:spLocks noGrp="1"/>
          </p:cNvSpPr>
          <p:nvPr>
            <p:ph sz="half" idx="2"/>
          </p:nvPr>
        </p:nvSpPr>
        <p:spPr/>
        <p:txBody>
          <a:bodyPr/>
          <a:lstStyle/>
          <a:p>
            <a:r>
              <a:rPr lang="en-US" dirty="0"/>
              <a:t>Blue: Reconstructions</a:t>
            </a:r>
          </a:p>
          <a:p>
            <a:pPr lvl="1"/>
            <a:r>
              <a:rPr lang="en-US" dirty="0"/>
              <a:t>Word-Embeddings</a:t>
            </a:r>
          </a:p>
          <a:p>
            <a:pPr lvl="1"/>
            <a:r>
              <a:rPr lang="en-US" dirty="0"/>
              <a:t>Encoder/Decoder</a:t>
            </a:r>
          </a:p>
          <a:p>
            <a:r>
              <a:rPr lang="en-US" dirty="0"/>
              <a:t>Red: Alignment of Latent Space</a:t>
            </a:r>
          </a:p>
          <a:p>
            <a:pPr lvl="1"/>
            <a:r>
              <a:rPr lang="en-US" dirty="0"/>
              <a:t>Noisy Reconstructions</a:t>
            </a:r>
          </a:p>
          <a:p>
            <a:pPr lvl="1"/>
            <a:r>
              <a:rPr lang="en-US" dirty="0"/>
              <a:t>Adversarial Training</a:t>
            </a:r>
          </a:p>
          <a:p>
            <a:r>
              <a:rPr lang="en-US" dirty="0"/>
              <a:t>Green: All Together</a:t>
            </a:r>
          </a:p>
          <a:p>
            <a:pPr lvl="1"/>
            <a:r>
              <a:rPr lang="en-US" dirty="0"/>
              <a:t>Translation Intuition</a:t>
            </a:r>
          </a:p>
        </p:txBody>
      </p:sp>
    </p:spTree>
    <p:extLst>
      <p:ext uri="{BB962C8B-B14F-4D97-AF65-F5344CB8AC3E}">
        <p14:creationId xmlns:p14="http://schemas.microsoft.com/office/powerpoint/2010/main" val="202822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FD6A-56CD-4823-BFDE-DF464CAC2B19}"/>
              </a:ext>
            </a:extLst>
          </p:cNvPr>
          <p:cNvSpPr>
            <a:spLocks noGrp="1"/>
          </p:cNvSpPr>
          <p:nvPr>
            <p:ph type="title"/>
          </p:nvPr>
        </p:nvSpPr>
        <p:spPr/>
        <p:txBody>
          <a:bodyPr/>
          <a:lstStyle/>
          <a:p>
            <a:r>
              <a:rPr lang="en-US" dirty="0"/>
              <a:t>How it is done – Parallel vs Monolingual</a:t>
            </a:r>
          </a:p>
        </p:txBody>
      </p:sp>
      <p:sp>
        <p:nvSpPr>
          <p:cNvPr id="3" name="Content Placeholder 2">
            <a:extLst>
              <a:ext uri="{FF2B5EF4-FFF2-40B4-BE49-F238E27FC236}">
                <a16:creationId xmlns:a16="http://schemas.microsoft.com/office/drawing/2014/main" id="{BDBC3D9E-701C-4A2A-A970-DE596EF516A1}"/>
              </a:ext>
            </a:extLst>
          </p:cNvPr>
          <p:cNvSpPr>
            <a:spLocks noGrp="1"/>
          </p:cNvSpPr>
          <p:nvPr>
            <p:ph idx="1"/>
          </p:nvPr>
        </p:nvSpPr>
        <p:spPr/>
        <p:txBody>
          <a:bodyPr/>
          <a:lstStyle/>
          <a:p>
            <a:r>
              <a:rPr lang="en-US" dirty="0"/>
              <a:t>Corpus – a collection of text documents in a given language.</a:t>
            </a:r>
          </a:p>
          <a:p>
            <a:r>
              <a:rPr lang="en-US" dirty="0"/>
              <a:t>Parallel Corpus – a collection of the same text documents in both source and target language (rare).</a:t>
            </a:r>
          </a:p>
          <a:p>
            <a:r>
              <a:rPr lang="en-US" dirty="0"/>
              <a:t>Monolingual Corpus – a corpus in a given language.</a:t>
            </a:r>
          </a:p>
          <a:p>
            <a:r>
              <a:rPr lang="en-US" dirty="0"/>
              <a:t>Supervised Training vs Unsupervised Training</a:t>
            </a:r>
          </a:p>
          <a:p>
            <a:r>
              <a:rPr lang="en-US" dirty="0"/>
              <a:t>In this research, we work with monolingual data.</a:t>
            </a:r>
          </a:p>
          <a:p>
            <a:r>
              <a:rPr lang="en-US" dirty="0"/>
              <a:t>Keeping things fully Unsupervised, everything can be derived from monolingual data.</a:t>
            </a:r>
          </a:p>
        </p:txBody>
      </p:sp>
    </p:spTree>
    <p:extLst>
      <p:ext uri="{BB962C8B-B14F-4D97-AF65-F5344CB8AC3E}">
        <p14:creationId xmlns:p14="http://schemas.microsoft.com/office/powerpoint/2010/main" val="49127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780B-3148-466D-A4D7-AF8F3D8DA433}"/>
              </a:ext>
            </a:extLst>
          </p:cNvPr>
          <p:cNvSpPr>
            <a:spLocks noGrp="1"/>
          </p:cNvSpPr>
          <p:nvPr>
            <p:ph type="title"/>
          </p:nvPr>
        </p:nvSpPr>
        <p:spPr/>
        <p:txBody>
          <a:bodyPr/>
          <a:lstStyle/>
          <a:p>
            <a:r>
              <a:rPr lang="en-US" dirty="0"/>
              <a:t>How it is done – Word Embeddings</a:t>
            </a:r>
          </a:p>
        </p:txBody>
      </p:sp>
      <p:sp>
        <p:nvSpPr>
          <p:cNvPr id="3" name="Content Placeholder 2">
            <a:extLst>
              <a:ext uri="{FF2B5EF4-FFF2-40B4-BE49-F238E27FC236}">
                <a16:creationId xmlns:a16="http://schemas.microsoft.com/office/drawing/2014/main" id="{2DA7A9A0-FE0A-47D9-ADD0-47B3A27263A3}"/>
              </a:ext>
            </a:extLst>
          </p:cNvPr>
          <p:cNvSpPr>
            <a:spLocks noGrp="1"/>
          </p:cNvSpPr>
          <p:nvPr>
            <p:ph idx="1"/>
          </p:nvPr>
        </p:nvSpPr>
        <p:spPr/>
        <p:txBody>
          <a:bodyPr/>
          <a:lstStyle/>
          <a:p>
            <a:r>
              <a:rPr lang="en-US" dirty="0"/>
              <a:t>Relationship of words, </a:t>
            </a:r>
            <a:r>
              <a:rPr lang="en-US" dirty="0" err="1"/>
              <a:t>i.e</a:t>
            </a:r>
            <a:r>
              <a:rPr lang="en-US" dirty="0"/>
              <a:t>: “King -&gt; Queen, Man -&gt; Woman”</a:t>
            </a:r>
          </a:p>
          <a:p>
            <a:r>
              <a:rPr lang="en-US" dirty="0"/>
              <a:t>Word-Embeddings – fancy way to say “turn words into numbers.”</a:t>
            </a:r>
          </a:p>
          <a:p>
            <a:r>
              <a:rPr lang="en-US" dirty="0"/>
              <a:t>This simplification gives us enough to talk about how words are related.</a:t>
            </a:r>
          </a:p>
          <a:p>
            <a:r>
              <a:rPr lang="en-US" dirty="0"/>
              <a:t>The space (“latent space”) of words, and the relationship of words.</a:t>
            </a:r>
          </a:p>
        </p:txBody>
      </p:sp>
    </p:spTree>
    <p:extLst>
      <p:ext uri="{BB962C8B-B14F-4D97-AF65-F5344CB8AC3E}">
        <p14:creationId xmlns:p14="http://schemas.microsoft.com/office/powerpoint/2010/main" val="10853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D583-CA36-43E1-856B-ED6CC6080920}"/>
              </a:ext>
            </a:extLst>
          </p:cNvPr>
          <p:cNvSpPr>
            <a:spLocks noGrp="1"/>
          </p:cNvSpPr>
          <p:nvPr>
            <p:ph type="title"/>
          </p:nvPr>
        </p:nvSpPr>
        <p:spPr/>
        <p:txBody>
          <a:bodyPr/>
          <a:lstStyle/>
          <a:p>
            <a:r>
              <a:rPr lang="en-US" dirty="0"/>
              <a:t>How it is done – Encoder/Decoder</a:t>
            </a:r>
          </a:p>
        </p:txBody>
      </p:sp>
      <p:sp>
        <p:nvSpPr>
          <p:cNvPr id="3" name="Content Placeholder 2">
            <a:extLst>
              <a:ext uri="{FF2B5EF4-FFF2-40B4-BE49-F238E27FC236}">
                <a16:creationId xmlns:a16="http://schemas.microsoft.com/office/drawing/2014/main" id="{CE8D1AF6-FA8D-4F1A-AC5E-731CB96069DD}"/>
              </a:ext>
            </a:extLst>
          </p:cNvPr>
          <p:cNvSpPr>
            <a:spLocks noGrp="1"/>
          </p:cNvSpPr>
          <p:nvPr>
            <p:ph idx="1"/>
          </p:nvPr>
        </p:nvSpPr>
        <p:spPr/>
        <p:txBody>
          <a:bodyPr/>
          <a:lstStyle/>
          <a:p>
            <a:r>
              <a:rPr lang="en-US" dirty="0"/>
              <a:t>Encoder – sentences to latent space</a:t>
            </a:r>
          </a:p>
          <a:p>
            <a:pPr lvl="1"/>
            <a:r>
              <a:rPr lang="en-US" dirty="0"/>
              <a:t>Input: sentence, language direction (</a:t>
            </a:r>
            <a:r>
              <a:rPr lang="en-US" dirty="0" err="1"/>
              <a:t>src</a:t>
            </a:r>
            <a:r>
              <a:rPr lang="en-US" dirty="0"/>
              <a:t> -&gt; </a:t>
            </a:r>
            <a:r>
              <a:rPr lang="en-US" dirty="0" err="1"/>
              <a:t>tgt</a:t>
            </a:r>
            <a:r>
              <a:rPr lang="en-US" dirty="0"/>
              <a:t>)</a:t>
            </a:r>
          </a:p>
          <a:p>
            <a:pPr lvl="1"/>
            <a:r>
              <a:rPr lang="en-US" dirty="0"/>
              <a:t>Output: hidden-states (using word-embeddings)</a:t>
            </a:r>
          </a:p>
          <a:p>
            <a:r>
              <a:rPr lang="en-US" dirty="0"/>
              <a:t>Decoder – reconstruct latent space to sentences (translated)</a:t>
            </a:r>
          </a:p>
          <a:p>
            <a:pPr lvl="1"/>
            <a:r>
              <a:rPr lang="en-US" dirty="0"/>
              <a:t>Input: hidden-states</a:t>
            </a:r>
          </a:p>
          <a:p>
            <a:pPr lvl="1"/>
            <a:r>
              <a:rPr lang="en-US" dirty="0"/>
              <a:t>Output: sentence</a:t>
            </a:r>
          </a:p>
          <a:p>
            <a:r>
              <a:rPr lang="en-US" dirty="0"/>
              <a:t>Note that the Decoder generates by iteratively returning words of the highest probability.</a:t>
            </a:r>
          </a:p>
          <a:p>
            <a:r>
              <a:rPr lang="en-US" dirty="0"/>
              <a:t>Making the model a Seq2Seq with Attention.</a:t>
            </a:r>
          </a:p>
        </p:txBody>
      </p:sp>
    </p:spTree>
    <p:extLst>
      <p:ext uri="{BB962C8B-B14F-4D97-AF65-F5344CB8AC3E}">
        <p14:creationId xmlns:p14="http://schemas.microsoft.com/office/powerpoint/2010/main" val="411270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244C-CE59-484C-9FDB-95271453081E}"/>
              </a:ext>
            </a:extLst>
          </p:cNvPr>
          <p:cNvSpPr>
            <a:spLocks noGrp="1"/>
          </p:cNvSpPr>
          <p:nvPr>
            <p:ph type="title"/>
          </p:nvPr>
        </p:nvSpPr>
        <p:spPr/>
        <p:txBody>
          <a:bodyPr/>
          <a:lstStyle/>
          <a:p>
            <a:r>
              <a:rPr lang="en-US" dirty="0"/>
              <a:t>More Details – Latent Space Reconstruction</a:t>
            </a:r>
          </a:p>
        </p:txBody>
      </p:sp>
      <p:sp>
        <p:nvSpPr>
          <p:cNvPr id="3" name="Content Placeholder 2">
            <a:extLst>
              <a:ext uri="{FF2B5EF4-FFF2-40B4-BE49-F238E27FC236}">
                <a16:creationId xmlns:a16="http://schemas.microsoft.com/office/drawing/2014/main" id="{C5954B63-3717-4311-86B5-6DDB5B5CDC0E}"/>
              </a:ext>
            </a:extLst>
          </p:cNvPr>
          <p:cNvSpPr>
            <a:spLocks noGrp="1"/>
          </p:cNvSpPr>
          <p:nvPr>
            <p:ph idx="1"/>
          </p:nvPr>
        </p:nvSpPr>
        <p:spPr/>
        <p:txBody>
          <a:bodyPr/>
          <a:lstStyle/>
          <a:p>
            <a:r>
              <a:rPr lang="en-US" dirty="0"/>
              <a:t>Aligning the two “latent spaces”</a:t>
            </a:r>
          </a:p>
          <a:p>
            <a:pPr lvl="1"/>
            <a:r>
              <a:rPr lang="en-US" dirty="0"/>
              <a:t>What is a “noisy reconstruction?”</a:t>
            </a:r>
          </a:p>
          <a:p>
            <a:pPr lvl="1"/>
            <a:r>
              <a:rPr lang="en-US" dirty="0"/>
              <a:t>Corrupted Constructions are useful in translating from source to target language?</a:t>
            </a:r>
          </a:p>
          <a:p>
            <a:pPr lvl="1"/>
            <a:r>
              <a:rPr lang="en-US" dirty="0"/>
              <a:t>The model needs to reconstruct in both directions.</a:t>
            </a:r>
          </a:p>
          <a:p>
            <a:pPr lvl="1"/>
            <a:r>
              <a:rPr lang="en-US" dirty="0"/>
              <a:t>How is the adversarial element is key to effectiveness?</a:t>
            </a:r>
          </a:p>
          <a:p>
            <a:endParaRPr lang="en-US" dirty="0"/>
          </a:p>
        </p:txBody>
      </p:sp>
    </p:spTree>
    <p:extLst>
      <p:ext uri="{BB962C8B-B14F-4D97-AF65-F5344CB8AC3E}">
        <p14:creationId xmlns:p14="http://schemas.microsoft.com/office/powerpoint/2010/main" val="379817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72BA-243B-457C-AECA-3C6EABE49CD7}"/>
              </a:ext>
            </a:extLst>
          </p:cNvPr>
          <p:cNvSpPr>
            <a:spLocks noGrp="1"/>
          </p:cNvSpPr>
          <p:nvPr>
            <p:ph type="title"/>
          </p:nvPr>
        </p:nvSpPr>
        <p:spPr/>
        <p:txBody>
          <a:bodyPr/>
          <a:lstStyle/>
          <a:p>
            <a:r>
              <a:rPr lang="en-US" dirty="0"/>
              <a:t>More Details – Cross Domain Training</a:t>
            </a:r>
          </a:p>
        </p:txBody>
      </p:sp>
      <p:sp>
        <p:nvSpPr>
          <p:cNvPr id="3" name="Content Placeholder 2">
            <a:extLst>
              <a:ext uri="{FF2B5EF4-FFF2-40B4-BE49-F238E27FC236}">
                <a16:creationId xmlns:a16="http://schemas.microsoft.com/office/drawing/2014/main" id="{634B1B79-9825-4987-8037-6B73DB9675F5}"/>
              </a:ext>
            </a:extLst>
          </p:cNvPr>
          <p:cNvSpPr>
            <a:spLocks noGrp="1"/>
          </p:cNvSpPr>
          <p:nvPr>
            <p:ph idx="1"/>
          </p:nvPr>
        </p:nvSpPr>
        <p:spPr/>
        <p:txBody>
          <a:bodyPr/>
          <a:lstStyle/>
          <a:p>
            <a:r>
              <a:rPr lang="en-US" dirty="0"/>
              <a:t>Think of it as alignment of latent spaces.</a:t>
            </a:r>
          </a:p>
          <a:p>
            <a:r>
              <a:rPr lang="en-US" dirty="0"/>
              <a:t>Map source language to target language.</a:t>
            </a:r>
          </a:p>
          <a:p>
            <a:r>
              <a:rPr lang="en-US" dirty="0"/>
              <a:t>Generate a “corrupted translation” by applying the current model.</a:t>
            </a:r>
          </a:p>
          <a:p>
            <a:r>
              <a:rPr lang="en-US" dirty="0"/>
              <a:t>Reconstruct the original input given the “corrupted translation.”</a:t>
            </a:r>
          </a:p>
          <a:p>
            <a:r>
              <a:rPr lang="en-US" dirty="0"/>
              <a:t>Learn the Encoder-Decoder model that </a:t>
            </a:r>
            <a:r>
              <a:rPr lang="en-US"/>
              <a:t>can reconstruct.</a:t>
            </a:r>
            <a:endParaRPr lang="en-US" dirty="0"/>
          </a:p>
          <a:p>
            <a:r>
              <a:rPr lang="en-US" dirty="0"/>
              <a:t>Process is iterative.</a:t>
            </a:r>
          </a:p>
          <a:p>
            <a:endParaRPr lang="en-US" dirty="0"/>
          </a:p>
        </p:txBody>
      </p:sp>
    </p:spTree>
    <p:extLst>
      <p:ext uri="{BB962C8B-B14F-4D97-AF65-F5344CB8AC3E}">
        <p14:creationId xmlns:p14="http://schemas.microsoft.com/office/powerpoint/2010/main" val="136404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14E9-CD92-4CE5-B58C-8AF4A07B860B}"/>
              </a:ext>
            </a:extLst>
          </p:cNvPr>
          <p:cNvSpPr>
            <a:spLocks noGrp="1"/>
          </p:cNvSpPr>
          <p:nvPr>
            <p:ph type="title"/>
          </p:nvPr>
        </p:nvSpPr>
        <p:spPr/>
        <p:txBody>
          <a:bodyPr/>
          <a:lstStyle/>
          <a:p>
            <a:r>
              <a:rPr lang="en-US" dirty="0"/>
              <a:t>More Details - Adversarial</a:t>
            </a:r>
          </a:p>
        </p:txBody>
      </p:sp>
      <p:sp>
        <p:nvSpPr>
          <p:cNvPr id="3" name="Content Placeholder 2">
            <a:extLst>
              <a:ext uri="{FF2B5EF4-FFF2-40B4-BE49-F238E27FC236}">
                <a16:creationId xmlns:a16="http://schemas.microsoft.com/office/drawing/2014/main" id="{DEC346AD-8EE4-49DA-BA30-628D046654F4}"/>
              </a:ext>
            </a:extLst>
          </p:cNvPr>
          <p:cNvSpPr>
            <a:spLocks noGrp="1"/>
          </p:cNvSpPr>
          <p:nvPr>
            <p:ph idx="1"/>
          </p:nvPr>
        </p:nvSpPr>
        <p:spPr/>
        <p:txBody>
          <a:bodyPr/>
          <a:lstStyle/>
          <a:p>
            <a:r>
              <a:rPr lang="en-US" dirty="0"/>
              <a:t>Not as cool as it sounds – simultaneous min-max to achieve optimal</a:t>
            </a:r>
          </a:p>
          <a:p>
            <a:r>
              <a:rPr lang="en-US" dirty="0"/>
              <a:t>Why do we need adversarial training?</a:t>
            </a:r>
          </a:p>
          <a:p>
            <a:pPr lvl="1"/>
            <a:r>
              <a:rPr lang="en-US" dirty="0"/>
              <a:t>Problem of the decoder being too dependent on the encoder settings</a:t>
            </a:r>
          </a:p>
          <a:p>
            <a:pPr lvl="1"/>
            <a:r>
              <a:rPr lang="en-US" dirty="0"/>
              <a:t>Goal is to achieve decoding into a target language regardless of the source language used by the encoder.</a:t>
            </a:r>
          </a:p>
          <a:p>
            <a:r>
              <a:rPr lang="en-US" dirty="0"/>
              <a:t>Discriminator – classify source vs target language encodings (“predict the language”).</a:t>
            </a:r>
          </a:p>
        </p:txBody>
      </p:sp>
    </p:spTree>
    <p:extLst>
      <p:ext uri="{BB962C8B-B14F-4D97-AF65-F5344CB8AC3E}">
        <p14:creationId xmlns:p14="http://schemas.microsoft.com/office/powerpoint/2010/main" val="2239437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994</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Unsupervised Machine Translation Using Monolingual Data Only</vt:lpstr>
      <vt:lpstr>Goal</vt:lpstr>
      <vt:lpstr>Overview – Task at Hand</vt:lpstr>
      <vt:lpstr>How it is done – Parallel vs Monolingual</vt:lpstr>
      <vt:lpstr>How it is done – Word Embeddings</vt:lpstr>
      <vt:lpstr>How it is done – Encoder/Decoder</vt:lpstr>
      <vt:lpstr>More Details – Latent Space Reconstruction</vt:lpstr>
      <vt:lpstr>More Details – Cross Domain Training</vt:lpstr>
      <vt:lpstr>More Details - Adversarial</vt:lpstr>
      <vt:lpstr>Review – Task at Hand </vt:lpstr>
      <vt:lpstr>Evaluation – BLEU score</vt:lpstr>
      <vt:lpstr>Results and Implications</vt:lpstr>
      <vt:lpstr>Review of Unsupervised Machine Translation Using Monolingual Data Only </vt:lpstr>
      <vt:lpstr>Evaluating Strengths of the Paper</vt:lpstr>
      <vt:lpstr>Evaluating the Abstract</vt:lpstr>
      <vt:lpstr>Abstract</vt:lpstr>
      <vt:lpstr>Evaluating the Results/Implications</vt:lpstr>
      <vt:lpstr>Evaluating the Related Works Section</vt:lpstr>
      <vt:lpstr>Overall Impressions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Machine Translation Using Monolingual Data Only</dc:title>
  <dc:creator>Kense Ning</dc:creator>
  <cp:lastModifiedBy>Kense Ning</cp:lastModifiedBy>
  <cp:revision>50</cp:revision>
  <dcterms:created xsi:type="dcterms:W3CDTF">2019-11-20T09:55:31Z</dcterms:created>
  <dcterms:modified xsi:type="dcterms:W3CDTF">2019-11-25T20:46:38Z</dcterms:modified>
</cp:coreProperties>
</file>