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3C1-DD76-43EE-B843-7711C565D865}" type="datetimeFigureOut">
              <a:rPr lang="en-US" smtClean="0"/>
              <a:t>20-Nov-19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DF85-C3D1-455B-A23B-883645C40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7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3C1-DD76-43EE-B843-7711C565D865}" type="datetimeFigureOut">
              <a:rPr lang="en-US" smtClean="0"/>
              <a:t>20-Nov-19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DF85-C3D1-455B-A23B-883645C40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3C1-DD76-43EE-B843-7711C565D865}" type="datetimeFigureOut">
              <a:rPr lang="en-US" smtClean="0"/>
              <a:t>20-Nov-19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DF85-C3D1-455B-A23B-883645C40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8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3C1-DD76-43EE-B843-7711C565D865}" type="datetimeFigureOut">
              <a:rPr lang="en-US" smtClean="0"/>
              <a:t>20-Nov-19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DF85-C3D1-455B-A23B-883645C40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5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3C1-DD76-43EE-B843-7711C565D865}" type="datetimeFigureOut">
              <a:rPr lang="en-US" smtClean="0"/>
              <a:t>20-Nov-19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DF85-C3D1-455B-A23B-883645C40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0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3C1-DD76-43EE-B843-7711C565D865}" type="datetimeFigureOut">
              <a:rPr lang="en-US" smtClean="0"/>
              <a:t>20-Nov-19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DF85-C3D1-455B-A23B-883645C40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1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3C1-DD76-43EE-B843-7711C565D865}" type="datetimeFigureOut">
              <a:rPr lang="en-US" smtClean="0"/>
              <a:t>20-Nov-19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DF85-C3D1-455B-A23B-883645C40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2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3C1-DD76-43EE-B843-7711C565D865}" type="datetimeFigureOut">
              <a:rPr lang="en-US" smtClean="0"/>
              <a:t>20-Nov-19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DF85-C3D1-455B-A23B-883645C40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8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3C1-DD76-43EE-B843-7711C565D865}" type="datetimeFigureOut">
              <a:rPr lang="en-US" smtClean="0"/>
              <a:t>20-Nov-19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DF85-C3D1-455B-A23B-883645C40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8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3C1-DD76-43EE-B843-7711C565D865}" type="datetimeFigureOut">
              <a:rPr lang="en-US" smtClean="0"/>
              <a:t>20-Nov-19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DF85-C3D1-455B-A23B-883645C40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6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3C1-DD76-43EE-B843-7711C565D865}" type="datetimeFigureOut">
              <a:rPr lang="en-US" smtClean="0"/>
              <a:t>20-Nov-19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DF85-C3D1-455B-A23B-883645C40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4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8F3C1-DD76-43EE-B843-7711C565D865}" type="datetimeFigureOut">
              <a:rPr lang="en-US" smtClean="0"/>
              <a:t>20-Nov-19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2DF85-C3D1-455B-A23B-883645C40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4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18FB-A9A7-4E34-B6EF-79144E33A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Unsupervised Machine Translation Using Monolingual Data Only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3AA53-05B2-4CB7-9E63-0CD28FDFE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Guillaume </a:t>
            </a:r>
            <a:r>
              <a:rPr lang="en-US" dirty="0" err="1"/>
              <a:t>Lample</a:t>
            </a:r>
            <a:r>
              <a:rPr lang="en-US" dirty="0"/>
              <a:t>, Alex </a:t>
            </a:r>
            <a:r>
              <a:rPr lang="en-US" dirty="0" err="1"/>
              <a:t>Conneau</a:t>
            </a:r>
            <a:r>
              <a:rPr lang="en-US" dirty="0"/>
              <a:t>, et al</a:t>
            </a:r>
          </a:p>
          <a:p>
            <a:endParaRPr lang="en-US" dirty="0"/>
          </a:p>
          <a:p>
            <a:r>
              <a:rPr lang="en-US" dirty="0"/>
              <a:t>Presented by </a:t>
            </a:r>
            <a:r>
              <a:rPr lang="en-US" dirty="0" err="1"/>
              <a:t>Tientso</a:t>
            </a:r>
            <a:r>
              <a:rPr lang="en-US" dirty="0"/>
              <a:t> Ning</a:t>
            </a:r>
          </a:p>
        </p:txBody>
      </p:sp>
    </p:spTree>
    <p:extLst>
      <p:ext uri="{BB962C8B-B14F-4D97-AF65-F5344CB8AC3E}">
        <p14:creationId xmlns:p14="http://schemas.microsoft.com/office/powerpoint/2010/main" val="167643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F784-C0EC-494C-B947-4AE9440C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465A5-2198-4648-8E78-3F7845B63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//explain what a BLEU score is, and mention it as a benchmark</a:t>
            </a:r>
          </a:p>
        </p:txBody>
      </p:sp>
    </p:spTree>
    <p:extLst>
      <p:ext uri="{BB962C8B-B14F-4D97-AF65-F5344CB8AC3E}">
        <p14:creationId xmlns:p14="http://schemas.microsoft.com/office/powerpoint/2010/main" val="1249026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752DE5-7ED9-41C4-A852-E93490596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of Unsupervised Machine Translation Using Monolingual Data Only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5FF63E-2368-424B-8D58-5D498A204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Guillaume </a:t>
            </a:r>
            <a:r>
              <a:rPr lang="en-US" dirty="0" err="1"/>
              <a:t>Lample</a:t>
            </a:r>
            <a:r>
              <a:rPr lang="en-US" dirty="0"/>
              <a:t>, Alex </a:t>
            </a:r>
            <a:r>
              <a:rPr lang="en-US" dirty="0" err="1"/>
              <a:t>Conneau</a:t>
            </a:r>
            <a:r>
              <a:rPr lang="en-US" dirty="0"/>
              <a:t>, et al</a:t>
            </a:r>
          </a:p>
          <a:p>
            <a:endParaRPr lang="en-US" dirty="0"/>
          </a:p>
          <a:p>
            <a:r>
              <a:rPr lang="en-US" dirty="0"/>
              <a:t>Review by </a:t>
            </a:r>
            <a:r>
              <a:rPr lang="en-US" dirty="0" err="1"/>
              <a:t>Tientso</a:t>
            </a:r>
            <a:r>
              <a:rPr lang="en-US" dirty="0"/>
              <a:t> Ning</a:t>
            </a:r>
          </a:p>
        </p:txBody>
      </p:sp>
    </p:spTree>
    <p:extLst>
      <p:ext uri="{BB962C8B-B14F-4D97-AF65-F5344CB8AC3E}">
        <p14:creationId xmlns:p14="http://schemas.microsoft.com/office/powerpoint/2010/main" val="367353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C808-6FE5-4CE0-ADC9-7A38E01F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Strengths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9266F-CE02-4F15-8CD2-598031E2F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(Progression, build-up, etc.)</a:t>
            </a:r>
          </a:p>
          <a:p>
            <a:r>
              <a:rPr lang="en-US" dirty="0"/>
              <a:t>Review of Related Works is well defined.</a:t>
            </a:r>
          </a:p>
          <a:p>
            <a:r>
              <a:rPr lang="en-US" dirty="0"/>
              <a:t>Explanations are concise and logical.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9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756E-0E57-4FA1-8910-5C075AAB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the Abstract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2C14B-72A6-4DB4-AAC4-91C134ACD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512" y="2424906"/>
            <a:ext cx="62769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05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8F6D-04BF-42F8-8B07-0CE1ABBE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the Results/Implications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712C-3825-4292-A58C-F603B702E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//potential that lack of experience makes analysis/evaluation of results incomplete/incorrect, but we should indicate potential areas of concern/vagueness.</a:t>
            </a:r>
          </a:p>
        </p:txBody>
      </p:sp>
    </p:spTree>
    <p:extLst>
      <p:ext uri="{BB962C8B-B14F-4D97-AF65-F5344CB8AC3E}">
        <p14:creationId xmlns:p14="http://schemas.microsoft.com/office/powerpoint/2010/main" val="244774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77C3-943B-47E3-8805-58675B40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the Related Works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94543-9A0A-4A40-8E25-E5BB929EC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//Compare the related works and maybe how they do things differently.</a:t>
            </a:r>
          </a:p>
          <a:p>
            <a:r>
              <a:rPr lang="en-US" dirty="0"/>
              <a:t>//Think about another potential solution to the problem? Is it well addressed in the paper?</a:t>
            </a:r>
          </a:p>
        </p:txBody>
      </p:sp>
    </p:spTree>
    <p:extLst>
      <p:ext uri="{BB962C8B-B14F-4D97-AF65-F5344CB8AC3E}">
        <p14:creationId xmlns:p14="http://schemas.microsoft.com/office/powerpoint/2010/main" val="2401348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00E6-A59C-4798-9A92-73749824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DBB7E-64A2-4E59-A972-BAB10822E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paper</a:t>
            </a:r>
          </a:p>
          <a:p>
            <a:r>
              <a:rPr lang="en-US" dirty="0"/>
              <a:t>Interesting topic</a:t>
            </a:r>
          </a:p>
          <a:p>
            <a:r>
              <a:rPr lang="en-US" dirty="0"/>
              <a:t>Carves a nice distinction between other works</a:t>
            </a:r>
          </a:p>
          <a:p>
            <a:r>
              <a:rPr lang="en-US" dirty="0"/>
              <a:t>Some concerns about //…</a:t>
            </a:r>
          </a:p>
        </p:txBody>
      </p:sp>
    </p:spTree>
    <p:extLst>
      <p:ext uri="{BB962C8B-B14F-4D97-AF65-F5344CB8AC3E}">
        <p14:creationId xmlns:p14="http://schemas.microsoft.com/office/powerpoint/2010/main" val="4171871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A46F-2727-4A77-9B5F-DA5AD80A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C8361-C921-4BE7-AD53-745921E7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8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F558-18DD-4233-A632-1EB9A03B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1FB5-317C-46B2-93E2-A64A5D1C6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looked at the model that is constructed to do Unsupervised machine translation using monolingual data.</a:t>
            </a:r>
          </a:p>
          <a:p>
            <a:r>
              <a:rPr lang="en-US" dirty="0"/>
              <a:t>We learned about common approaches in the domain, and the new one presented by the paper.</a:t>
            </a:r>
          </a:p>
          <a:p>
            <a:r>
              <a:rPr lang="en-US" dirty="0"/>
              <a:t>We evaluated the paper’s merits and areas for improvement.</a:t>
            </a:r>
          </a:p>
          <a:p>
            <a:r>
              <a:rPr lang="en-US" dirty="0"/>
              <a:t>I hope we found new appreciation for language-learning.</a:t>
            </a:r>
          </a:p>
        </p:txBody>
      </p:sp>
    </p:spTree>
    <p:extLst>
      <p:ext uri="{BB962C8B-B14F-4D97-AF65-F5344CB8AC3E}">
        <p14:creationId xmlns:p14="http://schemas.microsoft.com/office/powerpoint/2010/main" val="124346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47B6-84D9-4E70-847B-077103F1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– Task at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82CA3-055F-4C8F-859C-B365DB47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//insert image of overview</a:t>
            </a:r>
          </a:p>
          <a:p>
            <a:r>
              <a:rPr lang="en-US" dirty="0"/>
              <a:t>//intuition and how it feels like how people would naturally translate between two languages</a:t>
            </a:r>
          </a:p>
        </p:txBody>
      </p:sp>
    </p:spTree>
    <p:extLst>
      <p:ext uri="{BB962C8B-B14F-4D97-AF65-F5344CB8AC3E}">
        <p14:creationId xmlns:p14="http://schemas.microsoft.com/office/powerpoint/2010/main" val="202822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FD6A-56CD-4823-BFDE-DF464CAC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is done – Parallel vs Monolingual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C3D9E-701C-4A2A-A970-DE596EF51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Corpus – a collection of text documents in a given language.</a:t>
            </a:r>
          </a:p>
          <a:p>
            <a:r>
              <a:rPr lang="en-US" dirty="0"/>
              <a:t>Parallel Corpus – a collection of the same text documents in both source and target language (rare).</a:t>
            </a:r>
          </a:p>
          <a:p>
            <a:r>
              <a:rPr lang="en-US" dirty="0"/>
              <a:t>Monolingual Corpus – a corpus in a given language.</a:t>
            </a:r>
          </a:p>
          <a:p>
            <a:r>
              <a:rPr lang="en-US" dirty="0"/>
              <a:t>Supervised Training vs Unsupervised Training</a:t>
            </a:r>
          </a:p>
          <a:p>
            <a:r>
              <a:rPr lang="en-US" dirty="0"/>
              <a:t>In this research, we work with monolingual data.</a:t>
            </a:r>
          </a:p>
          <a:p>
            <a:r>
              <a:rPr lang="en-US" dirty="0"/>
              <a:t>Keeping things fully Unsupervised, everything can be derived from monolingual data.</a:t>
            </a:r>
          </a:p>
        </p:txBody>
      </p:sp>
    </p:spTree>
    <p:extLst>
      <p:ext uri="{BB962C8B-B14F-4D97-AF65-F5344CB8AC3E}">
        <p14:creationId xmlns:p14="http://schemas.microsoft.com/office/powerpoint/2010/main" val="49127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780B-3148-466D-A4D7-AF8F3D8D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is done – 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A9A0-FE0A-47D9-ADD0-47B3A272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//insert picture example here of distance of words and how they’re related, etc.</a:t>
            </a:r>
          </a:p>
          <a:p>
            <a:r>
              <a:rPr lang="en-US" dirty="0"/>
              <a:t>Word-Embeddings – fancy way to say “turn words into numbers.”</a:t>
            </a:r>
          </a:p>
          <a:p>
            <a:r>
              <a:rPr lang="en-US" dirty="0"/>
              <a:t>This simplification gives us enough to talk about how words are related.</a:t>
            </a:r>
          </a:p>
          <a:p>
            <a:r>
              <a:rPr lang="en-US" dirty="0"/>
              <a:t>The space (“latent space”) of words, and the relationship of words.</a:t>
            </a:r>
          </a:p>
        </p:txBody>
      </p:sp>
    </p:spTree>
    <p:extLst>
      <p:ext uri="{BB962C8B-B14F-4D97-AF65-F5344CB8AC3E}">
        <p14:creationId xmlns:p14="http://schemas.microsoft.com/office/powerpoint/2010/main" val="108535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D583-CA36-43E1-856B-ED6CC608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is done – Encoder/Decoder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1AF6-FA8D-4F1A-AC5E-731CB960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Encoder – sentences to latent space</a:t>
            </a:r>
          </a:p>
          <a:p>
            <a:pPr lvl="1"/>
            <a:r>
              <a:rPr lang="en-US" dirty="0"/>
              <a:t>Input: sentence, language direction (</a:t>
            </a:r>
            <a:r>
              <a:rPr lang="en-US" dirty="0" err="1"/>
              <a:t>src</a:t>
            </a:r>
            <a:r>
              <a:rPr lang="en-US" dirty="0"/>
              <a:t> -&gt;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hidden-states (using word-embeddings)</a:t>
            </a:r>
          </a:p>
          <a:p>
            <a:r>
              <a:rPr lang="en-US" dirty="0"/>
              <a:t>Decoder – reconstruct latent space to sentences (translated)</a:t>
            </a:r>
          </a:p>
          <a:p>
            <a:pPr lvl="1"/>
            <a:r>
              <a:rPr lang="en-US" dirty="0"/>
              <a:t>Input: hidden-states</a:t>
            </a:r>
          </a:p>
          <a:p>
            <a:pPr lvl="1"/>
            <a:r>
              <a:rPr lang="en-US" dirty="0"/>
              <a:t>Output: sentence</a:t>
            </a:r>
          </a:p>
          <a:p>
            <a:r>
              <a:rPr lang="en-US" dirty="0"/>
              <a:t>Note that the Decoder generates by iteratively returns word of highest probability.</a:t>
            </a:r>
          </a:p>
          <a:p>
            <a:r>
              <a:rPr lang="en-US" dirty="0"/>
              <a:t>Making the model a Seq2Seq with Attention.</a:t>
            </a:r>
          </a:p>
        </p:txBody>
      </p:sp>
    </p:spTree>
    <p:extLst>
      <p:ext uri="{BB962C8B-B14F-4D97-AF65-F5344CB8AC3E}">
        <p14:creationId xmlns:p14="http://schemas.microsoft.com/office/powerpoint/2010/main" val="411270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244C-CE59-484C-9FDB-95271453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– Latent Space Reconstruction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54B63-3717-4311-86B5-6DDB5B5C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“noisy reconstruction?”</a:t>
            </a:r>
          </a:p>
          <a:p>
            <a:r>
              <a:rPr lang="en-US" dirty="0"/>
              <a:t>Corrupted Constructions proving useful in translating from source to target language?</a:t>
            </a:r>
          </a:p>
          <a:p>
            <a:r>
              <a:rPr lang="en-US" dirty="0"/>
              <a:t>The model needs to reconstruct in both directions.</a:t>
            </a:r>
          </a:p>
          <a:p>
            <a:r>
              <a:rPr lang="en-US" dirty="0"/>
              <a:t>How the adversarial element is key to effectiveness?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7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72BA-243B-457C-AECA-3C6EABE4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– Cross Domain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B1B79-9825-4987-8037-6B73DB967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it as alignment of latent spaces.</a:t>
            </a:r>
          </a:p>
          <a:p>
            <a:r>
              <a:rPr lang="en-US" dirty="0"/>
              <a:t>Map source language to target language.</a:t>
            </a:r>
          </a:p>
          <a:p>
            <a:r>
              <a:rPr lang="en-US" dirty="0"/>
              <a:t>Generate a “corrupted translation.”</a:t>
            </a:r>
          </a:p>
          <a:p>
            <a:r>
              <a:rPr lang="en-US" dirty="0"/>
              <a:t>Reconstruct the original input given the “corrupted translation.”</a:t>
            </a:r>
          </a:p>
          <a:p>
            <a:r>
              <a:rPr lang="en-US" dirty="0"/>
              <a:t>Process is iterative.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4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14E9-CD92-4CE5-B58C-8AF4A07B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- Adversarial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346AD-8EE4-49DA-BA30-628D04665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//probably need an image here too</a:t>
            </a:r>
          </a:p>
          <a:p>
            <a:r>
              <a:rPr lang="en-US" dirty="0"/>
              <a:t>Why do we need adversarial training?</a:t>
            </a:r>
          </a:p>
          <a:p>
            <a:pPr lvl="1"/>
            <a:r>
              <a:rPr lang="en-US" dirty="0"/>
              <a:t>Problem of the decoder being too dependent on the encoder settings</a:t>
            </a:r>
          </a:p>
          <a:p>
            <a:pPr lvl="1"/>
            <a:r>
              <a:rPr lang="en-US" dirty="0"/>
              <a:t>Goal is to achieve decoding into a target language regardless of the source language used by the encoder.</a:t>
            </a:r>
          </a:p>
          <a:p>
            <a:r>
              <a:rPr lang="en-US" dirty="0"/>
              <a:t>Discriminator – classify source vs target language encodings (“predict the language”).</a:t>
            </a:r>
          </a:p>
        </p:txBody>
      </p:sp>
    </p:spTree>
    <p:extLst>
      <p:ext uri="{BB962C8B-B14F-4D97-AF65-F5344CB8AC3E}">
        <p14:creationId xmlns:p14="http://schemas.microsoft.com/office/powerpoint/2010/main" val="223943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8B16-B9D0-4197-972D-4BA385CF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Task at Hand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65C3-3EB7-4554-98F6-C91D9861A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Things that we obtain:</a:t>
            </a:r>
          </a:p>
          <a:p>
            <a:pPr lvl="1"/>
            <a:r>
              <a:rPr lang="en-US" dirty="0"/>
              <a:t>Encoder Decoder</a:t>
            </a:r>
          </a:p>
          <a:p>
            <a:pPr lvl="1"/>
            <a:r>
              <a:rPr lang="en-US" dirty="0"/>
              <a:t>Latent Space</a:t>
            </a:r>
          </a:p>
          <a:p>
            <a:pPr lvl="1"/>
            <a:r>
              <a:rPr lang="en-US" dirty="0"/>
              <a:t>Discriminator</a:t>
            </a:r>
          </a:p>
          <a:p>
            <a:pPr lvl="1"/>
            <a:r>
              <a:rPr lang="en-US" dirty="0"/>
              <a:t>Generated Resources (Dictionaries, etc.)</a:t>
            </a:r>
          </a:p>
          <a:p>
            <a:r>
              <a:rPr lang="en-US" dirty="0"/>
              <a:t>Iterative: Starts with an initial model setup. Train and align latent space. Encoder Decoder is trained at each iteration. New translation model is setup for next iteration.</a:t>
            </a:r>
          </a:p>
          <a:p>
            <a:r>
              <a:rPr lang="en-US" dirty="0"/>
              <a:t>The guarantee: “as long as some information is retained about the input, the encoder is trained to map to a cleaner version in the latent space.”</a:t>
            </a:r>
          </a:p>
        </p:txBody>
      </p:sp>
    </p:spTree>
    <p:extLst>
      <p:ext uri="{BB962C8B-B14F-4D97-AF65-F5344CB8AC3E}">
        <p14:creationId xmlns:p14="http://schemas.microsoft.com/office/powerpoint/2010/main" val="50301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692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Unsupervised Machine Translation Using Monolingual Data Only</vt:lpstr>
      <vt:lpstr>Overview – Task at Hand</vt:lpstr>
      <vt:lpstr>How it is done – Parallel vs Monolingual</vt:lpstr>
      <vt:lpstr>How it is done – Word Embeddings</vt:lpstr>
      <vt:lpstr>How it is done – Encoder/Decoder</vt:lpstr>
      <vt:lpstr>More Details – Latent Space Reconstruction</vt:lpstr>
      <vt:lpstr>More Details – Cross Domain Training</vt:lpstr>
      <vt:lpstr>More Details - Adversarial</vt:lpstr>
      <vt:lpstr>Review – Task at Hand </vt:lpstr>
      <vt:lpstr>Results and Implications</vt:lpstr>
      <vt:lpstr>Review of Unsupervised Machine Translation Using Monolingual Data Only </vt:lpstr>
      <vt:lpstr>Evaluating Strengths of the Paper</vt:lpstr>
      <vt:lpstr>Evaluating the Abstract</vt:lpstr>
      <vt:lpstr>Evaluating the Results/Implications</vt:lpstr>
      <vt:lpstr>Evaluating the Related Works Section</vt:lpstr>
      <vt:lpstr>Overall Impressions</vt:lpstr>
      <vt:lpstr>Room for Improvement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Machine Translation Using Monolingual Data Only</dc:title>
  <dc:creator>Kense Ning</dc:creator>
  <cp:lastModifiedBy>Kense Ning</cp:lastModifiedBy>
  <cp:revision>28</cp:revision>
  <dcterms:created xsi:type="dcterms:W3CDTF">2019-11-20T09:55:31Z</dcterms:created>
  <dcterms:modified xsi:type="dcterms:W3CDTF">2019-11-20T10:57:26Z</dcterms:modified>
</cp:coreProperties>
</file>