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0" r:id="rId2"/>
    <p:sldId id="309" r:id="rId3"/>
    <p:sldId id="312" r:id="rId4"/>
    <p:sldId id="311" r:id="rId5"/>
    <p:sldId id="314" r:id="rId6"/>
    <p:sldId id="313" r:id="rId7"/>
    <p:sldId id="315" r:id="rId8"/>
    <p:sldId id="316" r:id="rId9"/>
    <p:sldId id="317" r:id="rId10"/>
    <p:sldId id="318" r:id="rId11"/>
    <p:sldId id="320" r:id="rId12"/>
    <p:sldId id="319" r:id="rId13"/>
    <p:sldId id="321" r:id="rId14"/>
    <p:sldId id="327" r:id="rId15"/>
    <p:sldId id="324" r:id="rId16"/>
    <p:sldId id="323" r:id="rId17"/>
    <p:sldId id="308" r:id="rId18"/>
    <p:sldId id="326" r:id="rId19"/>
  </p:sldIdLst>
  <p:sldSz cx="9144000" cy="6858000" type="screen4x3"/>
  <p:notesSz cx="6810375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066FF"/>
    <a:srgbClr val="000099"/>
    <a:srgbClr val="3399FF"/>
    <a:srgbClr val="FFFF00"/>
    <a:srgbClr val="006600"/>
    <a:srgbClr val="0033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41" autoAdjust="0"/>
  </p:normalViewPr>
  <p:slideViewPr>
    <p:cSldViewPr showGuides="1">
      <p:cViewPr varScale="1">
        <p:scale>
          <a:sx n="107" d="100"/>
          <a:sy n="107" d="100"/>
        </p:scale>
        <p:origin x="-1650" y="-84"/>
      </p:cViewPr>
      <p:guideLst>
        <p:guide orient="horz" pos="3816"/>
        <p:guide pos="10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14F2D48-95A6-4666-9218-981A8FBBD408}" type="datetimeFigureOut">
              <a:rPr lang="en-US"/>
              <a:pPr>
                <a:defRPr/>
              </a:pPr>
              <a:t>9/18/2013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1D95F10-CA7F-4AAC-B3C6-D7E806721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51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8300" cy="4473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4038"/>
            <a:ext cx="2951163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715C710-AD26-4797-87EB-3F4027AB20C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4740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0463" cy="3727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a-DK" smtClean="0"/>
              <a:t>K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0463" cy="37274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0463" cy="372745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15C710-AD26-4797-87EB-3F4027AB20CC}" type="slidenum">
              <a:rPr lang="da-DK" smtClean="0"/>
              <a:pPr>
                <a:defRPr/>
              </a:pPr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301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0463" cy="372745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0463" cy="372745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0463" cy="372745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The concept of good management of reference data: </a:t>
            </a:r>
          </a:p>
          <a:p>
            <a:pPr eaLnBrk="1" hangingPunct="1"/>
            <a:r>
              <a:rPr lang="en-US" smtClean="0"/>
              <a:t>Collect and compile once by the public; use as a common reference in many different applications, (developed primarily by private companies).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70463" cy="372745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a-DK" smtClean="0"/>
              <a:t>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mbbl_logo_rgb_sto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282575"/>
            <a:ext cx="25908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5778500" y="1076325"/>
            <a:ext cx="30591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a-DK" sz="1100" b="1">
                <a:solidFill>
                  <a:srgbClr val="006600"/>
                </a:solidFill>
              </a:rPr>
              <a:t>Ministry of Housing, Urban and Rural Affairs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874838"/>
          </a:xfrm>
        </p:spPr>
        <p:txBody>
          <a:bodyPr/>
          <a:lstStyle>
            <a:lvl1pPr>
              <a:defRPr sz="3600" smtClean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37063"/>
            <a:ext cx="6400800" cy="1201737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89700"/>
            <a:ext cx="2133600" cy="2317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a-DK"/>
              <a:t>ePSI Platform 16-03-2012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89700"/>
            <a:ext cx="2895600" cy="2317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Effects of Lowering PSI Charges - a DK Case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9700"/>
            <a:ext cx="2133600" cy="231775"/>
          </a:xfrm>
        </p:spPr>
        <p:txBody>
          <a:bodyPr/>
          <a:lstStyle>
            <a:lvl1pPr algn="r">
              <a:defRPr sz="1000">
                <a:solidFill>
                  <a:srgbClr val="333333"/>
                </a:solidFill>
                <a:cs typeface="+mn-cs"/>
              </a:defRPr>
            </a:lvl1pPr>
          </a:lstStyle>
          <a:p>
            <a:pPr>
              <a:defRPr/>
            </a:pPr>
            <a:fld id="{2F0B1691-8B5C-4467-9300-D751946F7B7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77364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ePSI Platform 16-03-2012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Effects of Lowering PSI Charges - a DK Case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73DB5-CCAA-4C20-B6EF-854923A6951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810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341438"/>
            <a:ext cx="8229600" cy="576262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ePSI Platform 16-03-2012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Effects of Lowering PSI Charges - a DK Case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90B24-B1B8-4032-9C6C-584764B7908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54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341438"/>
            <a:ext cx="8229600" cy="576262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76475"/>
            <a:ext cx="8229600" cy="403225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ePSI Platform 16-03-2012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Effects of Lowering PSI Charges - a DK Case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11EB2-9053-4C4B-BCD2-67F4D1A0503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981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0463"/>
            <a:ext cx="82296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for at redigere teksttypografierne i masteren</a:t>
            </a:r>
          </a:p>
          <a:p>
            <a:pPr lvl="1"/>
            <a:r>
              <a:rPr lang="en-US" smtClean="0"/>
              <a:t>Andet niveau</a:t>
            </a:r>
          </a:p>
          <a:p>
            <a:pPr lvl="2"/>
            <a:r>
              <a:rPr lang="en-US" smtClean="0"/>
              <a:t>Tredje niveau</a:t>
            </a:r>
          </a:p>
          <a:p>
            <a:pPr lvl="3"/>
            <a:r>
              <a:rPr lang="en-US" smtClean="0"/>
              <a:t>Fjerde niveau</a:t>
            </a:r>
          </a:p>
          <a:p>
            <a:pPr lvl="4"/>
            <a:r>
              <a:rPr lang="en-US" smtClean="0"/>
              <a:t>Femte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4625"/>
            <a:ext cx="1919288" cy="144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da-DK"/>
              <a:t>ePSI Platform 16-03-2012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47925" y="6524625"/>
            <a:ext cx="4319588" cy="144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n-US"/>
              <a:t>Effects of Lowering PSI Charges - a DK Case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524625"/>
            <a:ext cx="1162050" cy="144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333333"/>
                </a:solidFill>
                <a:cs typeface="+mn-cs"/>
              </a:defRPr>
            </a:lvl1pPr>
          </a:lstStyle>
          <a:p>
            <a:pPr>
              <a:defRPr/>
            </a:pPr>
            <a:fld id="{346B7922-E9F5-41DF-AC95-65EBC988357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pic>
        <p:nvPicPr>
          <p:cNvPr id="1031" name="Picture 7" descr="mbbl_logo_rgb_stor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82575"/>
            <a:ext cx="2087563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6273800" y="936625"/>
            <a:ext cx="24844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006600"/>
                </a:solidFill>
              </a:rPr>
              <a:t>Ministry of Housing, Urban and Rural Affairs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5" r:id="rId2"/>
    <p:sldLayoutId id="2147483656" r:id="rId3"/>
    <p:sldLayoutId id="2147483657" r:id="rId4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6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6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6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46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46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46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46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46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33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33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33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33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6.w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Effect of Lowering PSI Charges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45013"/>
            <a:ext cx="6400800" cy="1093787"/>
          </a:xfrm>
        </p:spPr>
        <p:txBody>
          <a:bodyPr/>
          <a:lstStyle/>
          <a:p>
            <a:r>
              <a:rPr lang="en-US" sz="2000" dirty="0"/>
              <a:t>A Case Study - Danish Experiences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Morten Lind (mli@mbbl.dk)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a-DK" sz="1000">
                <a:solidFill>
                  <a:srgbClr val="333333"/>
                </a:solidFill>
              </a:rPr>
              <a:t>ePSI Platform 16-03-2012</a:t>
            </a:r>
            <a:endParaRPr lang="en-US" sz="1000">
              <a:solidFill>
                <a:srgbClr val="333333"/>
              </a:solidFill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333333"/>
                </a:solidFill>
              </a:rPr>
              <a:t>Effects of Lowering PSI Charges - a DK Case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644C2-5984-4FA4-8DAF-E569ACB5E9B2}" type="slidenum">
              <a:rPr lang="da-DK"/>
              <a:pPr>
                <a:defRPr/>
              </a:pPr>
              <a:t>10</a:t>
            </a:fld>
            <a:endParaRPr lang="da-DK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0463"/>
            <a:ext cx="8229600" cy="757237"/>
          </a:xfrm>
        </p:spPr>
        <p:txBody>
          <a:bodyPr/>
          <a:lstStyle/>
          <a:p>
            <a:r>
              <a:rPr lang="en-US" dirty="0" smtClean="0"/>
              <a:t>Deadlock situation Faced in 2002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08820"/>
            <a:ext cx="8027987" cy="442870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/>
              <a:t>Situation: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State of the art address data, 97 % with HQ geo codes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Very large potential for use; Could be joined with data from other public base registries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Large user demand from: emergency, police, county administration, transport sector, utilities, health sector …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b="1" dirty="0" smtClean="0"/>
              <a:t>But: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owned by 275 individual municipalities; no common license agreement or data distribution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b="1" dirty="0" smtClean="0"/>
              <a:t>Therefore: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Almost no re-use of data outside municipalities; but competing private sector collections/datasets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a-DK" sz="1000">
                <a:solidFill>
                  <a:srgbClr val="333333"/>
                </a:solidFill>
              </a:rPr>
              <a:t>ePSI Platform 16-03-2012</a:t>
            </a:r>
            <a:endParaRPr lang="en-US" sz="1000">
              <a:solidFill>
                <a:srgbClr val="333333"/>
              </a:solidFill>
            </a:endParaRP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333333"/>
                </a:solidFill>
              </a:rPr>
              <a:t>Effects of Lowering PSI Charges - a DK Case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577657-F9B7-4DE7-A5E9-51954A0C106D}" type="slidenum">
              <a:rPr lang="da-DK"/>
              <a:pPr>
                <a:defRPr/>
              </a:pPr>
              <a:t>11</a:t>
            </a:fld>
            <a:endParaRPr lang="da-DK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0463"/>
            <a:ext cx="8229600" cy="757237"/>
          </a:xfrm>
        </p:spPr>
        <p:txBody>
          <a:bodyPr/>
          <a:lstStyle/>
          <a:p>
            <a:r>
              <a:rPr lang="en-US" smtClean="0"/>
              <a:t>2002…: Free of Charge Data Agreement</a:t>
            </a:r>
          </a:p>
        </p:txBody>
      </p:sp>
      <p:pic>
        <p:nvPicPr>
          <p:cNvPr id="13321" name="Picture 4" descr="Frikoebsaft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7061">
            <a:off x="468313" y="1916113"/>
            <a:ext cx="3221038" cy="4210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5" descr="Frikoebsaftale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3327">
            <a:off x="912813" y="2400301"/>
            <a:ext cx="4162425" cy="15097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2411413" y="5949950"/>
            <a:ext cx="251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200">
                <a:solidFill>
                  <a:srgbClr val="A50021"/>
                </a:solidFill>
              </a:rPr>
              <a:t>December 2002: </a:t>
            </a:r>
            <a:br>
              <a:rPr lang="en-US" sz="1200">
                <a:solidFill>
                  <a:srgbClr val="A50021"/>
                </a:solidFill>
              </a:rPr>
            </a:br>
            <a:r>
              <a:rPr lang="en-US" sz="1200">
                <a:solidFill>
                  <a:srgbClr val="A50021"/>
                </a:solidFill>
              </a:rPr>
              <a:t>The data agreement announced, 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5254625" y="3527425"/>
            <a:ext cx="338613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dirty="0">
                <a:solidFill>
                  <a:srgbClr val="000066"/>
                </a:solidFill>
              </a:rPr>
              <a:t>Prepared by DK </a:t>
            </a:r>
            <a:r>
              <a:rPr lang="en-US" sz="1600" dirty="0" err="1">
                <a:solidFill>
                  <a:srgbClr val="000066"/>
                </a:solidFill>
              </a:rPr>
              <a:t>eGov</a:t>
            </a:r>
            <a:r>
              <a:rPr lang="en-US" sz="1600" dirty="0">
                <a:solidFill>
                  <a:srgbClr val="000066"/>
                </a:solidFill>
              </a:rPr>
              <a:t> Taskforce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dirty="0">
                <a:solidFill>
                  <a:srgbClr val="000066"/>
                </a:solidFill>
              </a:rPr>
              <a:t>Covered full public/private sector re-use of </a:t>
            </a:r>
            <a:r>
              <a:rPr lang="en-US" sz="1600" dirty="0" smtClean="0">
                <a:solidFill>
                  <a:srgbClr val="000066"/>
                </a:solidFill>
              </a:rPr>
              <a:t>address data</a:t>
            </a:r>
            <a:endParaRPr lang="en-US" sz="1600" dirty="0">
              <a:solidFill>
                <a:srgbClr val="000066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0066"/>
                </a:solidFill>
              </a:rPr>
              <a:t>Available </a:t>
            </a:r>
            <a:r>
              <a:rPr lang="en-US" sz="1600" dirty="0">
                <a:solidFill>
                  <a:srgbClr val="000066"/>
                </a:solidFill>
              </a:rPr>
              <a:t>at marginal </a:t>
            </a:r>
            <a:r>
              <a:rPr lang="en-US" sz="1600" dirty="0" smtClean="0">
                <a:solidFill>
                  <a:srgbClr val="000066"/>
                </a:solidFill>
              </a:rPr>
              <a:t>costs of distribution</a:t>
            </a:r>
            <a:endParaRPr lang="en-US" sz="1600" dirty="0">
              <a:solidFill>
                <a:srgbClr val="000066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dirty="0">
                <a:solidFill>
                  <a:srgbClr val="000066"/>
                </a:solidFill>
              </a:rPr>
              <a:t>No license fee or similar charging based on IPR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1600" dirty="0">
                <a:solidFill>
                  <a:srgbClr val="000066"/>
                </a:solidFill>
              </a:rPr>
              <a:t>Re-distribution for commercial and non-commercial purposes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a-DK" sz="1000">
                <a:solidFill>
                  <a:srgbClr val="333333"/>
                </a:solidFill>
              </a:rPr>
              <a:t>ePSI Platform 16-03-2012</a:t>
            </a:r>
            <a:endParaRPr lang="en-US" sz="1000">
              <a:solidFill>
                <a:srgbClr val="333333"/>
              </a:solidFill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333333"/>
                </a:solidFill>
              </a:rPr>
              <a:t>Effects of Lowering PSI Charges - a DK Case</a:t>
            </a:r>
          </a:p>
        </p:txBody>
      </p:sp>
      <p:sp>
        <p:nvSpPr>
          <p:cNvPr id="4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D7CE8-C5EE-43F8-B96A-8DFCD7B26A94}" type="slidenum">
              <a:rPr lang="da-DK"/>
              <a:pPr>
                <a:defRPr/>
              </a:pPr>
              <a:t>12</a:t>
            </a:fld>
            <a:endParaRPr lang="da-DK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0463"/>
            <a:ext cx="8229600" cy="757237"/>
          </a:xfrm>
        </p:spPr>
        <p:txBody>
          <a:bodyPr/>
          <a:lstStyle/>
          <a:p>
            <a:r>
              <a:rPr lang="en-US" smtClean="0"/>
              <a:t>Purpose of Agreement</a:t>
            </a:r>
          </a:p>
        </p:txBody>
      </p:sp>
      <p:grpSp>
        <p:nvGrpSpPr>
          <p:cNvPr id="14342" name="Group 3"/>
          <p:cNvGrpSpPr>
            <a:grpSpLocks/>
          </p:cNvGrpSpPr>
          <p:nvPr/>
        </p:nvGrpSpPr>
        <p:grpSpPr bwMode="auto">
          <a:xfrm>
            <a:off x="900113" y="2024063"/>
            <a:ext cx="7704137" cy="1476375"/>
            <a:chOff x="340" y="1117"/>
            <a:chExt cx="5216" cy="1013"/>
          </a:xfrm>
        </p:grpSpPr>
        <p:sp>
          <p:nvSpPr>
            <p:cNvPr id="14369" name="Oval 4"/>
            <p:cNvSpPr>
              <a:spLocks noChangeArrowheads="1"/>
            </p:cNvSpPr>
            <p:nvPr/>
          </p:nvSpPr>
          <p:spPr bwMode="auto">
            <a:xfrm>
              <a:off x="1479" y="1933"/>
              <a:ext cx="127" cy="123"/>
            </a:xfrm>
            <a:prstGeom prst="ellips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108000" rIns="72000" bIns="108000" anchor="ctr"/>
            <a:lstStyle/>
            <a:p>
              <a:endParaRPr lang="da-DK"/>
            </a:p>
          </p:txBody>
        </p:sp>
        <p:sp>
          <p:nvSpPr>
            <p:cNvPr id="14370" name="AutoShape 5"/>
            <p:cNvSpPr>
              <a:spLocks noChangeArrowheads="1"/>
            </p:cNvSpPr>
            <p:nvPr/>
          </p:nvSpPr>
          <p:spPr bwMode="auto">
            <a:xfrm>
              <a:off x="385" y="1842"/>
              <a:ext cx="1440" cy="288"/>
            </a:xfrm>
            <a:prstGeom prst="flowChartAlternateProcess">
              <a:avLst/>
            </a:prstGeom>
            <a:solidFill>
              <a:srgbClr val="FFFFFF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tIns="108000" rIns="72000" bIns="108000" anchor="ctr"/>
            <a:lstStyle/>
            <a:p>
              <a:pPr algn="ctr" eaLnBrk="0" hangingPunct="0"/>
              <a:r>
                <a:rPr lang="en-US" sz="1800">
                  <a:solidFill>
                    <a:srgbClr val="0000CC"/>
                  </a:solidFill>
                </a:rPr>
                <a:t>Postal services</a:t>
              </a:r>
            </a:p>
          </p:txBody>
        </p:sp>
        <p:sp>
          <p:nvSpPr>
            <p:cNvPr id="14371" name="AutoShape 6"/>
            <p:cNvSpPr>
              <a:spLocks noChangeArrowheads="1"/>
            </p:cNvSpPr>
            <p:nvPr/>
          </p:nvSpPr>
          <p:spPr bwMode="auto">
            <a:xfrm>
              <a:off x="578" y="1525"/>
              <a:ext cx="1440" cy="288"/>
            </a:xfrm>
            <a:prstGeom prst="flowChartAlternateProcess">
              <a:avLst/>
            </a:prstGeom>
            <a:solidFill>
              <a:srgbClr val="FFFFFF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tIns="108000" rIns="72000" bIns="108000" anchor="ctr"/>
            <a:lstStyle/>
            <a:p>
              <a:pPr algn="ctr" eaLnBrk="0" hangingPunct="0"/>
              <a:r>
                <a:rPr lang="en-US" sz="1800">
                  <a:solidFill>
                    <a:srgbClr val="0000CC"/>
                  </a:solidFill>
                </a:rPr>
                <a:t>Digital mapping</a:t>
              </a:r>
            </a:p>
          </p:txBody>
        </p:sp>
        <p:sp>
          <p:nvSpPr>
            <p:cNvPr id="14372" name="AutoShape 7"/>
            <p:cNvSpPr>
              <a:spLocks noChangeArrowheads="1"/>
            </p:cNvSpPr>
            <p:nvPr/>
          </p:nvSpPr>
          <p:spPr bwMode="auto">
            <a:xfrm>
              <a:off x="340" y="1207"/>
              <a:ext cx="1440" cy="288"/>
            </a:xfrm>
            <a:prstGeom prst="flowChartAlternateProcess">
              <a:avLst/>
            </a:prstGeom>
            <a:solidFill>
              <a:srgbClr val="FFFFFF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tIns="108000" rIns="72000" bIns="108000" anchor="ctr"/>
            <a:lstStyle/>
            <a:p>
              <a:pPr algn="ctr" eaLnBrk="0" hangingPunct="0"/>
              <a:r>
                <a:rPr lang="en-US" sz="1800">
                  <a:solidFill>
                    <a:srgbClr val="0000CC"/>
                  </a:solidFill>
                </a:rPr>
                <a:t>E-Government</a:t>
              </a:r>
            </a:p>
          </p:txBody>
        </p:sp>
        <p:sp>
          <p:nvSpPr>
            <p:cNvPr id="14373" name="AutoShape 8"/>
            <p:cNvSpPr>
              <a:spLocks noChangeArrowheads="1"/>
            </p:cNvSpPr>
            <p:nvPr/>
          </p:nvSpPr>
          <p:spPr bwMode="auto">
            <a:xfrm>
              <a:off x="1712" y="1464"/>
              <a:ext cx="1440" cy="288"/>
            </a:xfrm>
            <a:prstGeom prst="flowChartAlternateProcess">
              <a:avLst/>
            </a:prstGeom>
            <a:solidFill>
              <a:srgbClr val="FFFFFF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tIns="108000" rIns="72000" bIns="108000" anchor="ctr"/>
            <a:lstStyle/>
            <a:p>
              <a:pPr algn="ctr" eaLnBrk="0" hangingPunct="0"/>
              <a:r>
                <a:rPr lang="en-US" sz="1800">
                  <a:solidFill>
                    <a:srgbClr val="0000CC"/>
                  </a:solidFill>
                </a:rPr>
                <a:t>Utilities</a:t>
              </a:r>
            </a:p>
          </p:txBody>
        </p:sp>
        <p:sp>
          <p:nvSpPr>
            <p:cNvPr id="14374" name="AutoShape 9"/>
            <p:cNvSpPr>
              <a:spLocks noChangeArrowheads="1"/>
            </p:cNvSpPr>
            <p:nvPr/>
          </p:nvSpPr>
          <p:spPr bwMode="auto">
            <a:xfrm>
              <a:off x="1519" y="1117"/>
              <a:ext cx="1440" cy="288"/>
            </a:xfrm>
            <a:prstGeom prst="flowChartAlternateProcess">
              <a:avLst/>
            </a:prstGeom>
            <a:solidFill>
              <a:srgbClr val="FFFFFF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tIns="108000" rIns="72000" bIns="108000" anchor="ctr"/>
            <a:lstStyle/>
            <a:p>
              <a:pPr algn="ctr" eaLnBrk="0" hangingPunct="0"/>
              <a:r>
                <a:rPr lang="en-US" sz="1800">
                  <a:solidFill>
                    <a:srgbClr val="0000CC"/>
                  </a:solidFill>
                </a:rPr>
                <a:t>Research</a:t>
              </a:r>
            </a:p>
          </p:txBody>
        </p:sp>
        <p:sp>
          <p:nvSpPr>
            <p:cNvPr id="14375" name="AutoShape 10"/>
            <p:cNvSpPr>
              <a:spLocks noChangeArrowheads="1"/>
            </p:cNvSpPr>
            <p:nvPr/>
          </p:nvSpPr>
          <p:spPr bwMode="auto">
            <a:xfrm>
              <a:off x="2801" y="1480"/>
              <a:ext cx="1440" cy="288"/>
            </a:xfrm>
            <a:prstGeom prst="flowChartAlternateProcess">
              <a:avLst/>
            </a:prstGeom>
            <a:solidFill>
              <a:srgbClr val="FFFFFF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tIns="108000" rIns="72000" bIns="108000" anchor="ctr"/>
            <a:lstStyle/>
            <a:p>
              <a:pPr algn="ctr" eaLnBrk="0" hangingPunct="0"/>
              <a:r>
                <a:rPr lang="en-US" sz="1800">
                  <a:solidFill>
                    <a:srgbClr val="0000CC"/>
                  </a:solidFill>
                </a:rPr>
                <a:t>Energy, Environment</a:t>
              </a:r>
            </a:p>
          </p:txBody>
        </p:sp>
        <p:sp>
          <p:nvSpPr>
            <p:cNvPr id="14376" name="AutoShape 11"/>
            <p:cNvSpPr>
              <a:spLocks noChangeArrowheads="1"/>
            </p:cNvSpPr>
            <p:nvPr/>
          </p:nvSpPr>
          <p:spPr bwMode="auto">
            <a:xfrm>
              <a:off x="2608" y="1162"/>
              <a:ext cx="1440" cy="288"/>
            </a:xfrm>
            <a:prstGeom prst="flowChartAlternateProcess">
              <a:avLst/>
            </a:prstGeom>
            <a:solidFill>
              <a:srgbClr val="FFFFFF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tIns="108000" rIns="72000" bIns="108000" anchor="ctr"/>
            <a:lstStyle/>
            <a:p>
              <a:pPr algn="ctr" eaLnBrk="0" hangingPunct="0"/>
              <a:r>
                <a:rPr lang="en-US" sz="1800">
                  <a:solidFill>
                    <a:srgbClr val="0000CC"/>
                  </a:solidFill>
                </a:rPr>
                <a:t>Health care</a:t>
              </a:r>
            </a:p>
          </p:txBody>
        </p:sp>
        <p:sp>
          <p:nvSpPr>
            <p:cNvPr id="14377" name="AutoShape 12"/>
            <p:cNvSpPr>
              <a:spLocks noChangeArrowheads="1"/>
            </p:cNvSpPr>
            <p:nvPr/>
          </p:nvSpPr>
          <p:spPr bwMode="auto">
            <a:xfrm>
              <a:off x="3878" y="1237"/>
              <a:ext cx="1440" cy="288"/>
            </a:xfrm>
            <a:prstGeom prst="flowChartAlternateProcess">
              <a:avLst/>
            </a:prstGeom>
            <a:solidFill>
              <a:srgbClr val="FFFFFF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tIns="108000" rIns="72000" bIns="108000" anchor="ctr"/>
            <a:lstStyle/>
            <a:p>
              <a:pPr algn="ctr" eaLnBrk="0" hangingPunct="0"/>
              <a:r>
                <a:rPr lang="en-US" sz="1800">
                  <a:solidFill>
                    <a:srgbClr val="0000CC"/>
                  </a:solidFill>
                </a:rPr>
                <a:t>Local Government</a:t>
              </a:r>
            </a:p>
          </p:txBody>
        </p:sp>
        <p:sp>
          <p:nvSpPr>
            <p:cNvPr id="14378" name="AutoShape 13"/>
            <p:cNvSpPr>
              <a:spLocks noChangeArrowheads="1"/>
            </p:cNvSpPr>
            <p:nvPr/>
          </p:nvSpPr>
          <p:spPr bwMode="auto">
            <a:xfrm>
              <a:off x="4116" y="1600"/>
              <a:ext cx="1440" cy="288"/>
            </a:xfrm>
            <a:prstGeom prst="flowChartAlternateProcess">
              <a:avLst/>
            </a:prstGeom>
            <a:solidFill>
              <a:srgbClr val="FFFFFF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tIns="108000" rIns="72000" bIns="108000" anchor="ctr"/>
            <a:lstStyle/>
            <a:p>
              <a:pPr algn="ctr" eaLnBrk="0" hangingPunct="0"/>
              <a:r>
                <a:rPr lang="en-US" sz="1800">
                  <a:solidFill>
                    <a:srgbClr val="0000CC"/>
                  </a:solidFill>
                </a:rPr>
                <a:t>Transport services</a:t>
              </a:r>
            </a:p>
          </p:txBody>
        </p:sp>
        <p:sp>
          <p:nvSpPr>
            <p:cNvPr id="14379" name="AutoShape 14"/>
            <p:cNvSpPr>
              <a:spLocks noChangeArrowheads="1"/>
            </p:cNvSpPr>
            <p:nvPr/>
          </p:nvSpPr>
          <p:spPr bwMode="auto">
            <a:xfrm>
              <a:off x="3617" y="1842"/>
              <a:ext cx="1440" cy="288"/>
            </a:xfrm>
            <a:prstGeom prst="flowChartAlternateProcess">
              <a:avLst/>
            </a:prstGeom>
            <a:solidFill>
              <a:srgbClr val="FFFFFF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tIns="108000" rIns="72000" bIns="108000" anchor="ctr"/>
            <a:lstStyle/>
            <a:p>
              <a:pPr algn="ctr" eaLnBrk="0" hangingPunct="0"/>
              <a:r>
                <a:rPr lang="en-US" sz="1800">
                  <a:solidFill>
                    <a:srgbClr val="0000CC"/>
                  </a:solidFill>
                </a:rPr>
                <a:t>Mobile services, GPS</a:t>
              </a:r>
            </a:p>
          </p:txBody>
        </p:sp>
        <p:sp>
          <p:nvSpPr>
            <p:cNvPr id="14380" name="AutoShape 15"/>
            <p:cNvSpPr>
              <a:spLocks noChangeArrowheads="1"/>
            </p:cNvSpPr>
            <p:nvPr/>
          </p:nvSpPr>
          <p:spPr bwMode="auto">
            <a:xfrm>
              <a:off x="2064" y="1797"/>
              <a:ext cx="1440" cy="288"/>
            </a:xfrm>
            <a:prstGeom prst="flowChartAlternateProcess">
              <a:avLst/>
            </a:prstGeom>
            <a:solidFill>
              <a:srgbClr val="FFFFFF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2000" tIns="108000" rIns="72000" bIns="108000" anchor="ctr"/>
            <a:lstStyle/>
            <a:p>
              <a:pPr algn="ctr" eaLnBrk="0" hangingPunct="0"/>
              <a:r>
                <a:rPr lang="en-US" sz="1800">
                  <a:solidFill>
                    <a:srgbClr val="0000CC"/>
                  </a:solidFill>
                </a:rPr>
                <a:t>Emergency services</a:t>
              </a:r>
            </a:p>
          </p:txBody>
        </p:sp>
      </p:grpSp>
      <p:grpSp>
        <p:nvGrpSpPr>
          <p:cNvPr id="14343" name="Group 16"/>
          <p:cNvGrpSpPr>
            <a:grpSpLocks/>
          </p:cNvGrpSpPr>
          <p:nvPr/>
        </p:nvGrpSpPr>
        <p:grpSpPr bwMode="auto">
          <a:xfrm>
            <a:off x="1258888" y="4978400"/>
            <a:ext cx="5300662" cy="1511300"/>
            <a:chOff x="878" y="3339"/>
            <a:chExt cx="3339" cy="952"/>
          </a:xfrm>
        </p:grpSpPr>
        <p:sp>
          <p:nvSpPr>
            <p:cNvPr id="14358" name="Text Box 17"/>
            <p:cNvSpPr txBox="1">
              <a:spLocks noChangeArrowheads="1"/>
            </p:cNvSpPr>
            <p:nvPr/>
          </p:nvSpPr>
          <p:spPr bwMode="auto">
            <a:xfrm>
              <a:off x="2290" y="3568"/>
              <a:ext cx="192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600"/>
                <a:t>Official address </a:t>
              </a:r>
              <a:br>
                <a:rPr lang="en-US" sz="1600"/>
              </a:br>
              <a:r>
                <a:rPr lang="en-US" sz="1600"/>
                <a:t>file maintained </a:t>
              </a:r>
            </a:p>
            <a:p>
              <a:pPr algn="r" eaLnBrk="1" hangingPunct="1"/>
              <a:r>
                <a:rPr lang="en-US" sz="1600"/>
                <a:t>by the municipalities</a:t>
              </a:r>
            </a:p>
          </p:txBody>
        </p:sp>
        <p:grpSp>
          <p:nvGrpSpPr>
            <p:cNvPr id="14359" name="Group 18"/>
            <p:cNvGrpSpPr>
              <a:grpSpLocks/>
            </p:cNvGrpSpPr>
            <p:nvPr/>
          </p:nvGrpSpPr>
          <p:grpSpPr bwMode="auto">
            <a:xfrm>
              <a:off x="878" y="3339"/>
              <a:ext cx="2191" cy="952"/>
              <a:chOff x="878" y="3339"/>
              <a:chExt cx="2191" cy="952"/>
            </a:xfrm>
          </p:grpSpPr>
          <p:grpSp>
            <p:nvGrpSpPr>
              <p:cNvPr id="14360" name="Group 19"/>
              <p:cNvGrpSpPr>
                <a:grpSpLocks/>
              </p:cNvGrpSpPr>
              <p:nvPr/>
            </p:nvGrpSpPr>
            <p:grpSpPr bwMode="auto">
              <a:xfrm>
                <a:off x="878" y="3702"/>
                <a:ext cx="1911" cy="589"/>
                <a:chOff x="1104" y="2832"/>
                <a:chExt cx="3298" cy="1410"/>
              </a:xfrm>
            </p:grpSpPr>
            <p:graphicFrame>
              <p:nvGraphicFramePr>
                <p:cNvPr id="14367" name="Object 20"/>
                <p:cNvGraphicFramePr>
                  <a:graphicFrameLocks noChangeAspect="1"/>
                </p:cNvGraphicFramePr>
                <p:nvPr/>
              </p:nvGraphicFramePr>
              <p:xfrm>
                <a:off x="1104" y="2832"/>
                <a:ext cx="3298" cy="14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33" name="CorelDRAW" r:id="rId4" imgW="3376270" imgH="1442883" progId="CorelDRAW.Graphic.11">
                        <p:embed/>
                      </p:oleObj>
                    </mc:Choice>
                    <mc:Fallback>
                      <p:oleObj name="CorelDRAW" r:id="rId4" imgW="3376270" imgH="1442883" progId="CorelDRAW.Graphic.11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04" y="2832"/>
                              <a:ext cx="3298" cy="14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99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8575" algn="ctr">
                                  <a:solidFill>
                                    <a:srgbClr val="339933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07763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68" name="Object 21"/>
                <p:cNvGraphicFramePr>
                  <a:graphicFrameLocks noChangeAspect="1"/>
                </p:cNvGraphicFramePr>
                <p:nvPr/>
              </p:nvGraphicFramePr>
              <p:xfrm>
                <a:off x="1584" y="3312"/>
                <a:ext cx="1786" cy="4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34" name="CorelDRAW" r:id="rId6" imgW="1829714" imgH="436961" progId="CorelDRAW.Graphic.11">
                        <p:embed/>
                      </p:oleObj>
                    </mc:Choice>
                    <mc:Fallback>
                      <p:oleObj name="CorelDRAW" r:id="rId6" imgW="1829714" imgH="436961" progId="CorelDRAW.Graphic.11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84" y="3312"/>
                              <a:ext cx="1786" cy="4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99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8575" algn="ctr">
                                  <a:solidFill>
                                    <a:srgbClr val="339933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07763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4361" name="Group 22"/>
              <p:cNvGrpSpPr>
                <a:grpSpLocks/>
              </p:cNvGrpSpPr>
              <p:nvPr/>
            </p:nvGrpSpPr>
            <p:grpSpPr bwMode="auto">
              <a:xfrm>
                <a:off x="2653" y="3339"/>
                <a:ext cx="416" cy="536"/>
                <a:chOff x="1379" y="3294"/>
                <a:chExt cx="416" cy="536"/>
              </a:xfrm>
            </p:grpSpPr>
            <p:graphicFrame>
              <p:nvGraphicFramePr>
                <p:cNvPr id="14365" name="Object 23"/>
                <p:cNvGraphicFramePr>
                  <a:graphicFrameLocks noChangeAspect="1"/>
                </p:cNvGraphicFramePr>
                <p:nvPr/>
              </p:nvGraphicFramePr>
              <p:xfrm>
                <a:off x="1383" y="3294"/>
                <a:ext cx="412" cy="5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35" name="CorelDRAW" r:id="rId8" imgW="914400" imgH="914400" progId="CorelDRAW.Graphic.11">
                        <p:embed/>
                      </p:oleObj>
                    </mc:Choice>
                    <mc:Fallback>
                      <p:oleObj name="CorelDRAW" r:id="rId8" imgW="914400" imgH="914400" progId="CorelDRAW.Graphic.11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83" y="3294"/>
                              <a:ext cx="412" cy="5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3333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FFFFFF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6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379" y="3495"/>
                  <a:ext cx="40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/>
                    <a:t> </a:t>
                  </a:r>
                  <a:r>
                    <a:rPr lang="en-US" sz="1600" b="1"/>
                    <a:t>Addr</a:t>
                  </a:r>
                </a:p>
              </p:txBody>
            </p:sp>
          </p:grpSp>
          <p:grpSp>
            <p:nvGrpSpPr>
              <p:cNvPr id="14362" name="Group 25"/>
              <p:cNvGrpSpPr>
                <a:grpSpLocks/>
              </p:cNvGrpSpPr>
              <p:nvPr/>
            </p:nvGrpSpPr>
            <p:grpSpPr bwMode="auto">
              <a:xfrm>
                <a:off x="1659" y="3430"/>
                <a:ext cx="994" cy="454"/>
                <a:chOff x="1659" y="3430"/>
                <a:chExt cx="994" cy="454"/>
              </a:xfrm>
            </p:grpSpPr>
            <p:sp>
              <p:nvSpPr>
                <p:cNvPr id="14363" name="Freeform 26"/>
                <p:cNvSpPr>
                  <a:spLocks/>
                </p:cNvSpPr>
                <p:nvPr/>
              </p:nvSpPr>
              <p:spPr bwMode="auto">
                <a:xfrm rot="16200000" flipH="1">
                  <a:off x="2109" y="3340"/>
                  <a:ext cx="272" cy="816"/>
                </a:xfrm>
                <a:custGeom>
                  <a:avLst/>
                  <a:gdLst>
                    <a:gd name="T0" fmla="*/ 272 w 3956"/>
                    <a:gd name="T1" fmla="*/ 0 h 1982"/>
                    <a:gd name="T2" fmla="*/ 0 w 3956"/>
                    <a:gd name="T3" fmla="*/ 0 h 1982"/>
                    <a:gd name="T4" fmla="*/ 0 w 3956"/>
                    <a:gd name="T5" fmla="*/ 816 h 198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56" h="1982">
                      <a:moveTo>
                        <a:pt x="3956" y="0"/>
                      </a:moveTo>
                      <a:lnTo>
                        <a:pt x="0" y="0"/>
                      </a:lnTo>
                      <a:lnTo>
                        <a:pt x="0" y="1982"/>
                      </a:lnTo>
                    </a:path>
                  </a:pathLst>
                </a:custGeom>
                <a:noFill/>
                <a:ln w="57150" cmpd="sng">
                  <a:solidFill>
                    <a:srgbClr val="FF3300"/>
                  </a:solidFill>
                  <a:round/>
                  <a:headEnd type="none" w="med" len="med"/>
                  <a:tailEnd type="triangl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33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da-DK"/>
                </a:p>
              </p:txBody>
            </p:sp>
            <p:graphicFrame>
              <p:nvGraphicFramePr>
                <p:cNvPr id="14364" name="Object 27"/>
                <p:cNvGraphicFramePr>
                  <a:graphicFrameLocks noChangeAspect="1"/>
                </p:cNvGraphicFramePr>
                <p:nvPr/>
              </p:nvGraphicFramePr>
              <p:xfrm>
                <a:off x="1659" y="3430"/>
                <a:ext cx="314" cy="3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36" name="CorelDRAW" r:id="rId10" imgW="914400" imgH="914400" progId="CorelDRAW.Graphic.13">
                        <p:embed/>
                      </p:oleObj>
                    </mc:Choice>
                    <mc:Fallback>
                      <p:oleObj name="CorelDRAW" r:id="rId10" imgW="914400" imgH="914400" progId="CorelDRAW.Graphic.13">
                        <p:embed/>
                        <p:pic>
                          <p:nvPicPr>
                            <p:cNvPr id="0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59" y="3430"/>
                              <a:ext cx="314" cy="3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53882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3333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FFFFFF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3239852" y="5244244"/>
            <a:ext cx="4572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66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80000" tIns="108000" rIns="180000" bIns="108000" anchor="ctr"/>
          <a:lstStyle/>
          <a:p>
            <a:pPr algn="ctr" eaLnBrk="0" hangingPunct="0"/>
            <a:r>
              <a:rPr lang="da-DK" sz="1600" b="1">
                <a:solidFill>
                  <a:srgbClr val="4D4D4D"/>
                </a:solidFill>
              </a:rPr>
              <a:t>x1</a:t>
            </a:r>
            <a:endParaRPr lang="da-DK" sz="1600" b="1">
              <a:solidFill>
                <a:srgbClr val="3333FF"/>
              </a:solidFill>
            </a:endParaRPr>
          </a:p>
        </p:txBody>
      </p:sp>
      <p:grpSp>
        <p:nvGrpSpPr>
          <p:cNvPr id="14345" name="Group 29"/>
          <p:cNvGrpSpPr>
            <a:grpSpLocks/>
          </p:cNvGrpSpPr>
          <p:nvPr/>
        </p:nvGrpSpPr>
        <p:grpSpPr bwMode="auto">
          <a:xfrm>
            <a:off x="1044575" y="3732213"/>
            <a:ext cx="6948488" cy="1389062"/>
            <a:chOff x="544" y="2351"/>
            <a:chExt cx="4763" cy="1034"/>
          </a:xfrm>
        </p:grpSpPr>
        <p:sp>
          <p:nvSpPr>
            <p:cNvPr id="14347" name="AutoShape 30"/>
            <p:cNvSpPr>
              <a:spLocks/>
            </p:cNvSpPr>
            <p:nvPr/>
          </p:nvSpPr>
          <p:spPr bwMode="auto">
            <a:xfrm rot="-5400000">
              <a:off x="2781" y="973"/>
              <a:ext cx="288" cy="4536"/>
            </a:xfrm>
            <a:prstGeom prst="leftBrace">
              <a:avLst>
                <a:gd name="adj1" fmla="val 40615"/>
                <a:gd name="adj2" fmla="val 48676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0" tIns="108000" rIns="180000" bIns="108000" anchor="ctr"/>
            <a:lstStyle/>
            <a:p>
              <a:endParaRPr lang="da-DK"/>
            </a:p>
          </p:txBody>
        </p:sp>
        <p:sp>
          <p:nvSpPr>
            <p:cNvPr id="14348" name="Freeform 31"/>
            <p:cNvSpPr>
              <a:spLocks/>
            </p:cNvSpPr>
            <p:nvPr/>
          </p:nvSpPr>
          <p:spPr bwMode="auto">
            <a:xfrm rot="16200000" flipV="1">
              <a:off x="846" y="2631"/>
              <a:ext cx="603" cy="44"/>
            </a:xfrm>
            <a:custGeom>
              <a:avLst/>
              <a:gdLst>
                <a:gd name="T0" fmla="*/ 0 w 1728"/>
                <a:gd name="T1" fmla="*/ 0 h 1"/>
                <a:gd name="T2" fmla="*/ 603 w 172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28" h="1">
                  <a:moveTo>
                    <a:pt x="0" y="0"/>
                  </a:moveTo>
                  <a:lnTo>
                    <a:pt x="1728" y="0"/>
                  </a:lnTo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endParaRPr lang="da-DK"/>
            </a:p>
          </p:txBody>
        </p:sp>
        <p:sp>
          <p:nvSpPr>
            <p:cNvPr id="14349" name="Rectangle 32"/>
            <p:cNvSpPr>
              <a:spLocks noChangeArrowheads="1"/>
            </p:cNvSpPr>
            <p:nvPr/>
          </p:nvSpPr>
          <p:spPr bwMode="auto">
            <a:xfrm>
              <a:off x="1247" y="2965"/>
              <a:ext cx="320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en-US" sz="1600"/>
                <a:t>Common base for re-use and application development</a:t>
              </a:r>
            </a:p>
          </p:txBody>
        </p:sp>
        <p:sp>
          <p:nvSpPr>
            <p:cNvPr id="14350" name="Freeform 33"/>
            <p:cNvSpPr>
              <a:spLocks/>
            </p:cNvSpPr>
            <p:nvPr/>
          </p:nvSpPr>
          <p:spPr bwMode="auto">
            <a:xfrm rot="16200000" flipV="1">
              <a:off x="1437" y="2631"/>
              <a:ext cx="603" cy="44"/>
            </a:xfrm>
            <a:custGeom>
              <a:avLst/>
              <a:gdLst>
                <a:gd name="T0" fmla="*/ 0 w 1728"/>
                <a:gd name="T1" fmla="*/ 0 h 1"/>
                <a:gd name="T2" fmla="*/ 603 w 172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28" h="1">
                  <a:moveTo>
                    <a:pt x="0" y="0"/>
                  </a:moveTo>
                  <a:lnTo>
                    <a:pt x="1728" y="0"/>
                  </a:lnTo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endParaRPr lang="da-DK"/>
            </a:p>
          </p:txBody>
        </p:sp>
        <p:sp>
          <p:nvSpPr>
            <p:cNvPr id="14351" name="Freeform 34"/>
            <p:cNvSpPr>
              <a:spLocks/>
            </p:cNvSpPr>
            <p:nvPr/>
          </p:nvSpPr>
          <p:spPr bwMode="auto">
            <a:xfrm rot="16200000" flipV="1">
              <a:off x="2028" y="2631"/>
              <a:ext cx="603" cy="44"/>
            </a:xfrm>
            <a:custGeom>
              <a:avLst/>
              <a:gdLst>
                <a:gd name="T0" fmla="*/ 0 w 1728"/>
                <a:gd name="T1" fmla="*/ 0 h 1"/>
                <a:gd name="T2" fmla="*/ 603 w 172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28" h="1">
                  <a:moveTo>
                    <a:pt x="0" y="0"/>
                  </a:moveTo>
                  <a:lnTo>
                    <a:pt x="1728" y="0"/>
                  </a:lnTo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endParaRPr lang="da-DK"/>
            </a:p>
          </p:txBody>
        </p:sp>
        <p:sp>
          <p:nvSpPr>
            <p:cNvPr id="14352" name="Freeform 35"/>
            <p:cNvSpPr>
              <a:spLocks/>
            </p:cNvSpPr>
            <p:nvPr/>
          </p:nvSpPr>
          <p:spPr bwMode="auto">
            <a:xfrm rot="16200000" flipV="1">
              <a:off x="2619" y="2631"/>
              <a:ext cx="603" cy="44"/>
            </a:xfrm>
            <a:custGeom>
              <a:avLst/>
              <a:gdLst>
                <a:gd name="T0" fmla="*/ 0 w 1728"/>
                <a:gd name="T1" fmla="*/ 0 h 1"/>
                <a:gd name="T2" fmla="*/ 603 w 172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28" h="1">
                  <a:moveTo>
                    <a:pt x="0" y="0"/>
                  </a:moveTo>
                  <a:lnTo>
                    <a:pt x="1728" y="0"/>
                  </a:lnTo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endParaRPr lang="da-DK"/>
            </a:p>
          </p:txBody>
        </p:sp>
        <p:sp>
          <p:nvSpPr>
            <p:cNvPr id="14353" name="Freeform 36"/>
            <p:cNvSpPr>
              <a:spLocks/>
            </p:cNvSpPr>
            <p:nvPr/>
          </p:nvSpPr>
          <p:spPr bwMode="auto">
            <a:xfrm rot="16200000" flipV="1">
              <a:off x="3210" y="2631"/>
              <a:ext cx="603" cy="44"/>
            </a:xfrm>
            <a:custGeom>
              <a:avLst/>
              <a:gdLst>
                <a:gd name="T0" fmla="*/ 0 w 1728"/>
                <a:gd name="T1" fmla="*/ 0 h 1"/>
                <a:gd name="T2" fmla="*/ 603 w 172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28" h="1">
                  <a:moveTo>
                    <a:pt x="0" y="0"/>
                  </a:moveTo>
                  <a:lnTo>
                    <a:pt x="1728" y="0"/>
                  </a:lnTo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endParaRPr lang="da-DK"/>
            </a:p>
          </p:txBody>
        </p:sp>
        <p:sp>
          <p:nvSpPr>
            <p:cNvPr id="14354" name="Freeform 37"/>
            <p:cNvSpPr>
              <a:spLocks/>
            </p:cNvSpPr>
            <p:nvPr/>
          </p:nvSpPr>
          <p:spPr bwMode="auto">
            <a:xfrm rot="16200000" flipV="1">
              <a:off x="3801" y="2631"/>
              <a:ext cx="603" cy="44"/>
            </a:xfrm>
            <a:custGeom>
              <a:avLst/>
              <a:gdLst>
                <a:gd name="T0" fmla="*/ 0 w 1728"/>
                <a:gd name="T1" fmla="*/ 0 h 1"/>
                <a:gd name="T2" fmla="*/ 603 w 172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28" h="1">
                  <a:moveTo>
                    <a:pt x="0" y="0"/>
                  </a:moveTo>
                  <a:lnTo>
                    <a:pt x="1728" y="0"/>
                  </a:lnTo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endParaRPr lang="da-DK"/>
            </a:p>
          </p:txBody>
        </p:sp>
        <p:sp>
          <p:nvSpPr>
            <p:cNvPr id="14355" name="Freeform 38"/>
            <p:cNvSpPr>
              <a:spLocks/>
            </p:cNvSpPr>
            <p:nvPr/>
          </p:nvSpPr>
          <p:spPr bwMode="auto">
            <a:xfrm rot="16200000" flipV="1">
              <a:off x="4392" y="2631"/>
              <a:ext cx="603" cy="44"/>
            </a:xfrm>
            <a:custGeom>
              <a:avLst/>
              <a:gdLst>
                <a:gd name="T0" fmla="*/ 0 w 1728"/>
                <a:gd name="T1" fmla="*/ 0 h 1"/>
                <a:gd name="T2" fmla="*/ 603 w 172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28" h="1">
                  <a:moveTo>
                    <a:pt x="0" y="0"/>
                  </a:moveTo>
                  <a:lnTo>
                    <a:pt x="1728" y="0"/>
                  </a:lnTo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endParaRPr lang="da-DK"/>
            </a:p>
          </p:txBody>
        </p:sp>
        <p:sp>
          <p:nvSpPr>
            <p:cNvPr id="14356" name="Freeform 39"/>
            <p:cNvSpPr>
              <a:spLocks/>
            </p:cNvSpPr>
            <p:nvPr/>
          </p:nvSpPr>
          <p:spPr bwMode="auto">
            <a:xfrm rot="16200000" flipV="1">
              <a:off x="4983" y="2631"/>
              <a:ext cx="603" cy="44"/>
            </a:xfrm>
            <a:custGeom>
              <a:avLst/>
              <a:gdLst>
                <a:gd name="T0" fmla="*/ 0 w 1728"/>
                <a:gd name="T1" fmla="*/ 0 h 1"/>
                <a:gd name="T2" fmla="*/ 603 w 172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28" h="1">
                  <a:moveTo>
                    <a:pt x="0" y="0"/>
                  </a:moveTo>
                  <a:lnTo>
                    <a:pt x="1728" y="0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endParaRPr lang="da-DK"/>
            </a:p>
          </p:txBody>
        </p:sp>
        <p:sp>
          <p:nvSpPr>
            <p:cNvPr id="14357" name="Freeform 40"/>
            <p:cNvSpPr>
              <a:spLocks/>
            </p:cNvSpPr>
            <p:nvPr/>
          </p:nvSpPr>
          <p:spPr bwMode="auto">
            <a:xfrm rot="16200000" flipV="1">
              <a:off x="264" y="2631"/>
              <a:ext cx="603" cy="44"/>
            </a:xfrm>
            <a:custGeom>
              <a:avLst/>
              <a:gdLst>
                <a:gd name="T0" fmla="*/ 0 w 1728"/>
                <a:gd name="T1" fmla="*/ 0 h 1"/>
                <a:gd name="T2" fmla="*/ 603 w 1728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28" h="1">
                  <a:moveTo>
                    <a:pt x="0" y="0"/>
                  </a:moveTo>
                  <a:lnTo>
                    <a:pt x="1728" y="0"/>
                  </a:lnTo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endParaRPr lang="da-DK"/>
            </a:p>
          </p:txBody>
        </p:sp>
      </p:grp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4067944" y="4041068"/>
            <a:ext cx="914400" cy="381000"/>
          </a:xfrm>
          <a:prstGeom prst="rect">
            <a:avLst/>
          </a:prstGeom>
          <a:solidFill>
            <a:srgbClr val="FFFFFF"/>
          </a:solidFill>
          <a:ln w="28575">
            <a:solidFill>
              <a:srgbClr val="66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80000" tIns="108000" rIns="180000" bIns="108000" anchor="ctr"/>
          <a:lstStyle/>
          <a:p>
            <a:pPr algn="ctr" eaLnBrk="0" hangingPunct="0"/>
            <a:r>
              <a:rPr lang="da-DK" sz="1600" b="1">
                <a:solidFill>
                  <a:srgbClr val="4D4D4D"/>
                </a:solidFill>
              </a:rPr>
              <a:t>x1000</a:t>
            </a:r>
            <a:endParaRPr lang="da-DK" sz="1600" b="1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2" grpId="0" animBg="1"/>
      <p:bldP spid="369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a-DK" sz="1000">
                <a:solidFill>
                  <a:srgbClr val="333333"/>
                </a:solidFill>
              </a:rPr>
              <a:t>ePSI Platform 16-03-2012</a:t>
            </a:r>
            <a:endParaRPr lang="en-US" sz="1000">
              <a:solidFill>
                <a:srgbClr val="333333"/>
              </a:solidFill>
            </a:endParaRP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333333"/>
                </a:solidFill>
              </a:rPr>
              <a:t>Effects of Lowering PSI Charges - a DK Case</a:t>
            </a:r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2A543-0CD8-4CCF-A8AA-A81403CE546E}" type="slidenum">
              <a:rPr lang="da-DK"/>
              <a:pPr>
                <a:defRPr/>
              </a:pPr>
              <a:t>13</a:t>
            </a:fld>
            <a:endParaRPr lang="da-DK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0463"/>
            <a:ext cx="8229600" cy="757237"/>
          </a:xfrm>
        </p:spPr>
        <p:txBody>
          <a:bodyPr/>
          <a:lstStyle/>
          <a:p>
            <a:r>
              <a:rPr lang="en-GB" smtClean="0"/>
              <a:t>Expected Impact of Agreement</a:t>
            </a:r>
          </a:p>
        </p:txBody>
      </p:sp>
      <p:grpSp>
        <p:nvGrpSpPr>
          <p:cNvPr id="15366" name="Group 3"/>
          <p:cNvGrpSpPr>
            <a:grpSpLocks/>
          </p:cNvGrpSpPr>
          <p:nvPr/>
        </p:nvGrpSpPr>
        <p:grpSpPr bwMode="auto">
          <a:xfrm>
            <a:off x="653429" y="2517415"/>
            <a:ext cx="7446963" cy="3987800"/>
            <a:chOff x="322" y="1480"/>
            <a:chExt cx="4691" cy="2512"/>
          </a:xfrm>
        </p:grpSpPr>
        <p:grpSp>
          <p:nvGrpSpPr>
            <p:cNvPr id="15378" name="Group 4"/>
            <p:cNvGrpSpPr>
              <a:grpSpLocks/>
            </p:cNvGrpSpPr>
            <p:nvPr/>
          </p:nvGrpSpPr>
          <p:grpSpPr bwMode="auto">
            <a:xfrm>
              <a:off x="341" y="3702"/>
              <a:ext cx="4672" cy="290"/>
              <a:chOff x="341" y="3702"/>
              <a:chExt cx="4672" cy="290"/>
            </a:xfrm>
          </p:grpSpPr>
          <p:sp>
            <p:nvSpPr>
              <p:cNvPr id="15384" name="Line 5"/>
              <p:cNvSpPr>
                <a:spLocks noChangeShapeType="1"/>
              </p:cNvSpPr>
              <p:nvPr/>
            </p:nvSpPr>
            <p:spPr bwMode="auto">
              <a:xfrm flipV="1">
                <a:off x="341" y="3702"/>
                <a:ext cx="4672" cy="0"/>
              </a:xfrm>
              <a:prstGeom prst="line">
                <a:avLst/>
              </a:prstGeom>
              <a:noFill/>
              <a:ln w="38100">
                <a:solidFill>
                  <a:srgbClr val="1C1C1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5385" name="Text Box 6"/>
              <p:cNvSpPr txBox="1">
                <a:spLocks noChangeArrowheads="1"/>
              </p:cNvSpPr>
              <p:nvPr/>
            </p:nvSpPr>
            <p:spPr bwMode="auto">
              <a:xfrm>
                <a:off x="523" y="3780"/>
                <a:ext cx="3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da-DK" sz="1600">
                    <a:solidFill>
                      <a:srgbClr val="000099"/>
                    </a:solidFill>
                  </a:rPr>
                  <a:t>2000</a:t>
                </a:r>
              </a:p>
            </p:txBody>
          </p:sp>
          <p:sp>
            <p:nvSpPr>
              <p:cNvPr id="15386" name="Text Box 7"/>
              <p:cNvSpPr txBox="1">
                <a:spLocks noChangeArrowheads="1"/>
              </p:cNvSpPr>
              <p:nvPr/>
            </p:nvSpPr>
            <p:spPr bwMode="auto">
              <a:xfrm>
                <a:off x="1748" y="3771"/>
                <a:ext cx="3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da-DK" sz="1600">
                    <a:solidFill>
                      <a:srgbClr val="000099"/>
                    </a:solidFill>
                  </a:rPr>
                  <a:t>2005</a:t>
                </a:r>
              </a:p>
            </p:txBody>
          </p:sp>
          <p:sp>
            <p:nvSpPr>
              <p:cNvPr id="15387" name="Text Box 8"/>
              <p:cNvSpPr txBox="1">
                <a:spLocks noChangeArrowheads="1"/>
              </p:cNvSpPr>
              <p:nvPr/>
            </p:nvSpPr>
            <p:spPr bwMode="auto">
              <a:xfrm>
                <a:off x="3259" y="3771"/>
                <a:ext cx="3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da-DK" sz="1600">
                    <a:solidFill>
                      <a:srgbClr val="000099"/>
                    </a:solidFill>
                  </a:rPr>
                  <a:t>2010</a:t>
                </a:r>
              </a:p>
            </p:txBody>
          </p:sp>
          <p:sp>
            <p:nvSpPr>
              <p:cNvPr id="15388" name="Text Box 9"/>
              <p:cNvSpPr txBox="1">
                <a:spLocks noChangeArrowheads="1"/>
              </p:cNvSpPr>
              <p:nvPr/>
            </p:nvSpPr>
            <p:spPr bwMode="auto">
              <a:xfrm>
                <a:off x="4484" y="3771"/>
                <a:ext cx="3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da-DK" sz="1600">
                    <a:solidFill>
                      <a:srgbClr val="000099"/>
                    </a:solidFill>
                  </a:rPr>
                  <a:t>2015</a:t>
                </a:r>
              </a:p>
            </p:txBody>
          </p:sp>
        </p:grpSp>
        <p:sp>
          <p:nvSpPr>
            <p:cNvPr id="15379" name="Line 10"/>
            <p:cNvSpPr>
              <a:spLocks noChangeShapeType="1"/>
            </p:cNvSpPr>
            <p:nvPr/>
          </p:nvSpPr>
          <p:spPr bwMode="auto">
            <a:xfrm flipV="1">
              <a:off x="947" y="1480"/>
              <a:ext cx="0" cy="2222"/>
            </a:xfrm>
            <a:prstGeom prst="line">
              <a:avLst/>
            </a:prstGeom>
            <a:noFill/>
            <a:ln w="38100">
              <a:solidFill>
                <a:srgbClr val="1C1C1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5380" name="Text Box 11"/>
            <p:cNvSpPr txBox="1">
              <a:spLocks noChangeArrowheads="1"/>
            </p:cNvSpPr>
            <p:nvPr/>
          </p:nvSpPr>
          <p:spPr bwMode="auto">
            <a:xfrm>
              <a:off x="392" y="2863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GB" sz="1600">
                  <a:solidFill>
                    <a:srgbClr val="000099"/>
                  </a:solidFill>
                </a:rPr>
                <a:t>Good</a:t>
              </a:r>
            </a:p>
          </p:txBody>
        </p:sp>
        <p:sp>
          <p:nvSpPr>
            <p:cNvPr id="15381" name="Text Box 12"/>
            <p:cNvSpPr txBox="1">
              <a:spLocks noChangeArrowheads="1"/>
            </p:cNvSpPr>
            <p:nvPr/>
          </p:nvSpPr>
          <p:spPr bwMode="auto">
            <a:xfrm>
              <a:off x="322" y="2319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GB" sz="1600">
                  <a:solidFill>
                    <a:srgbClr val="000099"/>
                  </a:solidFill>
                </a:rPr>
                <a:t>Better</a:t>
              </a:r>
            </a:p>
          </p:txBody>
        </p:sp>
        <p:sp>
          <p:nvSpPr>
            <p:cNvPr id="15382" name="Text Box 13"/>
            <p:cNvSpPr txBox="1">
              <a:spLocks noChangeArrowheads="1"/>
            </p:cNvSpPr>
            <p:nvPr/>
          </p:nvSpPr>
          <p:spPr bwMode="auto">
            <a:xfrm>
              <a:off x="451" y="1729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GB" sz="1600">
                  <a:solidFill>
                    <a:srgbClr val="000099"/>
                  </a:solidFill>
                </a:rPr>
                <a:t>Best</a:t>
              </a:r>
            </a:p>
          </p:txBody>
        </p:sp>
        <p:sp>
          <p:nvSpPr>
            <p:cNvPr id="15383" name="Text Box 14"/>
            <p:cNvSpPr txBox="1">
              <a:spLocks noChangeArrowheads="1"/>
            </p:cNvSpPr>
            <p:nvPr/>
          </p:nvSpPr>
          <p:spPr bwMode="auto">
            <a:xfrm>
              <a:off x="342" y="3408"/>
              <a:ext cx="54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/>
              <a:r>
                <a:rPr lang="en-GB" sz="1600">
                  <a:solidFill>
                    <a:srgbClr val="000099"/>
                  </a:solidFill>
                </a:rPr>
                <a:t>Average</a:t>
              </a:r>
            </a:p>
          </p:txBody>
        </p:sp>
      </p:grpSp>
      <p:grpSp>
        <p:nvGrpSpPr>
          <p:cNvPr id="15367" name="Group 15"/>
          <p:cNvGrpSpPr>
            <a:grpSpLocks/>
          </p:cNvGrpSpPr>
          <p:nvPr/>
        </p:nvGrpSpPr>
        <p:grpSpPr bwMode="auto">
          <a:xfrm>
            <a:off x="1871663" y="4737100"/>
            <a:ext cx="652462" cy="923925"/>
            <a:chOff x="3061" y="2486"/>
            <a:chExt cx="411" cy="582"/>
          </a:xfrm>
        </p:grpSpPr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3154" y="2750"/>
              <a:ext cx="318" cy="318"/>
            </a:xfrm>
            <a:prstGeom prst="ellipse">
              <a:avLst/>
            </a:prstGeom>
            <a:solidFill>
              <a:srgbClr val="0066FF"/>
            </a:solidFill>
            <a:ln w="28575" algn="ctr">
              <a:solidFill>
                <a:srgbClr val="000066"/>
              </a:solidFill>
              <a:prstDash val="sysDot"/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3061" y="2486"/>
              <a:ext cx="3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GB" sz="1800">
                  <a:solidFill>
                    <a:srgbClr val="000066"/>
                  </a:solidFill>
                </a:rPr>
                <a:t>Start</a:t>
              </a:r>
            </a:p>
          </p:txBody>
        </p:sp>
      </p:grpSp>
      <p:grpSp>
        <p:nvGrpSpPr>
          <p:cNvPr id="40978" name="Group 18"/>
          <p:cNvGrpSpPr>
            <a:grpSpLocks/>
          </p:cNvGrpSpPr>
          <p:nvPr/>
        </p:nvGrpSpPr>
        <p:grpSpPr bwMode="auto">
          <a:xfrm>
            <a:off x="2592388" y="3248025"/>
            <a:ext cx="3322638" cy="2054225"/>
            <a:chOff x="1633" y="2046"/>
            <a:chExt cx="2093" cy="1294"/>
          </a:xfrm>
        </p:grpSpPr>
        <p:sp>
          <p:nvSpPr>
            <p:cNvPr id="15370" name="Freeform 19"/>
            <p:cNvSpPr>
              <a:spLocks/>
            </p:cNvSpPr>
            <p:nvPr/>
          </p:nvSpPr>
          <p:spPr bwMode="auto">
            <a:xfrm>
              <a:off x="1633" y="2569"/>
              <a:ext cx="1633" cy="771"/>
            </a:xfrm>
            <a:custGeom>
              <a:avLst/>
              <a:gdLst>
                <a:gd name="T0" fmla="*/ 0 w 1633"/>
                <a:gd name="T1" fmla="*/ 771 h 771"/>
                <a:gd name="T2" fmla="*/ 844 w 1633"/>
                <a:gd name="T3" fmla="*/ 528 h 771"/>
                <a:gd name="T4" fmla="*/ 1633 w 1633"/>
                <a:gd name="T5" fmla="*/ 0 h 7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3" h="771">
                  <a:moveTo>
                    <a:pt x="0" y="771"/>
                  </a:moveTo>
                  <a:cubicBezTo>
                    <a:pt x="141" y="731"/>
                    <a:pt x="572" y="657"/>
                    <a:pt x="844" y="528"/>
                  </a:cubicBezTo>
                  <a:cubicBezTo>
                    <a:pt x="1116" y="399"/>
                    <a:pt x="1469" y="110"/>
                    <a:pt x="1633" y="0"/>
                  </a:cubicBezTo>
                </a:path>
              </a:pathLst>
            </a:custGeom>
            <a:noFill/>
            <a:ln w="57150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15371" name="Group 20"/>
            <p:cNvGrpSpPr>
              <a:grpSpLocks/>
            </p:cNvGrpSpPr>
            <p:nvPr/>
          </p:nvGrpSpPr>
          <p:grpSpPr bwMode="auto">
            <a:xfrm>
              <a:off x="3220" y="2046"/>
              <a:ext cx="506" cy="582"/>
              <a:chOff x="3061" y="2486"/>
              <a:chExt cx="506" cy="582"/>
            </a:xfrm>
          </p:grpSpPr>
          <p:sp>
            <p:nvSpPr>
              <p:cNvPr id="15374" name="Oval 21"/>
              <p:cNvSpPr>
                <a:spLocks noChangeArrowheads="1"/>
              </p:cNvSpPr>
              <p:nvPr/>
            </p:nvSpPr>
            <p:spPr bwMode="auto">
              <a:xfrm>
                <a:off x="3154" y="2750"/>
                <a:ext cx="318" cy="318"/>
              </a:xfrm>
              <a:prstGeom prst="ellipse">
                <a:avLst/>
              </a:prstGeom>
              <a:solidFill>
                <a:srgbClr val="0066FF"/>
              </a:solidFill>
              <a:ln w="28575" algn="ctr">
                <a:solidFill>
                  <a:srgbClr val="000066"/>
                </a:solidFill>
                <a:round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5375" name="Text Box 22"/>
              <p:cNvSpPr txBox="1">
                <a:spLocks noChangeArrowheads="1"/>
              </p:cNvSpPr>
              <p:nvPr/>
            </p:nvSpPr>
            <p:spPr bwMode="auto">
              <a:xfrm>
                <a:off x="3061" y="2486"/>
                <a:ext cx="50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en-GB" sz="1800" dirty="0" smtClean="0">
                    <a:solidFill>
                      <a:srgbClr val="000066"/>
                    </a:solidFill>
                  </a:rPr>
                  <a:t>Future</a:t>
                </a:r>
                <a:endParaRPr lang="en-GB" sz="1800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5372" name="Text Box 23"/>
            <p:cNvSpPr txBox="1">
              <a:spLocks noChangeArrowheads="1"/>
            </p:cNvSpPr>
            <p:nvPr/>
          </p:nvSpPr>
          <p:spPr bwMode="auto">
            <a:xfrm rot="-893701">
              <a:off x="1770" y="3008"/>
              <a:ext cx="6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GB" sz="1600">
                  <a:solidFill>
                    <a:srgbClr val="000066"/>
                  </a:solidFill>
                </a:rPr>
                <a:t>Impact of</a:t>
              </a:r>
            </a:p>
          </p:txBody>
        </p:sp>
        <p:sp>
          <p:nvSpPr>
            <p:cNvPr id="15373" name="Text Box 24"/>
            <p:cNvSpPr txBox="1">
              <a:spLocks noChangeArrowheads="1"/>
            </p:cNvSpPr>
            <p:nvPr/>
          </p:nvSpPr>
          <p:spPr bwMode="auto">
            <a:xfrm rot="-2041473">
              <a:off x="2294" y="2741"/>
              <a:ext cx="6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GB" sz="1600">
                  <a:solidFill>
                    <a:srgbClr val="000066"/>
                  </a:solidFill>
                </a:rPr>
                <a:t>agreement</a:t>
              </a:r>
            </a:p>
          </p:txBody>
        </p:sp>
      </p:grpSp>
      <p:sp>
        <p:nvSpPr>
          <p:cNvPr id="15369" name="Text Box 25"/>
          <p:cNvSpPr txBox="1">
            <a:spLocks noChangeArrowheads="1"/>
          </p:cNvSpPr>
          <p:nvPr/>
        </p:nvSpPr>
        <p:spPr bwMode="auto">
          <a:xfrm>
            <a:off x="315292" y="1880828"/>
            <a:ext cx="123983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/>
            <a:r>
              <a:rPr lang="en-US" sz="1800" dirty="0">
                <a:solidFill>
                  <a:srgbClr val="000099"/>
                </a:solidFill>
              </a:rPr>
              <a:t>PSI </a:t>
            </a:r>
            <a:br>
              <a:rPr lang="en-US" sz="1800" dirty="0">
                <a:solidFill>
                  <a:srgbClr val="000099"/>
                </a:solidFill>
              </a:rPr>
            </a:br>
            <a:r>
              <a:rPr lang="en-US" sz="1800" dirty="0">
                <a:solidFill>
                  <a:srgbClr val="000099"/>
                </a:solidFill>
              </a:rPr>
              <a:t>address</a:t>
            </a:r>
            <a:br>
              <a:rPr lang="en-US" sz="1800" dirty="0">
                <a:solidFill>
                  <a:srgbClr val="000099"/>
                </a:solidFill>
              </a:rPr>
            </a:br>
            <a:r>
              <a:rPr lang="en-US" sz="1800" dirty="0">
                <a:solidFill>
                  <a:srgbClr val="000099"/>
                </a:solidFill>
              </a:rPr>
              <a:t>data re-use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a-DK" sz="1000">
                <a:solidFill>
                  <a:srgbClr val="333333"/>
                </a:solidFill>
              </a:rPr>
              <a:t>ePSI Platform 16-03-2012</a:t>
            </a:r>
            <a:endParaRPr lang="en-US" sz="1000">
              <a:solidFill>
                <a:srgbClr val="333333"/>
              </a:solidFill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333333"/>
                </a:solidFill>
              </a:rPr>
              <a:t>Effects of Lowering PSI Charges - a DK Case</a:t>
            </a:r>
          </a:p>
        </p:txBody>
      </p:sp>
      <p:sp>
        <p:nvSpPr>
          <p:cNvPr id="7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607F6-7472-41D6-A557-86C47449047D}" type="slidenum">
              <a:rPr lang="da-DK"/>
              <a:pPr>
                <a:defRPr/>
              </a:pPr>
              <a:t>14</a:t>
            </a:fld>
            <a:endParaRPr lang="da-DK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0463"/>
            <a:ext cx="8229600" cy="757237"/>
          </a:xfrm>
        </p:spPr>
        <p:txBody>
          <a:bodyPr/>
          <a:lstStyle/>
          <a:p>
            <a:r>
              <a:rPr lang="en-GB" smtClean="0"/>
              <a:t>2010: Assessment of Value for Society</a:t>
            </a:r>
          </a:p>
        </p:txBody>
      </p:sp>
      <p:grpSp>
        <p:nvGrpSpPr>
          <p:cNvPr id="16390" name="Group 18"/>
          <p:cNvGrpSpPr>
            <a:grpSpLocks/>
          </p:cNvGrpSpPr>
          <p:nvPr/>
        </p:nvGrpSpPr>
        <p:grpSpPr bwMode="auto">
          <a:xfrm>
            <a:off x="2636564" y="4689140"/>
            <a:ext cx="3303588" cy="865187"/>
            <a:chOff x="1519" y="2976"/>
            <a:chExt cx="2081" cy="545"/>
          </a:xfrm>
        </p:grpSpPr>
        <p:sp>
          <p:nvSpPr>
            <p:cNvPr id="16454" name="Oval 19"/>
            <p:cNvSpPr>
              <a:spLocks noChangeArrowheads="1"/>
            </p:cNvSpPr>
            <p:nvPr/>
          </p:nvSpPr>
          <p:spPr bwMode="auto">
            <a:xfrm>
              <a:off x="3152" y="3203"/>
              <a:ext cx="318" cy="318"/>
            </a:xfrm>
            <a:prstGeom prst="ellipse">
              <a:avLst/>
            </a:prstGeom>
            <a:noFill/>
            <a:ln w="38100" algn="ctr">
              <a:solidFill>
                <a:srgbClr val="000066"/>
              </a:solidFill>
              <a:prstDash val="sysDot"/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6455" name="Line 20"/>
            <p:cNvSpPr>
              <a:spLocks noChangeShapeType="1"/>
            </p:cNvSpPr>
            <p:nvPr/>
          </p:nvSpPr>
          <p:spPr bwMode="auto">
            <a:xfrm flipV="1">
              <a:off x="1519" y="3385"/>
              <a:ext cx="1588" cy="4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6456" name="Text Box 21"/>
            <p:cNvSpPr txBox="1">
              <a:spLocks noChangeArrowheads="1"/>
            </p:cNvSpPr>
            <p:nvPr/>
          </p:nvSpPr>
          <p:spPr bwMode="auto">
            <a:xfrm>
              <a:off x="3119" y="2976"/>
              <a:ext cx="4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GB" sz="1600">
                  <a:solidFill>
                    <a:srgbClr val="000066"/>
                  </a:solidFill>
                  <a:latin typeface="Verdana" pitchFamily="34" charset="0"/>
                </a:rPr>
                <a:t>’Zero’</a:t>
              </a:r>
              <a:endParaRPr lang="en-GB" b="1">
                <a:solidFill>
                  <a:srgbClr val="A50021"/>
                </a:solidFill>
                <a:latin typeface="Verdana" pitchFamily="34" charset="0"/>
              </a:endParaRPr>
            </a:p>
          </p:txBody>
        </p:sp>
      </p:grpSp>
      <p:grpSp>
        <p:nvGrpSpPr>
          <p:cNvPr id="16391" name="Group 174"/>
          <p:cNvGrpSpPr>
            <a:grpSpLocks/>
          </p:cNvGrpSpPr>
          <p:nvPr/>
        </p:nvGrpSpPr>
        <p:grpSpPr bwMode="auto">
          <a:xfrm>
            <a:off x="5904148" y="3861916"/>
            <a:ext cx="2952750" cy="1511300"/>
            <a:chOff x="3810" y="2568"/>
            <a:chExt cx="1860" cy="952"/>
          </a:xfrm>
        </p:grpSpPr>
        <p:sp>
          <p:nvSpPr>
            <p:cNvPr id="16415" name="AutoShape 111"/>
            <p:cNvSpPr>
              <a:spLocks/>
            </p:cNvSpPr>
            <p:nvPr/>
          </p:nvSpPr>
          <p:spPr bwMode="auto">
            <a:xfrm>
              <a:off x="3810" y="2568"/>
              <a:ext cx="226" cy="952"/>
            </a:xfrm>
            <a:prstGeom prst="rightBrace">
              <a:avLst>
                <a:gd name="adj1" fmla="val 35103"/>
                <a:gd name="adj2" fmla="val 50000"/>
              </a:avLst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6416" name="Text Box 125"/>
            <p:cNvSpPr txBox="1">
              <a:spLocks noChangeArrowheads="1"/>
            </p:cNvSpPr>
            <p:nvPr/>
          </p:nvSpPr>
          <p:spPr bwMode="auto">
            <a:xfrm>
              <a:off x="4490" y="2750"/>
              <a:ext cx="1180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GB" sz="1600" dirty="0">
                  <a:solidFill>
                    <a:srgbClr val="000066"/>
                  </a:solidFill>
                </a:rPr>
                <a:t>Direct, measurable economic benefits</a:t>
              </a:r>
              <a:br>
                <a:rPr lang="en-GB" sz="1600" dirty="0">
                  <a:solidFill>
                    <a:srgbClr val="000066"/>
                  </a:solidFill>
                </a:rPr>
              </a:br>
              <a:r>
                <a:rPr lang="en-GB" sz="1600" dirty="0">
                  <a:solidFill>
                    <a:srgbClr val="000066"/>
                  </a:solidFill>
                </a:rPr>
                <a:t>first five years: </a:t>
              </a:r>
              <a:br>
                <a:rPr lang="en-GB" sz="1600" dirty="0">
                  <a:solidFill>
                    <a:srgbClr val="000066"/>
                  </a:solidFill>
                </a:rPr>
              </a:br>
              <a:r>
                <a:rPr lang="en-GB" sz="1600" b="1" dirty="0">
                  <a:solidFill>
                    <a:srgbClr val="000066"/>
                  </a:solidFill>
                </a:rPr>
                <a:t>&gt;60 mill. EUR</a:t>
              </a:r>
            </a:p>
          </p:txBody>
        </p:sp>
        <p:grpSp>
          <p:nvGrpSpPr>
            <p:cNvPr id="16417" name="Group 173"/>
            <p:cNvGrpSpPr>
              <a:grpSpLocks/>
            </p:cNvGrpSpPr>
            <p:nvPr/>
          </p:nvGrpSpPr>
          <p:grpSpPr bwMode="auto">
            <a:xfrm>
              <a:off x="4083" y="2753"/>
              <a:ext cx="362" cy="677"/>
              <a:chOff x="4083" y="2753"/>
              <a:chExt cx="362" cy="677"/>
            </a:xfrm>
          </p:grpSpPr>
          <p:grpSp>
            <p:nvGrpSpPr>
              <p:cNvPr id="16418" name="Group 113"/>
              <p:cNvGrpSpPr>
                <a:grpSpLocks/>
              </p:cNvGrpSpPr>
              <p:nvPr/>
            </p:nvGrpSpPr>
            <p:grpSpPr bwMode="auto">
              <a:xfrm>
                <a:off x="4264" y="2753"/>
                <a:ext cx="181" cy="541"/>
                <a:chOff x="1066" y="2432"/>
                <a:chExt cx="181" cy="541"/>
              </a:xfrm>
            </p:grpSpPr>
            <p:sp>
              <p:nvSpPr>
                <p:cNvPr id="16443" name="Oval 114"/>
                <p:cNvSpPr>
                  <a:spLocks noChangeArrowheads="1"/>
                </p:cNvSpPr>
                <p:nvPr/>
              </p:nvSpPr>
              <p:spPr bwMode="auto">
                <a:xfrm>
                  <a:off x="1066" y="288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44" name="Oval 115"/>
                <p:cNvSpPr>
                  <a:spLocks noChangeArrowheads="1"/>
                </p:cNvSpPr>
                <p:nvPr/>
              </p:nvSpPr>
              <p:spPr bwMode="auto">
                <a:xfrm>
                  <a:off x="1066" y="283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45" name="Oval 116"/>
                <p:cNvSpPr>
                  <a:spLocks noChangeArrowheads="1"/>
                </p:cNvSpPr>
                <p:nvPr/>
              </p:nvSpPr>
              <p:spPr bwMode="auto">
                <a:xfrm>
                  <a:off x="1066" y="279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46" name="Oval 117"/>
                <p:cNvSpPr>
                  <a:spLocks noChangeArrowheads="1"/>
                </p:cNvSpPr>
                <p:nvPr/>
              </p:nvSpPr>
              <p:spPr bwMode="auto">
                <a:xfrm>
                  <a:off x="1066" y="274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47" name="Oval 118"/>
                <p:cNvSpPr>
                  <a:spLocks noChangeArrowheads="1"/>
                </p:cNvSpPr>
                <p:nvPr/>
              </p:nvSpPr>
              <p:spPr bwMode="auto">
                <a:xfrm>
                  <a:off x="1066" y="270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48" name="Oval 119"/>
                <p:cNvSpPr>
                  <a:spLocks noChangeArrowheads="1"/>
                </p:cNvSpPr>
                <p:nvPr/>
              </p:nvSpPr>
              <p:spPr bwMode="auto">
                <a:xfrm>
                  <a:off x="1066" y="265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49" name="Oval 120"/>
                <p:cNvSpPr>
                  <a:spLocks noChangeArrowheads="1"/>
                </p:cNvSpPr>
                <p:nvPr/>
              </p:nvSpPr>
              <p:spPr bwMode="auto">
                <a:xfrm>
                  <a:off x="1066" y="261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50" name="Oval 121"/>
                <p:cNvSpPr>
                  <a:spLocks noChangeArrowheads="1"/>
                </p:cNvSpPr>
                <p:nvPr/>
              </p:nvSpPr>
              <p:spPr bwMode="auto">
                <a:xfrm>
                  <a:off x="1066" y="256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51" name="Oval 122"/>
                <p:cNvSpPr>
                  <a:spLocks noChangeArrowheads="1"/>
                </p:cNvSpPr>
                <p:nvPr/>
              </p:nvSpPr>
              <p:spPr bwMode="auto">
                <a:xfrm>
                  <a:off x="1066" y="252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52" name="Oval 123"/>
                <p:cNvSpPr>
                  <a:spLocks noChangeArrowheads="1"/>
                </p:cNvSpPr>
                <p:nvPr/>
              </p:nvSpPr>
              <p:spPr bwMode="auto">
                <a:xfrm>
                  <a:off x="1066" y="247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53" name="Oval 124"/>
                <p:cNvSpPr>
                  <a:spLocks noChangeArrowheads="1"/>
                </p:cNvSpPr>
                <p:nvPr/>
              </p:nvSpPr>
              <p:spPr bwMode="auto">
                <a:xfrm>
                  <a:off x="1066" y="243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16419" name="Group 126"/>
              <p:cNvGrpSpPr>
                <a:grpSpLocks/>
              </p:cNvGrpSpPr>
              <p:nvPr/>
            </p:nvGrpSpPr>
            <p:grpSpPr bwMode="auto">
              <a:xfrm>
                <a:off x="4083" y="2753"/>
                <a:ext cx="181" cy="541"/>
                <a:chOff x="1066" y="2432"/>
                <a:chExt cx="181" cy="541"/>
              </a:xfrm>
            </p:grpSpPr>
            <p:sp>
              <p:nvSpPr>
                <p:cNvPr id="16432" name="Oval 127"/>
                <p:cNvSpPr>
                  <a:spLocks noChangeArrowheads="1"/>
                </p:cNvSpPr>
                <p:nvPr/>
              </p:nvSpPr>
              <p:spPr bwMode="auto">
                <a:xfrm>
                  <a:off x="1066" y="288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33" name="Oval 128"/>
                <p:cNvSpPr>
                  <a:spLocks noChangeArrowheads="1"/>
                </p:cNvSpPr>
                <p:nvPr/>
              </p:nvSpPr>
              <p:spPr bwMode="auto">
                <a:xfrm>
                  <a:off x="1066" y="283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34" name="Oval 129"/>
                <p:cNvSpPr>
                  <a:spLocks noChangeArrowheads="1"/>
                </p:cNvSpPr>
                <p:nvPr/>
              </p:nvSpPr>
              <p:spPr bwMode="auto">
                <a:xfrm>
                  <a:off x="1066" y="279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35" name="Oval 130"/>
                <p:cNvSpPr>
                  <a:spLocks noChangeArrowheads="1"/>
                </p:cNvSpPr>
                <p:nvPr/>
              </p:nvSpPr>
              <p:spPr bwMode="auto">
                <a:xfrm>
                  <a:off x="1066" y="274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36" name="Oval 131"/>
                <p:cNvSpPr>
                  <a:spLocks noChangeArrowheads="1"/>
                </p:cNvSpPr>
                <p:nvPr/>
              </p:nvSpPr>
              <p:spPr bwMode="auto">
                <a:xfrm>
                  <a:off x="1066" y="270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37" name="Oval 132"/>
                <p:cNvSpPr>
                  <a:spLocks noChangeArrowheads="1"/>
                </p:cNvSpPr>
                <p:nvPr/>
              </p:nvSpPr>
              <p:spPr bwMode="auto">
                <a:xfrm>
                  <a:off x="1066" y="265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38" name="Oval 133"/>
                <p:cNvSpPr>
                  <a:spLocks noChangeArrowheads="1"/>
                </p:cNvSpPr>
                <p:nvPr/>
              </p:nvSpPr>
              <p:spPr bwMode="auto">
                <a:xfrm>
                  <a:off x="1066" y="261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39" name="Oval 134"/>
                <p:cNvSpPr>
                  <a:spLocks noChangeArrowheads="1"/>
                </p:cNvSpPr>
                <p:nvPr/>
              </p:nvSpPr>
              <p:spPr bwMode="auto">
                <a:xfrm>
                  <a:off x="1066" y="256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40" name="Oval 135"/>
                <p:cNvSpPr>
                  <a:spLocks noChangeArrowheads="1"/>
                </p:cNvSpPr>
                <p:nvPr/>
              </p:nvSpPr>
              <p:spPr bwMode="auto">
                <a:xfrm>
                  <a:off x="1066" y="252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41" name="Oval 136"/>
                <p:cNvSpPr>
                  <a:spLocks noChangeArrowheads="1"/>
                </p:cNvSpPr>
                <p:nvPr/>
              </p:nvSpPr>
              <p:spPr bwMode="auto">
                <a:xfrm>
                  <a:off x="1066" y="247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42" name="Oval 137"/>
                <p:cNvSpPr>
                  <a:spLocks noChangeArrowheads="1"/>
                </p:cNvSpPr>
                <p:nvPr/>
              </p:nvSpPr>
              <p:spPr bwMode="auto">
                <a:xfrm>
                  <a:off x="1066" y="243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16420" name="Group 138"/>
              <p:cNvGrpSpPr>
                <a:grpSpLocks/>
              </p:cNvGrpSpPr>
              <p:nvPr/>
            </p:nvGrpSpPr>
            <p:grpSpPr bwMode="auto">
              <a:xfrm>
                <a:off x="4174" y="2889"/>
                <a:ext cx="181" cy="541"/>
                <a:chOff x="1066" y="2432"/>
                <a:chExt cx="181" cy="541"/>
              </a:xfrm>
            </p:grpSpPr>
            <p:sp>
              <p:nvSpPr>
                <p:cNvPr id="16421" name="Oval 139"/>
                <p:cNvSpPr>
                  <a:spLocks noChangeArrowheads="1"/>
                </p:cNvSpPr>
                <p:nvPr/>
              </p:nvSpPr>
              <p:spPr bwMode="auto">
                <a:xfrm>
                  <a:off x="1066" y="288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22" name="Oval 140"/>
                <p:cNvSpPr>
                  <a:spLocks noChangeArrowheads="1"/>
                </p:cNvSpPr>
                <p:nvPr/>
              </p:nvSpPr>
              <p:spPr bwMode="auto">
                <a:xfrm>
                  <a:off x="1066" y="283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23" name="Oval 141"/>
                <p:cNvSpPr>
                  <a:spLocks noChangeArrowheads="1"/>
                </p:cNvSpPr>
                <p:nvPr/>
              </p:nvSpPr>
              <p:spPr bwMode="auto">
                <a:xfrm>
                  <a:off x="1066" y="279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24" name="Oval 142"/>
                <p:cNvSpPr>
                  <a:spLocks noChangeArrowheads="1"/>
                </p:cNvSpPr>
                <p:nvPr/>
              </p:nvSpPr>
              <p:spPr bwMode="auto">
                <a:xfrm>
                  <a:off x="1066" y="274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25" name="Oval 143"/>
                <p:cNvSpPr>
                  <a:spLocks noChangeArrowheads="1"/>
                </p:cNvSpPr>
                <p:nvPr/>
              </p:nvSpPr>
              <p:spPr bwMode="auto">
                <a:xfrm>
                  <a:off x="1066" y="270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26" name="Oval 144"/>
                <p:cNvSpPr>
                  <a:spLocks noChangeArrowheads="1"/>
                </p:cNvSpPr>
                <p:nvPr/>
              </p:nvSpPr>
              <p:spPr bwMode="auto">
                <a:xfrm>
                  <a:off x="1066" y="265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27" name="Oval 145"/>
                <p:cNvSpPr>
                  <a:spLocks noChangeArrowheads="1"/>
                </p:cNvSpPr>
                <p:nvPr/>
              </p:nvSpPr>
              <p:spPr bwMode="auto">
                <a:xfrm>
                  <a:off x="1066" y="261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28" name="Oval 146"/>
                <p:cNvSpPr>
                  <a:spLocks noChangeArrowheads="1"/>
                </p:cNvSpPr>
                <p:nvPr/>
              </p:nvSpPr>
              <p:spPr bwMode="auto">
                <a:xfrm>
                  <a:off x="1066" y="256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29" name="Oval 147"/>
                <p:cNvSpPr>
                  <a:spLocks noChangeArrowheads="1"/>
                </p:cNvSpPr>
                <p:nvPr/>
              </p:nvSpPr>
              <p:spPr bwMode="auto">
                <a:xfrm>
                  <a:off x="1066" y="252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30" name="Oval 148"/>
                <p:cNvSpPr>
                  <a:spLocks noChangeArrowheads="1"/>
                </p:cNvSpPr>
                <p:nvPr/>
              </p:nvSpPr>
              <p:spPr bwMode="auto">
                <a:xfrm>
                  <a:off x="1066" y="247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6431" name="Oval 149"/>
                <p:cNvSpPr>
                  <a:spLocks noChangeArrowheads="1"/>
                </p:cNvSpPr>
                <p:nvPr/>
              </p:nvSpPr>
              <p:spPr bwMode="auto">
                <a:xfrm>
                  <a:off x="1066" y="243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</p:grpSp>
      </p:grpSp>
      <p:grpSp>
        <p:nvGrpSpPr>
          <p:cNvPr id="73" name="Group 3"/>
          <p:cNvGrpSpPr>
            <a:grpSpLocks/>
          </p:cNvGrpSpPr>
          <p:nvPr/>
        </p:nvGrpSpPr>
        <p:grpSpPr bwMode="auto">
          <a:xfrm>
            <a:off x="653429" y="2517415"/>
            <a:ext cx="7446963" cy="3987800"/>
            <a:chOff x="322" y="1480"/>
            <a:chExt cx="4691" cy="2512"/>
          </a:xfrm>
        </p:grpSpPr>
        <p:grpSp>
          <p:nvGrpSpPr>
            <p:cNvPr id="74" name="Group 4"/>
            <p:cNvGrpSpPr>
              <a:grpSpLocks/>
            </p:cNvGrpSpPr>
            <p:nvPr/>
          </p:nvGrpSpPr>
          <p:grpSpPr bwMode="auto">
            <a:xfrm>
              <a:off x="341" y="3702"/>
              <a:ext cx="4672" cy="290"/>
              <a:chOff x="341" y="3702"/>
              <a:chExt cx="4672" cy="290"/>
            </a:xfrm>
          </p:grpSpPr>
          <p:sp>
            <p:nvSpPr>
              <p:cNvPr id="80" name="Line 5"/>
              <p:cNvSpPr>
                <a:spLocks noChangeShapeType="1"/>
              </p:cNvSpPr>
              <p:nvPr/>
            </p:nvSpPr>
            <p:spPr bwMode="auto">
              <a:xfrm flipV="1">
                <a:off x="341" y="3702"/>
                <a:ext cx="4672" cy="0"/>
              </a:xfrm>
              <a:prstGeom prst="line">
                <a:avLst/>
              </a:prstGeom>
              <a:noFill/>
              <a:ln w="38100">
                <a:solidFill>
                  <a:srgbClr val="1C1C1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81" name="Text Box 6"/>
              <p:cNvSpPr txBox="1">
                <a:spLocks noChangeArrowheads="1"/>
              </p:cNvSpPr>
              <p:nvPr/>
            </p:nvSpPr>
            <p:spPr bwMode="auto">
              <a:xfrm>
                <a:off x="523" y="3780"/>
                <a:ext cx="3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da-DK" sz="1600">
                    <a:solidFill>
                      <a:srgbClr val="000099"/>
                    </a:solidFill>
                  </a:rPr>
                  <a:t>2000</a:t>
                </a:r>
              </a:p>
            </p:txBody>
          </p:sp>
          <p:sp>
            <p:nvSpPr>
              <p:cNvPr id="82" name="Text Box 7"/>
              <p:cNvSpPr txBox="1">
                <a:spLocks noChangeArrowheads="1"/>
              </p:cNvSpPr>
              <p:nvPr/>
            </p:nvSpPr>
            <p:spPr bwMode="auto">
              <a:xfrm>
                <a:off x="1748" y="3771"/>
                <a:ext cx="3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da-DK" sz="1600">
                    <a:solidFill>
                      <a:srgbClr val="000099"/>
                    </a:solidFill>
                  </a:rPr>
                  <a:t>2005</a:t>
                </a:r>
              </a:p>
            </p:txBody>
          </p:sp>
          <p:sp>
            <p:nvSpPr>
              <p:cNvPr id="83" name="Text Box 8"/>
              <p:cNvSpPr txBox="1">
                <a:spLocks noChangeArrowheads="1"/>
              </p:cNvSpPr>
              <p:nvPr/>
            </p:nvSpPr>
            <p:spPr bwMode="auto">
              <a:xfrm>
                <a:off x="3259" y="3771"/>
                <a:ext cx="3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da-DK" sz="1600">
                    <a:solidFill>
                      <a:srgbClr val="000099"/>
                    </a:solidFill>
                  </a:rPr>
                  <a:t>2010</a:t>
                </a:r>
              </a:p>
            </p:txBody>
          </p:sp>
          <p:sp>
            <p:nvSpPr>
              <p:cNvPr id="84" name="Text Box 9"/>
              <p:cNvSpPr txBox="1">
                <a:spLocks noChangeArrowheads="1"/>
              </p:cNvSpPr>
              <p:nvPr/>
            </p:nvSpPr>
            <p:spPr bwMode="auto">
              <a:xfrm>
                <a:off x="4484" y="3771"/>
                <a:ext cx="3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da-DK" sz="1600">
                    <a:solidFill>
                      <a:srgbClr val="000099"/>
                    </a:solidFill>
                  </a:rPr>
                  <a:t>2015</a:t>
                </a:r>
              </a:p>
            </p:txBody>
          </p:sp>
        </p:grp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 flipV="1">
              <a:off x="947" y="1480"/>
              <a:ext cx="0" cy="2222"/>
            </a:xfrm>
            <a:prstGeom prst="line">
              <a:avLst/>
            </a:prstGeom>
            <a:noFill/>
            <a:ln w="38100">
              <a:solidFill>
                <a:srgbClr val="1C1C1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392" y="2863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GB" sz="1600">
                  <a:solidFill>
                    <a:srgbClr val="000099"/>
                  </a:solidFill>
                </a:rPr>
                <a:t>Good</a:t>
              </a: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322" y="2319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GB" sz="1600">
                  <a:solidFill>
                    <a:srgbClr val="000099"/>
                  </a:solidFill>
                </a:rPr>
                <a:t>Better</a:t>
              </a:r>
            </a:p>
          </p:txBody>
        </p:sp>
        <p:sp>
          <p:nvSpPr>
            <p:cNvPr id="78" name="Text Box 13"/>
            <p:cNvSpPr txBox="1">
              <a:spLocks noChangeArrowheads="1"/>
            </p:cNvSpPr>
            <p:nvPr/>
          </p:nvSpPr>
          <p:spPr bwMode="auto">
            <a:xfrm>
              <a:off x="451" y="1729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GB" sz="1600">
                  <a:solidFill>
                    <a:srgbClr val="000099"/>
                  </a:solidFill>
                </a:rPr>
                <a:t>Best</a:t>
              </a:r>
            </a:p>
          </p:txBody>
        </p:sp>
        <p:sp>
          <p:nvSpPr>
            <p:cNvPr id="79" name="Text Box 14"/>
            <p:cNvSpPr txBox="1">
              <a:spLocks noChangeArrowheads="1"/>
            </p:cNvSpPr>
            <p:nvPr/>
          </p:nvSpPr>
          <p:spPr bwMode="auto">
            <a:xfrm>
              <a:off x="342" y="3408"/>
              <a:ext cx="54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/>
              <a:r>
                <a:rPr lang="en-GB" sz="1600">
                  <a:solidFill>
                    <a:srgbClr val="000099"/>
                  </a:solidFill>
                </a:rPr>
                <a:t>Average</a:t>
              </a:r>
            </a:p>
          </p:txBody>
        </p:sp>
      </p:grpSp>
      <p:grpSp>
        <p:nvGrpSpPr>
          <p:cNvPr id="85" name="Group 15"/>
          <p:cNvGrpSpPr>
            <a:grpSpLocks/>
          </p:cNvGrpSpPr>
          <p:nvPr/>
        </p:nvGrpSpPr>
        <p:grpSpPr bwMode="auto">
          <a:xfrm>
            <a:off x="1871663" y="4737100"/>
            <a:ext cx="652462" cy="923925"/>
            <a:chOff x="3061" y="2486"/>
            <a:chExt cx="411" cy="582"/>
          </a:xfrm>
        </p:grpSpPr>
        <p:sp>
          <p:nvSpPr>
            <p:cNvPr id="86" name="Oval 16"/>
            <p:cNvSpPr>
              <a:spLocks noChangeArrowheads="1"/>
            </p:cNvSpPr>
            <p:nvPr/>
          </p:nvSpPr>
          <p:spPr bwMode="auto">
            <a:xfrm>
              <a:off x="3154" y="2750"/>
              <a:ext cx="318" cy="318"/>
            </a:xfrm>
            <a:prstGeom prst="ellipse">
              <a:avLst/>
            </a:prstGeom>
            <a:solidFill>
              <a:srgbClr val="0066FF"/>
            </a:solidFill>
            <a:ln w="28575" algn="ctr">
              <a:solidFill>
                <a:srgbClr val="000066"/>
              </a:solidFill>
              <a:prstDash val="sysDot"/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87" name="Text Box 17"/>
            <p:cNvSpPr txBox="1">
              <a:spLocks noChangeArrowheads="1"/>
            </p:cNvSpPr>
            <p:nvPr/>
          </p:nvSpPr>
          <p:spPr bwMode="auto">
            <a:xfrm>
              <a:off x="3061" y="2486"/>
              <a:ext cx="3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GB" sz="1800">
                  <a:solidFill>
                    <a:srgbClr val="000066"/>
                  </a:solidFill>
                </a:rPr>
                <a:t>Start</a:t>
              </a:r>
            </a:p>
          </p:txBody>
        </p:sp>
      </p:grpSp>
      <p:grpSp>
        <p:nvGrpSpPr>
          <p:cNvPr id="88" name="Group 18"/>
          <p:cNvGrpSpPr>
            <a:grpSpLocks/>
          </p:cNvGrpSpPr>
          <p:nvPr/>
        </p:nvGrpSpPr>
        <p:grpSpPr bwMode="auto">
          <a:xfrm>
            <a:off x="2592388" y="3248025"/>
            <a:ext cx="3322638" cy="2054225"/>
            <a:chOff x="1633" y="2046"/>
            <a:chExt cx="2093" cy="1294"/>
          </a:xfrm>
        </p:grpSpPr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1633" y="2569"/>
              <a:ext cx="1633" cy="771"/>
            </a:xfrm>
            <a:custGeom>
              <a:avLst/>
              <a:gdLst>
                <a:gd name="T0" fmla="*/ 0 w 1633"/>
                <a:gd name="T1" fmla="*/ 771 h 771"/>
                <a:gd name="T2" fmla="*/ 844 w 1633"/>
                <a:gd name="T3" fmla="*/ 528 h 771"/>
                <a:gd name="T4" fmla="*/ 1633 w 1633"/>
                <a:gd name="T5" fmla="*/ 0 h 7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3" h="771">
                  <a:moveTo>
                    <a:pt x="0" y="771"/>
                  </a:moveTo>
                  <a:cubicBezTo>
                    <a:pt x="141" y="731"/>
                    <a:pt x="572" y="657"/>
                    <a:pt x="844" y="528"/>
                  </a:cubicBezTo>
                  <a:cubicBezTo>
                    <a:pt x="1116" y="399"/>
                    <a:pt x="1469" y="110"/>
                    <a:pt x="1633" y="0"/>
                  </a:cubicBezTo>
                </a:path>
              </a:pathLst>
            </a:custGeom>
            <a:noFill/>
            <a:ln w="57150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90" name="Group 20"/>
            <p:cNvGrpSpPr>
              <a:grpSpLocks/>
            </p:cNvGrpSpPr>
            <p:nvPr/>
          </p:nvGrpSpPr>
          <p:grpSpPr bwMode="auto">
            <a:xfrm>
              <a:off x="3220" y="2046"/>
              <a:ext cx="506" cy="582"/>
              <a:chOff x="3061" y="2486"/>
              <a:chExt cx="506" cy="582"/>
            </a:xfrm>
          </p:grpSpPr>
          <p:sp>
            <p:nvSpPr>
              <p:cNvPr id="93" name="Oval 21"/>
              <p:cNvSpPr>
                <a:spLocks noChangeArrowheads="1"/>
              </p:cNvSpPr>
              <p:nvPr/>
            </p:nvSpPr>
            <p:spPr bwMode="auto">
              <a:xfrm>
                <a:off x="3154" y="2750"/>
                <a:ext cx="318" cy="318"/>
              </a:xfrm>
              <a:prstGeom prst="ellipse">
                <a:avLst/>
              </a:prstGeom>
              <a:solidFill>
                <a:srgbClr val="0066FF"/>
              </a:solidFill>
              <a:ln w="28575" algn="ctr">
                <a:solidFill>
                  <a:srgbClr val="000066"/>
                </a:solidFill>
                <a:round/>
                <a:headEnd/>
                <a:tailEnd/>
              </a:ln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94" name="Text Box 22"/>
              <p:cNvSpPr txBox="1">
                <a:spLocks noChangeArrowheads="1"/>
              </p:cNvSpPr>
              <p:nvPr/>
            </p:nvSpPr>
            <p:spPr bwMode="auto">
              <a:xfrm>
                <a:off x="3061" y="2486"/>
                <a:ext cx="50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en-GB" sz="1800" dirty="0" smtClean="0">
                    <a:solidFill>
                      <a:srgbClr val="000066"/>
                    </a:solidFill>
                  </a:rPr>
                  <a:t>Future</a:t>
                </a:r>
                <a:endParaRPr lang="en-GB" sz="1800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 rot="-893701">
              <a:off x="1770" y="3008"/>
              <a:ext cx="61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GB" sz="1600">
                  <a:solidFill>
                    <a:srgbClr val="000066"/>
                  </a:solidFill>
                </a:rPr>
                <a:t>Impact of</a:t>
              </a:r>
            </a:p>
          </p:txBody>
        </p:sp>
        <p:sp>
          <p:nvSpPr>
            <p:cNvPr id="92" name="Text Box 24"/>
            <p:cNvSpPr txBox="1">
              <a:spLocks noChangeArrowheads="1"/>
            </p:cNvSpPr>
            <p:nvPr/>
          </p:nvSpPr>
          <p:spPr bwMode="auto">
            <a:xfrm rot="-2041473">
              <a:off x="2294" y="2741"/>
              <a:ext cx="6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r>
                <a:rPr lang="en-GB" sz="1600">
                  <a:solidFill>
                    <a:srgbClr val="000066"/>
                  </a:solidFill>
                </a:rPr>
                <a:t>agreement</a:t>
              </a:r>
            </a:p>
          </p:txBody>
        </p:sp>
      </p:grpSp>
      <p:sp>
        <p:nvSpPr>
          <p:cNvPr id="95" name="Text Box 25"/>
          <p:cNvSpPr txBox="1">
            <a:spLocks noChangeArrowheads="1"/>
          </p:cNvSpPr>
          <p:nvPr/>
        </p:nvSpPr>
        <p:spPr bwMode="auto">
          <a:xfrm>
            <a:off x="315292" y="1880828"/>
            <a:ext cx="123983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/>
            <a:r>
              <a:rPr lang="en-US" sz="1800" dirty="0">
                <a:solidFill>
                  <a:srgbClr val="000099"/>
                </a:solidFill>
              </a:rPr>
              <a:t>PSI </a:t>
            </a:r>
            <a:br>
              <a:rPr lang="en-US" sz="1800" dirty="0">
                <a:solidFill>
                  <a:srgbClr val="000099"/>
                </a:solidFill>
              </a:rPr>
            </a:br>
            <a:r>
              <a:rPr lang="en-US" sz="1800" dirty="0">
                <a:solidFill>
                  <a:srgbClr val="000099"/>
                </a:solidFill>
              </a:rPr>
              <a:t>address</a:t>
            </a:r>
            <a:br>
              <a:rPr lang="en-US" sz="1800" dirty="0">
                <a:solidFill>
                  <a:srgbClr val="000099"/>
                </a:solidFill>
              </a:rPr>
            </a:br>
            <a:r>
              <a:rPr lang="en-US" sz="1800" dirty="0">
                <a:solidFill>
                  <a:srgbClr val="000099"/>
                </a:solidFill>
              </a:rPr>
              <a:t>data re-use</a:t>
            </a:r>
          </a:p>
        </p:txBody>
      </p:sp>
    </p:spTree>
    <p:extLst>
      <p:ext uri="{BB962C8B-B14F-4D97-AF65-F5344CB8AC3E}">
        <p14:creationId xmlns:p14="http://schemas.microsoft.com/office/powerpoint/2010/main" val="3117932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a-DK" sz="1000">
                <a:solidFill>
                  <a:srgbClr val="333333"/>
                </a:solidFill>
              </a:rPr>
              <a:t>ePSI Platform 16-03-2012</a:t>
            </a:r>
            <a:endParaRPr lang="en-US" sz="1000">
              <a:solidFill>
                <a:srgbClr val="333333"/>
              </a:solidFill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333333"/>
                </a:solidFill>
              </a:rPr>
              <a:t>Effects of Lowering PSI Charges - a DK Case</a:t>
            </a:r>
          </a:p>
        </p:txBody>
      </p:sp>
      <p:sp>
        <p:nvSpPr>
          <p:cNvPr id="10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CCDAC-9683-4CAE-B623-D205D24BFEA0}" type="slidenum">
              <a:rPr lang="da-DK"/>
              <a:pPr>
                <a:defRPr/>
              </a:pPr>
              <a:t>15</a:t>
            </a:fld>
            <a:endParaRPr lang="da-DK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96975"/>
            <a:ext cx="8353425" cy="685800"/>
          </a:xfrm>
        </p:spPr>
        <p:txBody>
          <a:bodyPr/>
          <a:lstStyle/>
          <a:p>
            <a:r>
              <a:rPr lang="en-US" smtClean="0"/>
              <a:t>The PSI Benefit Flow</a:t>
            </a:r>
          </a:p>
        </p:txBody>
      </p:sp>
      <p:grpSp>
        <p:nvGrpSpPr>
          <p:cNvPr id="18438" name="Group 3"/>
          <p:cNvGrpSpPr>
            <a:grpSpLocks/>
          </p:cNvGrpSpPr>
          <p:nvPr/>
        </p:nvGrpSpPr>
        <p:grpSpPr bwMode="auto">
          <a:xfrm>
            <a:off x="684213" y="3573463"/>
            <a:ext cx="1511300" cy="1066800"/>
            <a:chOff x="431" y="2251"/>
            <a:chExt cx="952" cy="672"/>
          </a:xfrm>
        </p:grpSpPr>
        <p:sp>
          <p:nvSpPr>
            <p:cNvPr id="18539" name="AutoShape 4"/>
            <p:cNvSpPr>
              <a:spLocks noChangeArrowheads="1"/>
            </p:cNvSpPr>
            <p:nvPr/>
          </p:nvSpPr>
          <p:spPr bwMode="auto">
            <a:xfrm>
              <a:off x="734" y="2251"/>
              <a:ext cx="363" cy="454"/>
            </a:xfrm>
            <a:prstGeom prst="can">
              <a:avLst>
                <a:gd name="adj" fmla="val 31267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41414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8540" name="Text Box 5"/>
            <p:cNvSpPr txBox="1">
              <a:spLocks noChangeArrowheads="1"/>
            </p:cNvSpPr>
            <p:nvPr/>
          </p:nvSpPr>
          <p:spPr bwMode="auto">
            <a:xfrm>
              <a:off x="733" y="2432"/>
              <a:ext cx="3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1200" b="1"/>
                <a:t>ADDR</a:t>
              </a:r>
            </a:p>
          </p:txBody>
        </p:sp>
        <p:sp>
          <p:nvSpPr>
            <p:cNvPr id="18541" name="Text Box 6"/>
            <p:cNvSpPr txBox="1">
              <a:spLocks noChangeArrowheads="1"/>
            </p:cNvSpPr>
            <p:nvPr/>
          </p:nvSpPr>
          <p:spPr bwMode="auto">
            <a:xfrm>
              <a:off x="431" y="2750"/>
              <a:ext cx="95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/>
              <a:r>
                <a:rPr lang="en-US" sz="1200" b="1">
                  <a:solidFill>
                    <a:srgbClr val="000099"/>
                  </a:solidFill>
                </a:rPr>
                <a:t>Central hub</a:t>
              </a:r>
            </a:p>
          </p:txBody>
        </p:sp>
      </p:grpSp>
      <p:sp>
        <p:nvSpPr>
          <p:cNvPr id="18445" name="Line 95"/>
          <p:cNvSpPr>
            <a:spLocks noChangeShapeType="1"/>
          </p:cNvSpPr>
          <p:nvPr/>
        </p:nvSpPr>
        <p:spPr bwMode="auto">
          <a:xfrm>
            <a:off x="755650" y="3608388"/>
            <a:ext cx="358775" cy="252412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8446" name="Line 96"/>
          <p:cNvSpPr>
            <a:spLocks noChangeShapeType="1"/>
          </p:cNvSpPr>
          <p:nvPr/>
        </p:nvSpPr>
        <p:spPr bwMode="auto">
          <a:xfrm flipV="1">
            <a:off x="792163" y="3968750"/>
            <a:ext cx="358775" cy="1588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8447" name="Line 97"/>
          <p:cNvSpPr>
            <a:spLocks noChangeShapeType="1"/>
          </p:cNvSpPr>
          <p:nvPr/>
        </p:nvSpPr>
        <p:spPr bwMode="auto">
          <a:xfrm flipV="1">
            <a:off x="790575" y="4076700"/>
            <a:ext cx="323850" cy="25241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8448" name="Line 98"/>
          <p:cNvSpPr>
            <a:spLocks noChangeShapeType="1"/>
          </p:cNvSpPr>
          <p:nvPr/>
        </p:nvSpPr>
        <p:spPr bwMode="auto">
          <a:xfrm>
            <a:off x="790575" y="3824288"/>
            <a:ext cx="288925" cy="730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8449" name="Line 99"/>
          <p:cNvSpPr>
            <a:spLocks noChangeShapeType="1"/>
          </p:cNvSpPr>
          <p:nvPr/>
        </p:nvSpPr>
        <p:spPr bwMode="auto">
          <a:xfrm flipV="1">
            <a:off x="790575" y="4041775"/>
            <a:ext cx="288925" cy="10795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18450" name="Text Box 100"/>
          <p:cNvSpPr txBox="1">
            <a:spLocks noChangeArrowheads="1"/>
          </p:cNvSpPr>
          <p:nvPr/>
        </p:nvSpPr>
        <p:spPr bwMode="auto">
          <a:xfrm rot="-5400000">
            <a:off x="-80963" y="3913188"/>
            <a:ext cx="1203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n-US" sz="1400">
                <a:solidFill>
                  <a:srgbClr val="000066"/>
                </a:solidFill>
              </a:rPr>
              <a:t>Municipalities</a:t>
            </a:r>
            <a:endParaRPr lang="da-DK" sz="1400">
              <a:solidFill>
                <a:srgbClr val="000066"/>
              </a:solidFill>
            </a:endParaRPr>
          </a:p>
        </p:txBody>
      </p:sp>
      <p:grpSp>
        <p:nvGrpSpPr>
          <p:cNvPr id="2" name="Gruppe 1"/>
          <p:cNvGrpSpPr/>
          <p:nvPr/>
        </p:nvGrpSpPr>
        <p:grpSpPr>
          <a:xfrm>
            <a:off x="1849438" y="1782763"/>
            <a:ext cx="6899275" cy="4527550"/>
            <a:chOff x="1849438" y="1782763"/>
            <a:chExt cx="6899275" cy="4527550"/>
          </a:xfrm>
        </p:grpSpPr>
        <p:grpSp>
          <p:nvGrpSpPr>
            <p:cNvPr id="18439" name="Group 7"/>
            <p:cNvGrpSpPr>
              <a:grpSpLocks/>
            </p:cNvGrpSpPr>
            <p:nvPr/>
          </p:nvGrpSpPr>
          <p:grpSpPr bwMode="auto">
            <a:xfrm>
              <a:off x="1849438" y="1782763"/>
              <a:ext cx="1657350" cy="4514850"/>
              <a:chOff x="793" y="1213"/>
              <a:chExt cx="1044" cy="2844"/>
            </a:xfrm>
          </p:grpSpPr>
          <p:sp>
            <p:nvSpPr>
              <p:cNvPr id="18520" name="Text Box 8"/>
              <p:cNvSpPr txBox="1">
                <a:spLocks noChangeArrowheads="1"/>
              </p:cNvSpPr>
              <p:nvPr/>
            </p:nvSpPr>
            <p:spPr bwMode="auto">
              <a:xfrm>
                <a:off x="1020" y="3884"/>
                <a:ext cx="81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1200">
                    <a:solidFill>
                      <a:schemeClr val="tx2"/>
                    </a:solidFill>
                  </a:rPr>
                  <a:t>2nd level</a:t>
                </a:r>
              </a:p>
            </p:txBody>
          </p:sp>
          <p:sp>
            <p:nvSpPr>
              <p:cNvPr id="18521" name="Text Box 9"/>
              <p:cNvSpPr txBox="1">
                <a:spLocks noChangeArrowheads="1"/>
              </p:cNvSpPr>
              <p:nvPr/>
            </p:nvSpPr>
            <p:spPr bwMode="auto">
              <a:xfrm>
                <a:off x="1389" y="1213"/>
                <a:ext cx="11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/>
                <a:endParaRPr lang="en-US" sz="1200">
                  <a:solidFill>
                    <a:srgbClr val="A50021"/>
                  </a:solidFill>
                </a:endParaRPr>
              </a:p>
            </p:txBody>
          </p:sp>
          <p:grpSp>
            <p:nvGrpSpPr>
              <p:cNvPr id="18522" name="Group 10"/>
              <p:cNvGrpSpPr>
                <a:grpSpLocks/>
              </p:cNvGrpSpPr>
              <p:nvPr/>
            </p:nvGrpSpPr>
            <p:grpSpPr bwMode="auto">
              <a:xfrm>
                <a:off x="793" y="1525"/>
                <a:ext cx="771" cy="2137"/>
                <a:chOff x="793" y="1525"/>
                <a:chExt cx="771" cy="2137"/>
              </a:xfrm>
            </p:grpSpPr>
            <p:sp>
              <p:nvSpPr>
                <p:cNvPr id="185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793" y="1752"/>
                  <a:ext cx="545" cy="816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18524" name="Oval 12"/>
                <p:cNvSpPr>
                  <a:spLocks noChangeArrowheads="1"/>
                </p:cNvSpPr>
                <p:nvPr/>
              </p:nvSpPr>
              <p:spPr bwMode="auto">
                <a:xfrm>
                  <a:off x="1338" y="1525"/>
                  <a:ext cx="226" cy="226"/>
                </a:xfrm>
                <a:prstGeom prst="ellipse">
                  <a:avLst/>
                </a:prstGeom>
                <a:solidFill>
                  <a:srgbClr val="33CCCC"/>
                </a:solidFill>
                <a:ln w="9525" algn="ctr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8525" name="Oval 13"/>
                <p:cNvSpPr>
                  <a:spLocks noChangeArrowheads="1"/>
                </p:cNvSpPr>
                <p:nvPr/>
              </p:nvSpPr>
              <p:spPr bwMode="auto">
                <a:xfrm>
                  <a:off x="1338" y="1798"/>
                  <a:ext cx="226" cy="226"/>
                </a:xfrm>
                <a:prstGeom prst="ellipse">
                  <a:avLst/>
                </a:prstGeom>
                <a:solidFill>
                  <a:srgbClr val="33CCCC"/>
                </a:solidFill>
                <a:ln w="9525" algn="ctr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8526" name="Oval 14"/>
                <p:cNvSpPr>
                  <a:spLocks noChangeArrowheads="1"/>
                </p:cNvSpPr>
                <p:nvPr/>
              </p:nvSpPr>
              <p:spPr bwMode="auto">
                <a:xfrm>
                  <a:off x="1338" y="2071"/>
                  <a:ext cx="226" cy="226"/>
                </a:xfrm>
                <a:prstGeom prst="ellipse">
                  <a:avLst/>
                </a:prstGeom>
                <a:solidFill>
                  <a:srgbClr val="33CCCC"/>
                </a:solidFill>
                <a:ln w="9525" algn="ctr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8527" name="Oval 15"/>
                <p:cNvSpPr>
                  <a:spLocks noChangeArrowheads="1"/>
                </p:cNvSpPr>
                <p:nvPr/>
              </p:nvSpPr>
              <p:spPr bwMode="auto">
                <a:xfrm>
                  <a:off x="1338" y="2344"/>
                  <a:ext cx="226" cy="226"/>
                </a:xfrm>
                <a:prstGeom prst="ellipse">
                  <a:avLst/>
                </a:prstGeom>
                <a:solidFill>
                  <a:srgbClr val="33CCCC"/>
                </a:solidFill>
                <a:ln w="9525" algn="ctr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8528" name="Oval 16"/>
                <p:cNvSpPr>
                  <a:spLocks noChangeArrowheads="1"/>
                </p:cNvSpPr>
                <p:nvPr/>
              </p:nvSpPr>
              <p:spPr bwMode="auto">
                <a:xfrm>
                  <a:off x="1338" y="2617"/>
                  <a:ext cx="226" cy="226"/>
                </a:xfrm>
                <a:prstGeom prst="ellipse">
                  <a:avLst/>
                </a:prstGeom>
                <a:solidFill>
                  <a:srgbClr val="33CCCC"/>
                </a:solidFill>
                <a:ln w="9525" algn="ctr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8529" name="Oval 17"/>
                <p:cNvSpPr>
                  <a:spLocks noChangeArrowheads="1"/>
                </p:cNvSpPr>
                <p:nvPr/>
              </p:nvSpPr>
              <p:spPr bwMode="auto">
                <a:xfrm>
                  <a:off x="1338" y="2890"/>
                  <a:ext cx="226" cy="226"/>
                </a:xfrm>
                <a:prstGeom prst="ellipse">
                  <a:avLst/>
                </a:prstGeom>
                <a:solidFill>
                  <a:srgbClr val="33CCCC"/>
                </a:solidFill>
                <a:ln w="9525" algn="ctr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8530" name="Oval 18"/>
                <p:cNvSpPr>
                  <a:spLocks noChangeArrowheads="1"/>
                </p:cNvSpPr>
                <p:nvPr/>
              </p:nvSpPr>
              <p:spPr bwMode="auto">
                <a:xfrm>
                  <a:off x="1338" y="3163"/>
                  <a:ext cx="226" cy="226"/>
                </a:xfrm>
                <a:prstGeom prst="ellipse">
                  <a:avLst/>
                </a:prstGeom>
                <a:solidFill>
                  <a:srgbClr val="33CCCC"/>
                </a:solidFill>
                <a:ln w="9525" algn="ctr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8531" name="Oval 19"/>
                <p:cNvSpPr>
                  <a:spLocks noChangeArrowheads="1"/>
                </p:cNvSpPr>
                <p:nvPr/>
              </p:nvSpPr>
              <p:spPr bwMode="auto">
                <a:xfrm>
                  <a:off x="1338" y="3436"/>
                  <a:ext cx="226" cy="226"/>
                </a:xfrm>
                <a:prstGeom prst="ellipse">
                  <a:avLst/>
                </a:prstGeom>
                <a:solidFill>
                  <a:srgbClr val="33CCCC"/>
                </a:solidFill>
                <a:ln w="9525" algn="ctr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853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793" y="2024"/>
                  <a:ext cx="545" cy="544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1853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793" y="2251"/>
                  <a:ext cx="545" cy="317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1853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93" y="2478"/>
                  <a:ext cx="499" cy="90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18535" name="Line 23"/>
                <p:cNvSpPr>
                  <a:spLocks noChangeShapeType="1"/>
                </p:cNvSpPr>
                <p:nvPr/>
              </p:nvSpPr>
              <p:spPr bwMode="auto">
                <a:xfrm>
                  <a:off x="793" y="2568"/>
                  <a:ext cx="499" cy="137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18536" name="Line 24"/>
                <p:cNvSpPr>
                  <a:spLocks noChangeShapeType="1"/>
                </p:cNvSpPr>
                <p:nvPr/>
              </p:nvSpPr>
              <p:spPr bwMode="auto">
                <a:xfrm>
                  <a:off x="793" y="2568"/>
                  <a:ext cx="499" cy="363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18537" name="Line 25"/>
                <p:cNvSpPr>
                  <a:spLocks noChangeShapeType="1"/>
                </p:cNvSpPr>
                <p:nvPr/>
              </p:nvSpPr>
              <p:spPr bwMode="auto">
                <a:xfrm>
                  <a:off x="793" y="2568"/>
                  <a:ext cx="545" cy="635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18538" name="Line 26"/>
                <p:cNvSpPr>
                  <a:spLocks noChangeShapeType="1"/>
                </p:cNvSpPr>
                <p:nvPr/>
              </p:nvSpPr>
              <p:spPr bwMode="auto">
                <a:xfrm>
                  <a:off x="793" y="2568"/>
                  <a:ext cx="545" cy="862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</p:grpSp>
        </p:grpSp>
        <p:grpSp>
          <p:nvGrpSpPr>
            <p:cNvPr id="18440" name="Group 27"/>
            <p:cNvGrpSpPr>
              <a:grpSpLocks/>
            </p:cNvGrpSpPr>
            <p:nvPr/>
          </p:nvGrpSpPr>
          <p:grpSpPr bwMode="auto">
            <a:xfrm>
              <a:off x="3146425" y="2557463"/>
              <a:ext cx="1655763" cy="3752850"/>
              <a:chOff x="1610" y="1701"/>
              <a:chExt cx="1043" cy="2364"/>
            </a:xfrm>
          </p:grpSpPr>
          <p:grpSp>
            <p:nvGrpSpPr>
              <p:cNvPr id="18504" name="Group 28"/>
              <p:cNvGrpSpPr>
                <a:grpSpLocks/>
              </p:cNvGrpSpPr>
              <p:nvPr/>
            </p:nvGrpSpPr>
            <p:grpSpPr bwMode="auto">
              <a:xfrm>
                <a:off x="1610" y="1701"/>
                <a:ext cx="771" cy="2137"/>
                <a:chOff x="1610" y="1701"/>
                <a:chExt cx="771" cy="2137"/>
              </a:xfrm>
            </p:grpSpPr>
            <p:sp>
              <p:nvSpPr>
                <p:cNvPr id="18506" name="Oval 29"/>
                <p:cNvSpPr>
                  <a:spLocks noChangeArrowheads="1"/>
                </p:cNvSpPr>
                <p:nvPr/>
              </p:nvSpPr>
              <p:spPr bwMode="auto">
                <a:xfrm>
                  <a:off x="2155" y="1701"/>
                  <a:ext cx="226" cy="226"/>
                </a:xfrm>
                <a:prstGeom prst="ellipse">
                  <a:avLst/>
                </a:prstGeom>
                <a:noFill/>
                <a:ln w="19050" algn="ctr">
                  <a:solidFill>
                    <a:srgbClr val="000099"/>
                  </a:solidFill>
                  <a:prstDash val="dash"/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CCCC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8507" name="Oval 30"/>
                <p:cNvSpPr>
                  <a:spLocks noChangeArrowheads="1"/>
                </p:cNvSpPr>
                <p:nvPr/>
              </p:nvSpPr>
              <p:spPr bwMode="auto">
                <a:xfrm>
                  <a:off x="2155" y="1974"/>
                  <a:ext cx="226" cy="226"/>
                </a:xfrm>
                <a:prstGeom prst="ellipse">
                  <a:avLst/>
                </a:prstGeom>
                <a:solidFill>
                  <a:srgbClr val="33CCCC"/>
                </a:solidFill>
                <a:ln w="9525" algn="ctr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8508" name="Oval 31"/>
                <p:cNvSpPr>
                  <a:spLocks noChangeArrowheads="1"/>
                </p:cNvSpPr>
                <p:nvPr/>
              </p:nvSpPr>
              <p:spPr bwMode="auto">
                <a:xfrm>
                  <a:off x="2155" y="2247"/>
                  <a:ext cx="226" cy="226"/>
                </a:xfrm>
                <a:prstGeom prst="ellipse">
                  <a:avLst/>
                </a:prstGeom>
                <a:solidFill>
                  <a:srgbClr val="33CCCC"/>
                </a:solidFill>
                <a:ln w="9525" algn="ctr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8509" name="Oval 32"/>
                <p:cNvSpPr>
                  <a:spLocks noChangeArrowheads="1"/>
                </p:cNvSpPr>
                <p:nvPr/>
              </p:nvSpPr>
              <p:spPr bwMode="auto">
                <a:xfrm>
                  <a:off x="2155" y="2520"/>
                  <a:ext cx="226" cy="226"/>
                </a:xfrm>
                <a:prstGeom prst="ellipse">
                  <a:avLst/>
                </a:prstGeom>
                <a:solidFill>
                  <a:srgbClr val="33CCCC"/>
                </a:solidFill>
                <a:ln w="9525" algn="ctr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8510" name="Oval 33"/>
                <p:cNvSpPr>
                  <a:spLocks noChangeArrowheads="1"/>
                </p:cNvSpPr>
                <p:nvPr/>
              </p:nvSpPr>
              <p:spPr bwMode="auto">
                <a:xfrm>
                  <a:off x="2155" y="2793"/>
                  <a:ext cx="226" cy="226"/>
                </a:xfrm>
                <a:prstGeom prst="ellipse">
                  <a:avLst/>
                </a:prstGeom>
                <a:solidFill>
                  <a:srgbClr val="33CCCC"/>
                </a:solidFill>
                <a:ln w="9525" algn="ctr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8511" name="Oval 34"/>
                <p:cNvSpPr>
                  <a:spLocks noChangeArrowheads="1"/>
                </p:cNvSpPr>
                <p:nvPr/>
              </p:nvSpPr>
              <p:spPr bwMode="auto">
                <a:xfrm>
                  <a:off x="2155" y="3066"/>
                  <a:ext cx="226" cy="226"/>
                </a:xfrm>
                <a:prstGeom prst="ellipse">
                  <a:avLst/>
                </a:prstGeom>
                <a:solidFill>
                  <a:srgbClr val="33CCCC"/>
                </a:solidFill>
                <a:ln w="9525" algn="ctr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8512" name="Oval 35"/>
                <p:cNvSpPr>
                  <a:spLocks noChangeArrowheads="1"/>
                </p:cNvSpPr>
                <p:nvPr/>
              </p:nvSpPr>
              <p:spPr bwMode="auto">
                <a:xfrm>
                  <a:off x="2155" y="3339"/>
                  <a:ext cx="226" cy="226"/>
                </a:xfrm>
                <a:prstGeom prst="ellipse">
                  <a:avLst/>
                </a:prstGeom>
                <a:solidFill>
                  <a:srgbClr val="33CCCC"/>
                </a:solidFill>
                <a:ln w="9525" algn="ctr">
                  <a:solidFill>
                    <a:srgbClr val="000099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8513" name="Oval 36"/>
                <p:cNvSpPr>
                  <a:spLocks noChangeArrowheads="1"/>
                </p:cNvSpPr>
                <p:nvPr/>
              </p:nvSpPr>
              <p:spPr bwMode="auto">
                <a:xfrm>
                  <a:off x="2155" y="3612"/>
                  <a:ext cx="226" cy="226"/>
                </a:xfrm>
                <a:prstGeom prst="ellipse">
                  <a:avLst/>
                </a:prstGeom>
                <a:noFill/>
                <a:ln w="19050" algn="ctr">
                  <a:solidFill>
                    <a:srgbClr val="000099"/>
                  </a:solidFill>
                  <a:prstDash val="dash"/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CCCC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8514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610" y="2200"/>
                  <a:ext cx="545" cy="544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18515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610" y="2427"/>
                  <a:ext cx="545" cy="317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18516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610" y="2654"/>
                  <a:ext cx="499" cy="90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18517" name="Line 40"/>
                <p:cNvSpPr>
                  <a:spLocks noChangeShapeType="1"/>
                </p:cNvSpPr>
                <p:nvPr/>
              </p:nvSpPr>
              <p:spPr bwMode="auto">
                <a:xfrm>
                  <a:off x="1610" y="2744"/>
                  <a:ext cx="499" cy="137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18518" name="Line 41"/>
                <p:cNvSpPr>
                  <a:spLocks noChangeShapeType="1"/>
                </p:cNvSpPr>
                <p:nvPr/>
              </p:nvSpPr>
              <p:spPr bwMode="auto">
                <a:xfrm>
                  <a:off x="1610" y="2744"/>
                  <a:ext cx="499" cy="363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18519" name="Line 42"/>
                <p:cNvSpPr>
                  <a:spLocks noChangeShapeType="1"/>
                </p:cNvSpPr>
                <p:nvPr/>
              </p:nvSpPr>
              <p:spPr bwMode="auto">
                <a:xfrm>
                  <a:off x="1610" y="2744"/>
                  <a:ext cx="545" cy="635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</p:grpSp>
          <p:sp>
            <p:nvSpPr>
              <p:cNvPr id="18505" name="Text Box 43"/>
              <p:cNvSpPr txBox="1">
                <a:spLocks noChangeArrowheads="1"/>
              </p:cNvSpPr>
              <p:nvPr/>
            </p:nvSpPr>
            <p:spPr bwMode="auto">
              <a:xfrm>
                <a:off x="1836" y="3892"/>
                <a:ext cx="81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1200">
                    <a:solidFill>
                      <a:schemeClr val="tx2"/>
                    </a:solidFill>
                  </a:rPr>
                  <a:t>3rd</a:t>
                </a:r>
              </a:p>
            </p:txBody>
          </p:sp>
        </p:grpSp>
        <p:grpSp>
          <p:nvGrpSpPr>
            <p:cNvPr id="18441" name="Group 44"/>
            <p:cNvGrpSpPr>
              <a:grpSpLocks/>
            </p:cNvGrpSpPr>
            <p:nvPr/>
          </p:nvGrpSpPr>
          <p:grpSpPr bwMode="auto">
            <a:xfrm>
              <a:off x="5724525" y="2205038"/>
              <a:ext cx="1654175" cy="4090987"/>
              <a:chOff x="3606" y="1389"/>
              <a:chExt cx="1042" cy="2577"/>
            </a:xfrm>
          </p:grpSpPr>
          <p:sp>
            <p:nvSpPr>
              <p:cNvPr id="18489" name="Oval 45"/>
              <p:cNvSpPr>
                <a:spLocks noChangeArrowheads="1"/>
              </p:cNvSpPr>
              <p:nvPr/>
            </p:nvSpPr>
            <p:spPr bwMode="auto">
              <a:xfrm>
                <a:off x="4151" y="1389"/>
                <a:ext cx="226" cy="226"/>
              </a:xfrm>
              <a:prstGeom prst="ellipse">
                <a:avLst/>
              </a:prstGeom>
              <a:noFill/>
              <a:ln w="19050" algn="ctr">
                <a:solidFill>
                  <a:srgbClr val="000099"/>
                </a:solidFill>
                <a:prstDash val="dash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90" name="Oval 46"/>
              <p:cNvSpPr>
                <a:spLocks noChangeArrowheads="1"/>
              </p:cNvSpPr>
              <p:nvPr/>
            </p:nvSpPr>
            <p:spPr bwMode="auto">
              <a:xfrm>
                <a:off x="4151" y="1662"/>
                <a:ext cx="226" cy="226"/>
              </a:xfrm>
              <a:prstGeom prst="ellipse">
                <a:avLst/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91" name="Oval 47"/>
              <p:cNvSpPr>
                <a:spLocks noChangeArrowheads="1"/>
              </p:cNvSpPr>
              <p:nvPr/>
            </p:nvSpPr>
            <p:spPr bwMode="auto">
              <a:xfrm>
                <a:off x="4151" y="1935"/>
                <a:ext cx="226" cy="226"/>
              </a:xfrm>
              <a:prstGeom prst="ellipse">
                <a:avLst/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92" name="Oval 48"/>
              <p:cNvSpPr>
                <a:spLocks noChangeArrowheads="1"/>
              </p:cNvSpPr>
              <p:nvPr/>
            </p:nvSpPr>
            <p:spPr bwMode="auto">
              <a:xfrm>
                <a:off x="4151" y="2208"/>
                <a:ext cx="226" cy="226"/>
              </a:xfrm>
              <a:prstGeom prst="ellipse">
                <a:avLst/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93" name="Oval 49"/>
              <p:cNvSpPr>
                <a:spLocks noChangeArrowheads="1"/>
              </p:cNvSpPr>
              <p:nvPr/>
            </p:nvSpPr>
            <p:spPr bwMode="auto">
              <a:xfrm>
                <a:off x="4151" y="2481"/>
                <a:ext cx="226" cy="226"/>
              </a:xfrm>
              <a:prstGeom prst="ellipse">
                <a:avLst/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94" name="Oval 50"/>
              <p:cNvSpPr>
                <a:spLocks noChangeArrowheads="1"/>
              </p:cNvSpPr>
              <p:nvPr/>
            </p:nvSpPr>
            <p:spPr bwMode="auto">
              <a:xfrm>
                <a:off x="4151" y="2754"/>
                <a:ext cx="226" cy="226"/>
              </a:xfrm>
              <a:prstGeom prst="ellipse">
                <a:avLst/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95" name="Oval 51"/>
              <p:cNvSpPr>
                <a:spLocks noChangeArrowheads="1"/>
              </p:cNvSpPr>
              <p:nvPr/>
            </p:nvSpPr>
            <p:spPr bwMode="auto">
              <a:xfrm>
                <a:off x="4151" y="3027"/>
                <a:ext cx="226" cy="226"/>
              </a:xfrm>
              <a:prstGeom prst="ellipse">
                <a:avLst/>
              </a:prstGeom>
              <a:noFill/>
              <a:ln w="19050" algn="ctr">
                <a:solidFill>
                  <a:srgbClr val="000099"/>
                </a:solidFill>
                <a:prstDash val="dash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96" name="Oval 52"/>
              <p:cNvSpPr>
                <a:spLocks noChangeArrowheads="1"/>
              </p:cNvSpPr>
              <p:nvPr/>
            </p:nvSpPr>
            <p:spPr bwMode="auto">
              <a:xfrm>
                <a:off x="4151" y="3300"/>
                <a:ext cx="226" cy="226"/>
              </a:xfrm>
              <a:prstGeom prst="ellipse">
                <a:avLst/>
              </a:prstGeom>
              <a:noFill/>
              <a:ln w="19050" algn="ctr">
                <a:solidFill>
                  <a:srgbClr val="000099"/>
                </a:solidFill>
                <a:prstDash val="dash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97" name="Line 53"/>
              <p:cNvSpPr>
                <a:spLocks noChangeShapeType="1"/>
              </p:cNvSpPr>
              <p:nvPr/>
            </p:nvSpPr>
            <p:spPr bwMode="auto">
              <a:xfrm flipV="1">
                <a:off x="3606" y="1616"/>
                <a:ext cx="545" cy="544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498" name="Line 54"/>
              <p:cNvSpPr>
                <a:spLocks noChangeShapeType="1"/>
              </p:cNvSpPr>
              <p:nvPr/>
            </p:nvSpPr>
            <p:spPr bwMode="auto">
              <a:xfrm flipV="1">
                <a:off x="3606" y="1843"/>
                <a:ext cx="545" cy="31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499" name="Line 55"/>
              <p:cNvSpPr>
                <a:spLocks noChangeShapeType="1"/>
              </p:cNvSpPr>
              <p:nvPr/>
            </p:nvSpPr>
            <p:spPr bwMode="auto">
              <a:xfrm flipV="1">
                <a:off x="3606" y="2070"/>
                <a:ext cx="499" cy="9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500" name="Line 56"/>
              <p:cNvSpPr>
                <a:spLocks noChangeShapeType="1"/>
              </p:cNvSpPr>
              <p:nvPr/>
            </p:nvSpPr>
            <p:spPr bwMode="auto">
              <a:xfrm>
                <a:off x="3606" y="2160"/>
                <a:ext cx="499" cy="13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501" name="Line 57"/>
              <p:cNvSpPr>
                <a:spLocks noChangeShapeType="1"/>
              </p:cNvSpPr>
              <p:nvPr/>
            </p:nvSpPr>
            <p:spPr bwMode="auto">
              <a:xfrm>
                <a:off x="3606" y="2160"/>
                <a:ext cx="499" cy="363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502" name="Line 58"/>
              <p:cNvSpPr>
                <a:spLocks noChangeShapeType="1"/>
              </p:cNvSpPr>
              <p:nvPr/>
            </p:nvSpPr>
            <p:spPr bwMode="auto">
              <a:xfrm>
                <a:off x="3606" y="2160"/>
                <a:ext cx="545" cy="635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503" name="Text Box 59"/>
              <p:cNvSpPr txBox="1">
                <a:spLocks noChangeArrowheads="1"/>
              </p:cNvSpPr>
              <p:nvPr/>
            </p:nvSpPr>
            <p:spPr bwMode="auto">
              <a:xfrm>
                <a:off x="3831" y="3793"/>
                <a:ext cx="81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1200">
                    <a:solidFill>
                      <a:schemeClr val="tx2"/>
                    </a:solidFill>
                  </a:rPr>
                  <a:t>5th</a:t>
                </a:r>
              </a:p>
            </p:txBody>
          </p:sp>
        </p:grpSp>
        <p:grpSp>
          <p:nvGrpSpPr>
            <p:cNvPr id="18442" name="Group 60"/>
            <p:cNvGrpSpPr>
              <a:grpSpLocks/>
            </p:cNvGrpSpPr>
            <p:nvPr/>
          </p:nvGrpSpPr>
          <p:grpSpPr bwMode="auto">
            <a:xfrm>
              <a:off x="4432300" y="2395538"/>
              <a:ext cx="1652588" cy="3900487"/>
              <a:chOff x="2792" y="1509"/>
              <a:chExt cx="1041" cy="2457"/>
            </a:xfrm>
          </p:grpSpPr>
          <p:sp>
            <p:nvSpPr>
              <p:cNvPr id="18474" name="Oval 61"/>
              <p:cNvSpPr>
                <a:spLocks noChangeArrowheads="1"/>
              </p:cNvSpPr>
              <p:nvPr/>
            </p:nvSpPr>
            <p:spPr bwMode="auto">
              <a:xfrm>
                <a:off x="3337" y="1509"/>
                <a:ext cx="226" cy="226"/>
              </a:xfrm>
              <a:prstGeom prst="ellipse">
                <a:avLst/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75" name="Oval 62"/>
              <p:cNvSpPr>
                <a:spLocks noChangeArrowheads="1"/>
              </p:cNvSpPr>
              <p:nvPr/>
            </p:nvSpPr>
            <p:spPr bwMode="auto">
              <a:xfrm>
                <a:off x="3337" y="1782"/>
                <a:ext cx="226" cy="226"/>
              </a:xfrm>
              <a:prstGeom prst="ellipse">
                <a:avLst/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76" name="Oval 63"/>
              <p:cNvSpPr>
                <a:spLocks noChangeArrowheads="1"/>
              </p:cNvSpPr>
              <p:nvPr/>
            </p:nvSpPr>
            <p:spPr bwMode="auto">
              <a:xfrm>
                <a:off x="3337" y="2055"/>
                <a:ext cx="226" cy="226"/>
              </a:xfrm>
              <a:prstGeom prst="ellipse">
                <a:avLst/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77" name="Oval 64"/>
              <p:cNvSpPr>
                <a:spLocks noChangeArrowheads="1"/>
              </p:cNvSpPr>
              <p:nvPr/>
            </p:nvSpPr>
            <p:spPr bwMode="auto">
              <a:xfrm>
                <a:off x="3337" y="2328"/>
                <a:ext cx="226" cy="226"/>
              </a:xfrm>
              <a:prstGeom prst="ellipse">
                <a:avLst/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78" name="Oval 65"/>
              <p:cNvSpPr>
                <a:spLocks noChangeArrowheads="1"/>
              </p:cNvSpPr>
              <p:nvPr/>
            </p:nvSpPr>
            <p:spPr bwMode="auto">
              <a:xfrm>
                <a:off x="3337" y="2601"/>
                <a:ext cx="226" cy="226"/>
              </a:xfrm>
              <a:prstGeom prst="ellipse">
                <a:avLst/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79" name="Oval 66"/>
              <p:cNvSpPr>
                <a:spLocks noChangeArrowheads="1"/>
              </p:cNvSpPr>
              <p:nvPr/>
            </p:nvSpPr>
            <p:spPr bwMode="auto">
              <a:xfrm>
                <a:off x="3337" y="2874"/>
                <a:ext cx="226" cy="226"/>
              </a:xfrm>
              <a:prstGeom prst="ellipse">
                <a:avLst/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80" name="Oval 67"/>
              <p:cNvSpPr>
                <a:spLocks noChangeArrowheads="1"/>
              </p:cNvSpPr>
              <p:nvPr/>
            </p:nvSpPr>
            <p:spPr bwMode="auto">
              <a:xfrm>
                <a:off x="3337" y="3147"/>
                <a:ext cx="226" cy="226"/>
              </a:xfrm>
              <a:prstGeom prst="ellipse">
                <a:avLst/>
              </a:prstGeom>
              <a:noFill/>
              <a:ln w="19050" algn="ctr">
                <a:solidFill>
                  <a:srgbClr val="000099"/>
                </a:solidFill>
                <a:prstDash val="dash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81" name="Oval 68"/>
              <p:cNvSpPr>
                <a:spLocks noChangeArrowheads="1"/>
              </p:cNvSpPr>
              <p:nvPr/>
            </p:nvSpPr>
            <p:spPr bwMode="auto">
              <a:xfrm>
                <a:off x="3337" y="3420"/>
                <a:ext cx="226" cy="226"/>
              </a:xfrm>
              <a:prstGeom prst="ellipse">
                <a:avLst/>
              </a:prstGeom>
              <a:noFill/>
              <a:ln w="19050" algn="ctr">
                <a:solidFill>
                  <a:srgbClr val="000099"/>
                </a:solidFill>
                <a:prstDash val="dash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82" name="Line 69"/>
              <p:cNvSpPr>
                <a:spLocks noChangeShapeType="1"/>
              </p:cNvSpPr>
              <p:nvPr/>
            </p:nvSpPr>
            <p:spPr bwMode="auto">
              <a:xfrm flipV="1">
                <a:off x="2792" y="1736"/>
                <a:ext cx="545" cy="544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483" name="Line 70"/>
              <p:cNvSpPr>
                <a:spLocks noChangeShapeType="1"/>
              </p:cNvSpPr>
              <p:nvPr/>
            </p:nvSpPr>
            <p:spPr bwMode="auto">
              <a:xfrm flipV="1">
                <a:off x="2792" y="1963"/>
                <a:ext cx="545" cy="31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484" name="Line 71"/>
              <p:cNvSpPr>
                <a:spLocks noChangeShapeType="1"/>
              </p:cNvSpPr>
              <p:nvPr/>
            </p:nvSpPr>
            <p:spPr bwMode="auto">
              <a:xfrm flipV="1">
                <a:off x="2792" y="2190"/>
                <a:ext cx="499" cy="9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485" name="Line 72"/>
              <p:cNvSpPr>
                <a:spLocks noChangeShapeType="1"/>
              </p:cNvSpPr>
              <p:nvPr/>
            </p:nvSpPr>
            <p:spPr bwMode="auto">
              <a:xfrm>
                <a:off x="2792" y="2280"/>
                <a:ext cx="499" cy="13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486" name="Line 73"/>
              <p:cNvSpPr>
                <a:spLocks noChangeShapeType="1"/>
              </p:cNvSpPr>
              <p:nvPr/>
            </p:nvSpPr>
            <p:spPr bwMode="auto">
              <a:xfrm>
                <a:off x="2792" y="2280"/>
                <a:ext cx="499" cy="363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487" name="Line 74"/>
              <p:cNvSpPr>
                <a:spLocks noChangeShapeType="1"/>
              </p:cNvSpPr>
              <p:nvPr/>
            </p:nvSpPr>
            <p:spPr bwMode="auto">
              <a:xfrm>
                <a:off x="2792" y="2280"/>
                <a:ext cx="545" cy="635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488" name="Text Box 75"/>
              <p:cNvSpPr txBox="1">
                <a:spLocks noChangeArrowheads="1"/>
              </p:cNvSpPr>
              <p:nvPr/>
            </p:nvSpPr>
            <p:spPr bwMode="auto">
              <a:xfrm>
                <a:off x="3016" y="3793"/>
                <a:ext cx="81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1200">
                    <a:solidFill>
                      <a:schemeClr val="tx2"/>
                    </a:solidFill>
                  </a:rPr>
                  <a:t>4th</a:t>
                </a:r>
              </a:p>
            </p:txBody>
          </p:sp>
        </p:grpSp>
        <p:grpSp>
          <p:nvGrpSpPr>
            <p:cNvPr id="18443" name="Group 76"/>
            <p:cNvGrpSpPr>
              <a:grpSpLocks/>
            </p:cNvGrpSpPr>
            <p:nvPr/>
          </p:nvGrpSpPr>
          <p:grpSpPr bwMode="auto">
            <a:xfrm>
              <a:off x="7019925" y="2486025"/>
              <a:ext cx="1728788" cy="3810000"/>
              <a:chOff x="4422" y="1566"/>
              <a:chExt cx="1089" cy="2400"/>
            </a:xfrm>
          </p:grpSpPr>
          <p:sp>
            <p:nvSpPr>
              <p:cNvPr id="18459" name="Oval 77"/>
              <p:cNvSpPr>
                <a:spLocks noChangeArrowheads="1"/>
              </p:cNvSpPr>
              <p:nvPr/>
            </p:nvSpPr>
            <p:spPr bwMode="auto">
              <a:xfrm>
                <a:off x="4978" y="1566"/>
                <a:ext cx="226" cy="226"/>
              </a:xfrm>
              <a:prstGeom prst="ellipse">
                <a:avLst/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60" name="Oval 78"/>
              <p:cNvSpPr>
                <a:spLocks noChangeArrowheads="1"/>
              </p:cNvSpPr>
              <p:nvPr/>
            </p:nvSpPr>
            <p:spPr bwMode="auto">
              <a:xfrm>
                <a:off x="4978" y="1839"/>
                <a:ext cx="226" cy="226"/>
              </a:xfrm>
              <a:prstGeom prst="ellipse">
                <a:avLst/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61" name="Oval 79"/>
              <p:cNvSpPr>
                <a:spLocks noChangeArrowheads="1"/>
              </p:cNvSpPr>
              <p:nvPr/>
            </p:nvSpPr>
            <p:spPr bwMode="auto">
              <a:xfrm>
                <a:off x="4978" y="2112"/>
                <a:ext cx="226" cy="226"/>
              </a:xfrm>
              <a:prstGeom prst="ellipse">
                <a:avLst/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62" name="Oval 80"/>
              <p:cNvSpPr>
                <a:spLocks noChangeArrowheads="1"/>
              </p:cNvSpPr>
              <p:nvPr/>
            </p:nvSpPr>
            <p:spPr bwMode="auto">
              <a:xfrm>
                <a:off x="4978" y="2385"/>
                <a:ext cx="226" cy="226"/>
              </a:xfrm>
              <a:prstGeom prst="ellipse">
                <a:avLst/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63" name="Oval 81"/>
              <p:cNvSpPr>
                <a:spLocks noChangeArrowheads="1"/>
              </p:cNvSpPr>
              <p:nvPr/>
            </p:nvSpPr>
            <p:spPr bwMode="auto">
              <a:xfrm>
                <a:off x="4978" y="2658"/>
                <a:ext cx="226" cy="226"/>
              </a:xfrm>
              <a:prstGeom prst="ellipse">
                <a:avLst/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64" name="Oval 82"/>
              <p:cNvSpPr>
                <a:spLocks noChangeArrowheads="1"/>
              </p:cNvSpPr>
              <p:nvPr/>
            </p:nvSpPr>
            <p:spPr bwMode="auto">
              <a:xfrm>
                <a:off x="4978" y="2931"/>
                <a:ext cx="226" cy="226"/>
              </a:xfrm>
              <a:prstGeom prst="ellipse">
                <a:avLst/>
              </a:prstGeom>
              <a:noFill/>
              <a:ln w="9525" algn="ctr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65" name="Oval 83"/>
              <p:cNvSpPr>
                <a:spLocks noChangeArrowheads="1"/>
              </p:cNvSpPr>
              <p:nvPr/>
            </p:nvSpPr>
            <p:spPr bwMode="auto">
              <a:xfrm>
                <a:off x="4978" y="3204"/>
                <a:ext cx="226" cy="226"/>
              </a:xfrm>
              <a:prstGeom prst="ellipse">
                <a:avLst/>
              </a:prstGeom>
              <a:noFill/>
              <a:ln w="19050" algn="ctr">
                <a:solidFill>
                  <a:srgbClr val="000099"/>
                </a:solidFill>
                <a:prstDash val="dash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66" name="Oval 84"/>
              <p:cNvSpPr>
                <a:spLocks noChangeArrowheads="1"/>
              </p:cNvSpPr>
              <p:nvPr/>
            </p:nvSpPr>
            <p:spPr bwMode="auto">
              <a:xfrm>
                <a:off x="4978" y="3477"/>
                <a:ext cx="226" cy="226"/>
              </a:xfrm>
              <a:prstGeom prst="ellipse">
                <a:avLst/>
              </a:prstGeom>
              <a:noFill/>
              <a:ln w="19050" algn="ctr">
                <a:solidFill>
                  <a:srgbClr val="000099"/>
                </a:solidFill>
                <a:prstDash val="dash"/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33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18467" name="Line 85"/>
              <p:cNvSpPr>
                <a:spLocks noChangeShapeType="1"/>
              </p:cNvSpPr>
              <p:nvPr/>
            </p:nvSpPr>
            <p:spPr bwMode="auto">
              <a:xfrm flipV="1">
                <a:off x="4422" y="1797"/>
                <a:ext cx="545" cy="544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468" name="Line 86"/>
              <p:cNvSpPr>
                <a:spLocks noChangeShapeType="1"/>
              </p:cNvSpPr>
              <p:nvPr/>
            </p:nvSpPr>
            <p:spPr bwMode="auto">
              <a:xfrm flipV="1">
                <a:off x="4422" y="2024"/>
                <a:ext cx="545" cy="31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469" name="Line 87"/>
              <p:cNvSpPr>
                <a:spLocks noChangeShapeType="1"/>
              </p:cNvSpPr>
              <p:nvPr/>
            </p:nvSpPr>
            <p:spPr bwMode="auto">
              <a:xfrm flipV="1">
                <a:off x="4422" y="2251"/>
                <a:ext cx="499" cy="9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470" name="Line 88"/>
              <p:cNvSpPr>
                <a:spLocks noChangeShapeType="1"/>
              </p:cNvSpPr>
              <p:nvPr/>
            </p:nvSpPr>
            <p:spPr bwMode="auto">
              <a:xfrm>
                <a:off x="4422" y="2341"/>
                <a:ext cx="499" cy="137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471" name="Line 89"/>
              <p:cNvSpPr>
                <a:spLocks noChangeShapeType="1"/>
              </p:cNvSpPr>
              <p:nvPr/>
            </p:nvSpPr>
            <p:spPr bwMode="auto">
              <a:xfrm>
                <a:off x="4422" y="2341"/>
                <a:ext cx="499" cy="363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472" name="Line 90"/>
              <p:cNvSpPr>
                <a:spLocks noChangeShapeType="1"/>
              </p:cNvSpPr>
              <p:nvPr/>
            </p:nvSpPr>
            <p:spPr bwMode="auto">
              <a:xfrm>
                <a:off x="4422" y="2341"/>
                <a:ext cx="545" cy="635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473" name="Text Box 91"/>
              <p:cNvSpPr txBox="1">
                <a:spLocks noChangeArrowheads="1"/>
              </p:cNvSpPr>
              <p:nvPr/>
            </p:nvSpPr>
            <p:spPr bwMode="auto">
              <a:xfrm>
                <a:off x="4694" y="3793"/>
                <a:ext cx="81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1200">
                    <a:solidFill>
                      <a:schemeClr val="tx2"/>
                    </a:solidFill>
                  </a:rPr>
                  <a:t>Nth …</a:t>
                </a:r>
              </a:p>
            </p:txBody>
          </p:sp>
        </p:grpSp>
        <p:grpSp>
          <p:nvGrpSpPr>
            <p:cNvPr id="18444" name="Group 92"/>
            <p:cNvGrpSpPr>
              <a:grpSpLocks/>
            </p:cNvGrpSpPr>
            <p:nvPr/>
          </p:nvGrpSpPr>
          <p:grpSpPr bwMode="auto">
            <a:xfrm>
              <a:off x="7610475" y="1806575"/>
              <a:ext cx="993775" cy="614363"/>
              <a:chOff x="4228" y="1319"/>
              <a:chExt cx="626" cy="297"/>
            </a:xfrm>
          </p:grpSpPr>
          <p:sp>
            <p:nvSpPr>
              <p:cNvPr id="18457" name="Text Box 93"/>
              <p:cNvSpPr txBox="1">
                <a:spLocks noChangeArrowheads="1"/>
              </p:cNvSpPr>
              <p:nvPr/>
            </p:nvSpPr>
            <p:spPr bwMode="auto">
              <a:xfrm>
                <a:off x="4228" y="1319"/>
                <a:ext cx="626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000099"/>
                    </a:solidFill>
                  </a:rPr>
                  <a:t>End users</a:t>
                </a:r>
              </a:p>
            </p:txBody>
          </p:sp>
          <p:sp>
            <p:nvSpPr>
              <p:cNvPr id="18458" name="Line 94"/>
              <p:cNvSpPr>
                <a:spLocks noChangeShapeType="1"/>
              </p:cNvSpPr>
              <p:nvPr/>
            </p:nvSpPr>
            <p:spPr bwMode="auto">
              <a:xfrm>
                <a:off x="4513" y="1480"/>
                <a:ext cx="0" cy="136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grpSp>
          <p:nvGrpSpPr>
            <p:cNvPr id="18451" name="Group 101"/>
            <p:cNvGrpSpPr>
              <a:grpSpLocks/>
            </p:cNvGrpSpPr>
            <p:nvPr/>
          </p:nvGrpSpPr>
          <p:grpSpPr bwMode="auto">
            <a:xfrm>
              <a:off x="2843213" y="1838325"/>
              <a:ext cx="3708400" cy="304800"/>
              <a:chOff x="2653" y="1158"/>
              <a:chExt cx="1724" cy="192"/>
            </a:xfrm>
          </p:grpSpPr>
          <p:sp>
            <p:nvSpPr>
              <p:cNvPr id="18455" name="Line 102"/>
              <p:cNvSpPr>
                <a:spLocks noChangeShapeType="1"/>
              </p:cNvSpPr>
              <p:nvPr/>
            </p:nvSpPr>
            <p:spPr bwMode="auto">
              <a:xfrm flipV="1">
                <a:off x="2653" y="1253"/>
                <a:ext cx="1724" cy="0"/>
              </a:xfrm>
              <a:prstGeom prst="line">
                <a:avLst/>
              </a:prstGeom>
              <a:noFill/>
              <a:ln w="57150">
                <a:solidFill>
                  <a:srgbClr val="0066CC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18456" name="Text Box 103"/>
              <p:cNvSpPr txBox="1">
                <a:spLocks noChangeArrowheads="1"/>
              </p:cNvSpPr>
              <p:nvPr/>
            </p:nvSpPr>
            <p:spPr bwMode="auto">
              <a:xfrm>
                <a:off x="2998" y="1158"/>
                <a:ext cx="554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4000" rIns="540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000066"/>
                    </a:solidFill>
                  </a:rPr>
                  <a:t>Re-distribution</a:t>
                </a:r>
                <a:endParaRPr lang="da-DK" sz="1400">
                  <a:solidFill>
                    <a:srgbClr val="000066"/>
                  </a:solidFill>
                </a:endParaRPr>
              </a:p>
            </p:txBody>
          </p:sp>
        </p:grpSp>
      </p:grpSp>
      <p:grpSp>
        <p:nvGrpSpPr>
          <p:cNvPr id="18452" name="Group 104"/>
          <p:cNvGrpSpPr>
            <a:grpSpLocks/>
          </p:cNvGrpSpPr>
          <p:nvPr/>
        </p:nvGrpSpPr>
        <p:grpSpPr bwMode="auto">
          <a:xfrm>
            <a:off x="179388" y="4760913"/>
            <a:ext cx="2736850" cy="1258887"/>
            <a:chOff x="181" y="3113"/>
            <a:chExt cx="1656" cy="793"/>
          </a:xfrm>
        </p:grpSpPr>
        <p:sp>
          <p:nvSpPr>
            <p:cNvPr id="18453" name="AutoShape 105"/>
            <p:cNvSpPr>
              <a:spLocks noChangeArrowheads="1"/>
            </p:cNvSpPr>
            <p:nvPr/>
          </p:nvSpPr>
          <p:spPr bwMode="auto">
            <a:xfrm>
              <a:off x="181" y="3113"/>
              <a:ext cx="1565" cy="79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 algn="ctr">
              <a:solidFill>
                <a:srgbClr val="0000CC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endParaRPr lang="da-DK"/>
            </a:p>
          </p:txBody>
        </p:sp>
        <p:sp>
          <p:nvSpPr>
            <p:cNvPr id="18454" name="Rectangle 106"/>
            <p:cNvSpPr>
              <a:spLocks noChangeArrowheads="1"/>
            </p:cNvSpPr>
            <p:nvPr/>
          </p:nvSpPr>
          <p:spPr bwMode="auto">
            <a:xfrm>
              <a:off x="204" y="3203"/>
              <a:ext cx="1633" cy="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182563" indent="-182563" eaLnBrk="0" hangingPunct="0">
                <a:spcBef>
                  <a:spcPct val="50000"/>
                </a:spcBef>
                <a:buFont typeface="Wingdings" pitchFamily="2" charset="2"/>
                <a:buChar char="ü"/>
              </a:pPr>
              <a:r>
                <a:rPr lang="en-US" sz="1400">
                  <a:solidFill>
                    <a:srgbClr val="000066"/>
                  </a:solidFill>
                </a:rPr>
                <a:t>Distribution </a:t>
              </a:r>
              <a:r>
                <a:rPr lang="en-US" sz="1400" u="sng">
                  <a:solidFill>
                    <a:srgbClr val="000066"/>
                  </a:solidFill>
                </a:rPr>
                <a:t>without</a:t>
              </a:r>
              <a:r>
                <a:rPr lang="en-US" sz="1400">
                  <a:solidFill>
                    <a:srgbClr val="000066"/>
                  </a:solidFill>
                </a:rPr>
                <a:t> </a:t>
              </a:r>
              <a:br>
                <a:rPr lang="en-US" sz="1400">
                  <a:solidFill>
                    <a:srgbClr val="000066"/>
                  </a:solidFill>
                </a:rPr>
              </a:br>
              <a:r>
                <a:rPr lang="en-US" sz="1400">
                  <a:solidFill>
                    <a:srgbClr val="000066"/>
                  </a:solidFill>
                </a:rPr>
                <a:t>IPR restrictions</a:t>
              </a:r>
            </a:p>
            <a:p>
              <a:pPr marL="182563" indent="-182563" eaLnBrk="0" hangingPunct="0">
                <a:spcBef>
                  <a:spcPct val="50000"/>
                </a:spcBef>
                <a:buFont typeface="Wingdings" pitchFamily="2" charset="2"/>
                <a:buChar char="ü"/>
              </a:pPr>
              <a:r>
                <a:rPr lang="en-US" sz="1400">
                  <a:solidFill>
                    <a:srgbClr val="000066"/>
                  </a:solidFill>
                </a:rPr>
                <a:t>Reuse/sharing </a:t>
              </a:r>
              <a:r>
                <a:rPr lang="en-US" sz="1400" u="sng">
                  <a:solidFill>
                    <a:srgbClr val="000066"/>
                  </a:solidFill>
                </a:rPr>
                <a:t>without</a:t>
              </a:r>
              <a:r>
                <a:rPr lang="en-US" sz="1400">
                  <a:solidFill>
                    <a:srgbClr val="000066"/>
                  </a:solidFill>
                </a:rPr>
                <a:t> license restrictions</a:t>
              </a:r>
            </a:p>
          </p:txBody>
        </p:sp>
      </p:grpSp>
      <p:grpSp>
        <p:nvGrpSpPr>
          <p:cNvPr id="4" name="Gruppe 3"/>
          <p:cNvGrpSpPr/>
          <p:nvPr/>
        </p:nvGrpSpPr>
        <p:grpSpPr>
          <a:xfrm>
            <a:off x="3728234" y="2132856"/>
            <a:ext cx="1278741" cy="4296520"/>
            <a:chOff x="3728234" y="2132856"/>
            <a:chExt cx="1278741" cy="4296520"/>
          </a:xfrm>
        </p:grpSpPr>
        <p:sp>
          <p:nvSpPr>
            <p:cNvPr id="3" name="Afrundet rektangel 2"/>
            <p:cNvSpPr/>
            <p:nvPr/>
          </p:nvSpPr>
          <p:spPr bwMode="auto">
            <a:xfrm>
              <a:off x="3728234" y="2132856"/>
              <a:ext cx="914861" cy="4248000"/>
            </a:xfrm>
            <a:prstGeom prst="roundRect">
              <a:avLst>
                <a:gd name="adj" fmla="val 24239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54000" tIns="72000" rIns="54000" bIns="72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grpSp>
          <p:nvGrpSpPr>
            <p:cNvPr id="112" name="Group 173"/>
            <p:cNvGrpSpPr>
              <a:grpSpLocks/>
            </p:cNvGrpSpPr>
            <p:nvPr/>
          </p:nvGrpSpPr>
          <p:grpSpPr bwMode="auto">
            <a:xfrm>
              <a:off x="4432300" y="5354638"/>
              <a:ext cx="574675" cy="1074738"/>
              <a:chOff x="4083" y="2753"/>
              <a:chExt cx="362" cy="677"/>
            </a:xfrm>
          </p:grpSpPr>
          <p:grpSp>
            <p:nvGrpSpPr>
              <p:cNvPr id="113" name="Group 113"/>
              <p:cNvGrpSpPr>
                <a:grpSpLocks/>
              </p:cNvGrpSpPr>
              <p:nvPr/>
            </p:nvGrpSpPr>
            <p:grpSpPr bwMode="auto">
              <a:xfrm>
                <a:off x="4264" y="2753"/>
                <a:ext cx="181" cy="541"/>
                <a:chOff x="1066" y="2432"/>
                <a:chExt cx="181" cy="541"/>
              </a:xfrm>
            </p:grpSpPr>
            <p:sp>
              <p:nvSpPr>
                <p:cNvPr id="138" name="Oval 114"/>
                <p:cNvSpPr>
                  <a:spLocks noChangeArrowheads="1"/>
                </p:cNvSpPr>
                <p:nvPr/>
              </p:nvSpPr>
              <p:spPr bwMode="auto">
                <a:xfrm>
                  <a:off x="1066" y="288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39" name="Oval 115"/>
                <p:cNvSpPr>
                  <a:spLocks noChangeArrowheads="1"/>
                </p:cNvSpPr>
                <p:nvPr/>
              </p:nvSpPr>
              <p:spPr bwMode="auto">
                <a:xfrm>
                  <a:off x="1066" y="283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40" name="Oval 116"/>
                <p:cNvSpPr>
                  <a:spLocks noChangeArrowheads="1"/>
                </p:cNvSpPr>
                <p:nvPr/>
              </p:nvSpPr>
              <p:spPr bwMode="auto">
                <a:xfrm>
                  <a:off x="1066" y="279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41" name="Oval 117"/>
                <p:cNvSpPr>
                  <a:spLocks noChangeArrowheads="1"/>
                </p:cNvSpPr>
                <p:nvPr/>
              </p:nvSpPr>
              <p:spPr bwMode="auto">
                <a:xfrm>
                  <a:off x="1066" y="274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42" name="Oval 118"/>
                <p:cNvSpPr>
                  <a:spLocks noChangeArrowheads="1"/>
                </p:cNvSpPr>
                <p:nvPr/>
              </p:nvSpPr>
              <p:spPr bwMode="auto">
                <a:xfrm>
                  <a:off x="1066" y="270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43" name="Oval 119"/>
                <p:cNvSpPr>
                  <a:spLocks noChangeArrowheads="1"/>
                </p:cNvSpPr>
                <p:nvPr/>
              </p:nvSpPr>
              <p:spPr bwMode="auto">
                <a:xfrm>
                  <a:off x="1066" y="265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44" name="Oval 120"/>
                <p:cNvSpPr>
                  <a:spLocks noChangeArrowheads="1"/>
                </p:cNvSpPr>
                <p:nvPr/>
              </p:nvSpPr>
              <p:spPr bwMode="auto">
                <a:xfrm>
                  <a:off x="1066" y="261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45" name="Oval 121"/>
                <p:cNvSpPr>
                  <a:spLocks noChangeArrowheads="1"/>
                </p:cNvSpPr>
                <p:nvPr/>
              </p:nvSpPr>
              <p:spPr bwMode="auto">
                <a:xfrm>
                  <a:off x="1066" y="256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46" name="Oval 122"/>
                <p:cNvSpPr>
                  <a:spLocks noChangeArrowheads="1"/>
                </p:cNvSpPr>
                <p:nvPr/>
              </p:nvSpPr>
              <p:spPr bwMode="auto">
                <a:xfrm>
                  <a:off x="1066" y="252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47" name="Oval 123"/>
                <p:cNvSpPr>
                  <a:spLocks noChangeArrowheads="1"/>
                </p:cNvSpPr>
                <p:nvPr/>
              </p:nvSpPr>
              <p:spPr bwMode="auto">
                <a:xfrm>
                  <a:off x="1066" y="247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48" name="Oval 124"/>
                <p:cNvSpPr>
                  <a:spLocks noChangeArrowheads="1"/>
                </p:cNvSpPr>
                <p:nvPr/>
              </p:nvSpPr>
              <p:spPr bwMode="auto">
                <a:xfrm>
                  <a:off x="1066" y="243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114" name="Group 126"/>
              <p:cNvGrpSpPr>
                <a:grpSpLocks/>
              </p:cNvGrpSpPr>
              <p:nvPr/>
            </p:nvGrpSpPr>
            <p:grpSpPr bwMode="auto">
              <a:xfrm>
                <a:off x="4083" y="2753"/>
                <a:ext cx="181" cy="541"/>
                <a:chOff x="1066" y="2432"/>
                <a:chExt cx="181" cy="541"/>
              </a:xfrm>
            </p:grpSpPr>
            <p:sp>
              <p:nvSpPr>
                <p:cNvPr id="127" name="Oval 127"/>
                <p:cNvSpPr>
                  <a:spLocks noChangeArrowheads="1"/>
                </p:cNvSpPr>
                <p:nvPr/>
              </p:nvSpPr>
              <p:spPr bwMode="auto">
                <a:xfrm>
                  <a:off x="1066" y="288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28" name="Oval 128"/>
                <p:cNvSpPr>
                  <a:spLocks noChangeArrowheads="1"/>
                </p:cNvSpPr>
                <p:nvPr/>
              </p:nvSpPr>
              <p:spPr bwMode="auto">
                <a:xfrm>
                  <a:off x="1066" y="283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29" name="Oval 129"/>
                <p:cNvSpPr>
                  <a:spLocks noChangeArrowheads="1"/>
                </p:cNvSpPr>
                <p:nvPr/>
              </p:nvSpPr>
              <p:spPr bwMode="auto">
                <a:xfrm>
                  <a:off x="1066" y="279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30" name="Oval 130"/>
                <p:cNvSpPr>
                  <a:spLocks noChangeArrowheads="1"/>
                </p:cNvSpPr>
                <p:nvPr/>
              </p:nvSpPr>
              <p:spPr bwMode="auto">
                <a:xfrm>
                  <a:off x="1066" y="274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31" name="Oval 131"/>
                <p:cNvSpPr>
                  <a:spLocks noChangeArrowheads="1"/>
                </p:cNvSpPr>
                <p:nvPr/>
              </p:nvSpPr>
              <p:spPr bwMode="auto">
                <a:xfrm>
                  <a:off x="1066" y="270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32" name="Oval 132"/>
                <p:cNvSpPr>
                  <a:spLocks noChangeArrowheads="1"/>
                </p:cNvSpPr>
                <p:nvPr/>
              </p:nvSpPr>
              <p:spPr bwMode="auto">
                <a:xfrm>
                  <a:off x="1066" y="265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33" name="Oval 133"/>
                <p:cNvSpPr>
                  <a:spLocks noChangeArrowheads="1"/>
                </p:cNvSpPr>
                <p:nvPr/>
              </p:nvSpPr>
              <p:spPr bwMode="auto">
                <a:xfrm>
                  <a:off x="1066" y="261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34" name="Oval 134"/>
                <p:cNvSpPr>
                  <a:spLocks noChangeArrowheads="1"/>
                </p:cNvSpPr>
                <p:nvPr/>
              </p:nvSpPr>
              <p:spPr bwMode="auto">
                <a:xfrm>
                  <a:off x="1066" y="256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35" name="Oval 135"/>
                <p:cNvSpPr>
                  <a:spLocks noChangeArrowheads="1"/>
                </p:cNvSpPr>
                <p:nvPr/>
              </p:nvSpPr>
              <p:spPr bwMode="auto">
                <a:xfrm>
                  <a:off x="1066" y="252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36" name="Oval 136"/>
                <p:cNvSpPr>
                  <a:spLocks noChangeArrowheads="1"/>
                </p:cNvSpPr>
                <p:nvPr/>
              </p:nvSpPr>
              <p:spPr bwMode="auto">
                <a:xfrm>
                  <a:off x="1066" y="247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37" name="Oval 137"/>
                <p:cNvSpPr>
                  <a:spLocks noChangeArrowheads="1"/>
                </p:cNvSpPr>
                <p:nvPr/>
              </p:nvSpPr>
              <p:spPr bwMode="auto">
                <a:xfrm>
                  <a:off x="1066" y="243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115" name="Group 138"/>
              <p:cNvGrpSpPr>
                <a:grpSpLocks/>
              </p:cNvGrpSpPr>
              <p:nvPr/>
            </p:nvGrpSpPr>
            <p:grpSpPr bwMode="auto">
              <a:xfrm>
                <a:off x="4174" y="2889"/>
                <a:ext cx="181" cy="541"/>
                <a:chOff x="1066" y="2432"/>
                <a:chExt cx="181" cy="541"/>
              </a:xfrm>
            </p:grpSpPr>
            <p:sp>
              <p:nvSpPr>
                <p:cNvPr id="116" name="Oval 139"/>
                <p:cNvSpPr>
                  <a:spLocks noChangeArrowheads="1"/>
                </p:cNvSpPr>
                <p:nvPr/>
              </p:nvSpPr>
              <p:spPr bwMode="auto">
                <a:xfrm>
                  <a:off x="1066" y="288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17" name="Oval 140"/>
                <p:cNvSpPr>
                  <a:spLocks noChangeArrowheads="1"/>
                </p:cNvSpPr>
                <p:nvPr/>
              </p:nvSpPr>
              <p:spPr bwMode="auto">
                <a:xfrm>
                  <a:off x="1066" y="283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18" name="Oval 141"/>
                <p:cNvSpPr>
                  <a:spLocks noChangeArrowheads="1"/>
                </p:cNvSpPr>
                <p:nvPr/>
              </p:nvSpPr>
              <p:spPr bwMode="auto">
                <a:xfrm>
                  <a:off x="1066" y="279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19" name="Oval 142"/>
                <p:cNvSpPr>
                  <a:spLocks noChangeArrowheads="1"/>
                </p:cNvSpPr>
                <p:nvPr/>
              </p:nvSpPr>
              <p:spPr bwMode="auto">
                <a:xfrm>
                  <a:off x="1066" y="274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20" name="Oval 143"/>
                <p:cNvSpPr>
                  <a:spLocks noChangeArrowheads="1"/>
                </p:cNvSpPr>
                <p:nvPr/>
              </p:nvSpPr>
              <p:spPr bwMode="auto">
                <a:xfrm>
                  <a:off x="1066" y="270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21" name="Oval 144"/>
                <p:cNvSpPr>
                  <a:spLocks noChangeArrowheads="1"/>
                </p:cNvSpPr>
                <p:nvPr/>
              </p:nvSpPr>
              <p:spPr bwMode="auto">
                <a:xfrm>
                  <a:off x="1066" y="265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22" name="Oval 145"/>
                <p:cNvSpPr>
                  <a:spLocks noChangeArrowheads="1"/>
                </p:cNvSpPr>
                <p:nvPr/>
              </p:nvSpPr>
              <p:spPr bwMode="auto">
                <a:xfrm>
                  <a:off x="1066" y="261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23" name="Oval 146"/>
                <p:cNvSpPr>
                  <a:spLocks noChangeArrowheads="1"/>
                </p:cNvSpPr>
                <p:nvPr/>
              </p:nvSpPr>
              <p:spPr bwMode="auto">
                <a:xfrm>
                  <a:off x="1066" y="256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24" name="Oval 147"/>
                <p:cNvSpPr>
                  <a:spLocks noChangeArrowheads="1"/>
                </p:cNvSpPr>
                <p:nvPr/>
              </p:nvSpPr>
              <p:spPr bwMode="auto">
                <a:xfrm>
                  <a:off x="1066" y="252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25" name="Oval 148"/>
                <p:cNvSpPr>
                  <a:spLocks noChangeArrowheads="1"/>
                </p:cNvSpPr>
                <p:nvPr/>
              </p:nvSpPr>
              <p:spPr bwMode="auto">
                <a:xfrm>
                  <a:off x="1066" y="2477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126" name="Oval 149"/>
                <p:cNvSpPr>
                  <a:spLocks noChangeArrowheads="1"/>
                </p:cNvSpPr>
                <p:nvPr/>
              </p:nvSpPr>
              <p:spPr bwMode="auto">
                <a:xfrm>
                  <a:off x="1066" y="2432"/>
                  <a:ext cx="181" cy="91"/>
                </a:xfrm>
                <a:prstGeom prst="ellipse">
                  <a:avLst/>
                </a:prstGeom>
                <a:solidFill>
                  <a:srgbClr val="FFCC00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8100" dir="5400000" algn="ctr" rotWithShape="0">
                    <a:srgbClr val="333333"/>
                  </a:outerShdw>
                </a:effec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</p:grp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a-DK" sz="1000">
                <a:solidFill>
                  <a:srgbClr val="333333"/>
                </a:solidFill>
              </a:rPr>
              <a:t>ePSI Platform 16-03-2012</a:t>
            </a:r>
            <a:endParaRPr lang="en-US" sz="1000">
              <a:solidFill>
                <a:srgbClr val="333333"/>
              </a:solidFill>
            </a:endParaRP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333333"/>
                </a:solidFill>
              </a:rPr>
              <a:t>Effects of Lowering PSI Charges - a DK Case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8D7E5-2A13-4C4C-819B-2ED76D067845}" type="slidenum">
              <a:rPr lang="da-DK"/>
              <a:pPr>
                <a:defRPr/>
              </a:pPr>
              <a:t>16</a:t>
            </a:fld>
            <a:endParaRPr lang="da-DK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0463"/>
            <a:ext cx="8229600" cy="757237"/>
          </a:xfrm>
        </p:spPr>
        <p:txBody>
          <a:bodyPr/>
          <a:lstStyle/>
          <a:p>
            <a:r>
              <a:rPr lang="en-US" dirty="0" smtClean="0"/>
              <a:t>Details of Assessment for 2010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2024063"/>
            <a:ext cx="7466013" cy="3997325"/>
          </a:xfrm>
        </p:spPr>
        <p:txBody>
          <a:bodyPr/>
          <a:lstStyle/>
          <a:p>
            <a:r>
              <a:rPr lang="en-US" sz="2400" dirty="0" smtClean="0"/>
              <a:t>Direct, measurable economic benefits from </a:t>
            </a:r>
            <a:br>
              <a:rPr lang="en-US" sz="2400" dirty="0" smtClean="0"/>
            </a:br>
            <a:r>
              <a:rPr lang="en-US" sz="2400" dirty="0" smtClean="0"/>
              <a:t>re-use of PSI address data in 2010:</a:t>
            </a:r>
            <a:br>
              <a:rPr lang="en-US" sz="2400" dirty="0" smtClean="0"/>
            </a:br>
            <a:r>
              <a:rPr lang="en-US" sz="2400" b="1" dirty="0" smtClean="0"/>
              <a:t>~ 14 mill. EUR </a:t>
            </a:r>
            <a:r>
              <a:rPr lang="en-US" sz="1600" dirty="0" smtClean="0"/>
              <a:t>(~ 6 EUR / address)</a:t>
            </a:r>
          </a:p>
          <a:p>
            <a:pPr>
              <a:spcBef>
                <a:spcPct val="60000"/>
              </a:spcBef>
            </a:pPr>
            <a:r>
              <a:rPr lang="en-US" sz="2400" dirty="0" smtClean="0"/>
              <a:t>Cost of data agreement 2010: </a:t>
            </a:r>
            <a:br>
              <a:rPr lang="en-US" sz="2400" dirty="0" smtClean="0"/>
            </a:br>
            <a:r>
              <a:rPr lang="en-US" sz="2400" b="1" dirty="0" smtClean="0"/>
              <a:t>~ 0.2 mill. EUR</a:t>
            </a:r>
            <a:r>
              <a:rPr lang="en-US" sz="2400" dirty="0" smtClean="0"/>
              <a:t> </a:t>
            </a:r>
            <a:r>
              <a:rPr lang="en-US" sz="1600" dirty="0" smtClean="0"/>
              <a:t>(~ 0,09 EUR / address)</a:t>
            </a:r>
          </a:p>
          <a:p>
            <a:pPr>
              <a:spcBef>
                <a:spcPct val="60000"/>
              </a:spcBef>
            </a:pPr>
            <a:r>
              <a:rPr lang="en-US" sz="2400" dirty="0" smtClean="0"/>
              <a:t>In 2010 the ROI seems to be</a:t>
            </a:r>
            <a:br>
              <a:rPr lang="en-US" sz="2400" dirty="0" smtClean="0"/>
            </a:br>
            <a:r>
              <a:rPr lang="en-US" sz="2400" b="1" dirty="0" smtClean="0"/>
              <a:t>~ 70 : 1</a:t>
            </a:r>
          </a:p>
          <a:p>
            <a:pPr>
              <a:spcBef>
                <a:spcPct val="60000"/>
              </a:spcBef>
            </a:pPr>
            <a:r>
              <a:rPr lang="en-US" sz="2400" dirty="0" smtClean="0"/>
              <a:t>Results confirmed and extended by </a:t>
            </a:r>
            <a:br>
              <a:rPr lang="en-US" sz="2400" dirty="0" smtClean="0"/>
            </a:br>
            <a:r>
              <a:rPr lang="en-US" sz="2400" dirty="0" smtClean="0"/>
              <a:t>the 2011 </a:t>
            </a:r>
            <a:r>
              <a:rPr lang="en-US" sz="2400" b="1" dirty="0" smtClean="0"/>
              <a:t>EC POPSIS report</a:t>
            </a:r>
            <a:endParaRPr lang="en-US" sz="1600" b="1" dirty="0" smtClean="0"/>
          </a:p>
        </p:txBody>
      </p:sp>
      <p:grpSp>
        <p:nvGrpSpPr>
          <p:cNvPr id="17415" name="Gruppe 6"/>
          <p:cNvGrpSpPr>
            <a:grpSpLocks/>
          </p:cNvGrpSpPr>
          <p:nvPr/>
        </p:nvGrpSpPr>
        <p:grpSpPr bwMode="auto">
          <a:xfrm>
            <a:off x="5903913" y="5005388"/>
            <a:ext cx="2400300" cy="1376362"/>
            <a:chOff x="5904148" y="5005623"/>
            <a:chExt cx="2399799" cy="1375703"/>
          </a:xfrm>
        </p:grpSpPr>
        <p:sp>
          <p:nvSpPr>
            <p:cNvPr id="17416" name="Tekstboks 1"/>
            <p:cNvSpPr txBox="1">
              <a:spLocks noChangeArrowheads="1"/>
            </p:cNvSpPr>
            <p:nvPr/>
          </p:nvSpPr>
          <p:spPr bwMode="auto">
            <a:xfrm>
              <a:off x="6372200" y="5013176"/>
              <a:ext cx="1931747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 dirty="0">
                  <a:solidFill>
                    <a:srgbClr val="000099"/>
                  </a:solidFill>
                </a:rPr>
                <a:t>Extra </a:t>
              </a:r>
              <a:br>
                <a:rPr lang="en-US" sz="2000" b="1" dirty="0">
                  <a:solidFill>
                    <a:srgbClr val="000099"/>
                  </a:solidFill>
                </a:rPr>
              </a:br>
              <a:r>
                <a:rPr lang="en-US" sz="2000" b="1" dirty="0">
                  <a:solidFill>
                    <a:srgbClr val="000099"/>
                  </a:solidFill>
                </a:rPr>
                <a:t>employees </a:t>
              </a:r>
              <a:br>
                <a:rPr lang="en-US" sz="2000" b="1" dirty="0">
                  <a:solidFill>
                    <a:srgbClr val="000099"/>
                  </a:solidFill>
                </a:rPr>
              </a:br>
              <a:r>
                <a:rPr lang="en-US" sz="2000" b="1" dirty="0">
                  <a:solidFill>
                    <a:srgbClr val="000099"/>
                  </a:solidFill>
                </a:rPr>
                <a:t>in private sector</a:t>
              </a:r>
            </a:p>
            <a:p>
              <a:pPr eaLnBrk="1" hangingPunct="1"/>
              <a:r>
                <a:rPr lang="en-US" sz="2000" b="1" dirty="0">
                  <a:solidFill>
                    <a:srgbClr val="000099"/>
                  </a:solidFill>
                </a:rPr>
                <a:t>Add tax revenue</a:t>
              </a:r>
            </a:p>
          </p:txBody>
        </p:sp>
        <p:sp>
          <p:nvSpPr>
            <p:cNvPr id="17417" name="Venstre klammeparentes 2"/>
            <p:cNvSpPr>
              <a:spLocks/>
            </p:cNvSpPr>
            <p:nvPr/>
          </p:nvSpPr>
          <p:spPr bwMode="auto">
            <a:xfrm>
              <a:off x="5904148" y="5005623"/>
              <a:ext cx="468052" cy="1375703"/>
            </a:xfrm>
            <a:prstGeom prst="leftBrace">
              <a:avLst>
                <a:gd name="adj1" fmla="val 27419"/>
                <a:gd name="adj2" fmla="val 33889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54000" tIns="72000" rIns="54000" bIns="72000">
              <a:spAutoFit/>
            </a:bodyPr>
            <a:lstStyle/>
            <a:p>
              <a:pPr algn="ctr"/>
              <a:endParaRPr lang="da-DK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Socio Economic Benefits of PSI re-use 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a-DK" sz="1000">
                <a:solidFill>
                  <a:srgbClr val="333333"/>
                </a:solidFill>
              </a:rPr>
              <a:t>ePSI Platform 16-03-2012</a:t>
            </a:r>
            <a:endParaRPr lang="en-US" sz="1000">
              <a:solidFill>
                <a:srgbClr val="333333"/>
              </a:solidFill>
            </a:endParaRP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333333"/>
                </a:solidFill>
              </a:rPr>
              <a:t>Effects of Lowering PSI Charges - a DK Case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A2D6B2-E9F9-4852-A957-BB00FC6D1A57}" type="slidenum">
              <a:rPr lang="da-DK" smtClean="0"/>
              <a:pPr>
                <a:defRPr/>
              </a:pPr>
              <a:t>17</a:t>
            </a:fld>
            <a:endParaRPr lang="da-DK"/>
          </a:p>
        </p:txBody>
      </p:sp>
      <p:sp>
        <p:nvSpPr>
          <p:cNvPr id="6" name="Pladsholder til diasnummer 5"/>
          <p:cNvSpPr txBox="1">
            <a:spLocks noGrp="1"/>
          </p:cNvSpPr>
          <p:nvPr/>
        </p:nvSpPr>
        <p:spPr bwMode="auto">
          <a:xfrm>
            <a:off x="7524750" y="6524625"/>
            <a:ext cx="1162050" cy="144463"/>
          </a:xfrm>
          <a:prstGeom prst="rect">
            <a:avLst/>
          </a:prstGeom>
          <a:noFill/>
          <a:extLst/>
        </p:spPr>
        <p:txBody>
          <a:bodyPr tIns="0" bIns="0"/>
          <a:lstStyle/>
          <a:p>
            <a:pPr algn="r">
              <a:defRPr/>
            </a:pPr>
            <a:fld id="{5E095154-AC20-49D2-845B-37F04E77643F}" type="slidenum">
              <a:rPr lang="da-DK" sz="1000">
                <a:solidFill>
                  <a:srgbClr val="333333"/>
                </a:solidFill>
                <a:cs typeface="+mn-cs"/>
              </a:rPr>
              <a:pPr algn="r">
                <a:defRPr/>
              </a:pPr>
              <a:t>17</a:t>
            </a:fld>
            <a:endParaRPr lang="da-DK" sz="1000">
              <a:solidFill>
                <a:srgbClr val="333333"/>
              </a:solidFill>
              <a:cs typeface="+mn-cs"/>
            </a:endParaRPr>
          </a:p>
        </p:txBody>
      </p:sp>
      <p:grpSp>
        <p:nvGrpSpPr>
          <p:cNvPr id="4" name="Gruppe 3"/>
          <p:cNvGrpSpPr/>
          <p:nvPr/>
        </p:nvGrpSpPr>
        <p:grpSpPr>
          <a:xfrm>
            <a:off x="1160630" y="2380818"/>
            <a:ext cx="6475247" cy="3676474"/>
            <a:chOff x="1157093" y="2092786"/>
            <a:chExt cx="6475247" cy="3676474"/>
          </a:xfrm>
        </p:grpSpPr>
        <p:sp>
          <p:nvSpPr>
            <p:cNvPr id="12" name="Afrundet rektangel 11"/>
            <p:cNvSpPr/>
            <p:nvPr/>
          </p:nvSpPr>
          <p:spPr bwMode="auto">
            <a:xfrm>
              <a:off x="1697153" y="3257690"/>
              <a:ext cx="1285875" cy="123031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accent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lIns="54000" tIns="72000" rIns="54000" bIns="72000" anchor="ctr"/>
            <a:lstStyle/>
            <a:p>
              <a:pPr algn="ctr">
                <a:defRPr/>
              </a:pPr>
              <a:r>
                <a:rPr lang="en-US" smtClean="0">
                  <a:solidFill>
                    <a:schemeClr val="bg1"/>
                  </a:solidFill>
                </a:rPr>
                <a:t>Public </a:t>
              </a:r>
            </a:p>
            <a:p>
              <a:pPr algn="ctr">
                <a:defRPr/>
              </a:pPr>
              <a:r>
                <a:rPr lang="en-US" smtClean="0">
                  <a:solidFill>
                    <a:schemeClr val="bg1"/>
                  </a:solidFill>
                </a:rPr>
                <a:t>sector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Afrundet rektangel 14"/>
            <p:cNvSpPr/>
            <p:nvPr/>
          </p:nvSpPr>
          <p:spPr bwMode="auto">
            <a:xfrm>
              <a:off x="5724128" y="3544618"/>
              <a:ext cx="1285875" cy="1228725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33333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wrap="none" lIns="54000" tIns="72000" rIns="54000" bIns="72000" anchor="ctr"/>
            <a:lstStyle/>
            <a:p>
              <a:pPr algn="ctr">
                <a:defRPr/>
              </a:pPr>
              <a:r>
                <a:rPr lang="en-US" smtClean="0">
                  <a:solidFill>
                    <a:schemeClr val="bg1"/>
                  </a:solidFill>
                </a:rPr>
                <a:t>Private </a:t>
              </a:r>
            </a:p>
            <a:p>
              <a:pPr algn="ctr">
                <a:defRPr/>
              </a:pPr>
              <a:r>
                <a:rPr lang="en-US" smtClean="0">
                  <a:solidFill>
                    <a:schemeClr val="bg1"/>
                  </a:solidFill>
                </a:rPr>
                <a:t>sector</a:t>
              </a:r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" name="Vinklet forbindelse 2"/>
            <p:cNvCxnSpPr>
              <a:stCxn id="12" idx="0"/>
              <a:endCxn id="15" idx="0"/>
            </p:cNvCxnSpPr>
            <p:nvPr/>
          </p:nvCxnSpPr>
          <p:spPr bwMode="auto">
            <a:xfrm rot="16200000" flipH="1">
              <a:off x="4210114" y="1387667"/>
              <a:ext cx="286928" cy="4026975"/>
            </a:xfrm>
            <a:prstGeom prst="bentConnector3">
              <a:avLst>
                <a:gd name="adj1" fmla="val -253501"/>
              </a:avLst>
            </a:prstGeom>
            <a:noFill/>
            <a:ln w="571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Vinklet forbindelse 12"/>
            <p:cNvCxnSpPr>
              <a:stCxn id="15" idx="2"/>
              <a:endCxn id="12" idx="2"/>
            </p:cNvCxnSpPr>
            <p:nvPr/>
          </p:nvCxnSpPr>
          <p:spPr bwMode="auto">
            <a:xfrm rot="5400000" flipH="1">
              <a:off x="4210908" y="2617186"/>
              <a:ext cx="285341" cy="4026975"/>
            </a:xfrm>
            <a:prstGeom prst="bentConnector3">
              <a:avLst>
                <a:gd name="adj1" fmla="val -206356"/>
              </a:avLst>
            </a:prstGeom>
            <a:noFill/>
            <a:ln w="5715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kstboks 10"/>
            <p:cNvSpPr txBox="1"/>
            <p:nvPr/>
          </p:nvSpPr>
          <p:spPr>
            <a:xfrm>
              <a:off x="1157093" y="2096852"/>
              <a:ext cx="15066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Provides PSI </a:t>
              </a:r>
              <a:br>
                <a:rPr lang="en-US" sz="2000" dirty="0" smtClean="0"/>
              </a:br>
              <a:r>
                <a:rPr lang="en-US" sz="2000" dirty="0" smtClean="0"/>
                <a:t>for re-use</a:t>
              </a:r>
              <a:endParaRPr lang="en-US" sz="2000" dirty="0"/>
            </a:p>
          </p:txBody>
        </p:sp>
        <p:sp>
          <p:nvSpPr>
            <p:cNvPr id="18" name="Tekstboks 17"/>
            <p:cNvSpPr txBox="1"/>
            <p:nvPr/>
          </p:nvSpPr>
          <p:spPr>
            <a:xfrm>
              <a:off x="4934294" y="5061374"/>
              <a:ext cx="26980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d</a:t>
              </a:r>
              <a:r>
                <a:rPr lang="en-US" sz="2000" dirty="0" smtClean="0"/>
                <a:t>evelops </a:t>
              </a:r>
              <a:br>
                <a:rPr lang="en-US" sz="2000" dirty="0" smtClean="0"/>
              </a:br>
              <a:r>
                <a:rPr lang="en-US" sz="2000" dirty="0" smtClean="0"/>
                <a:t>products and services …</a:t>
              </a:r>
              <a:endParaRPr lang="en-US" sz="2000" dirty="0"/>
            </a:p>
          </p:txBody>
        </p:sp>
        <p:cxnSp>
          <p:nvCxnSpPr>
            <p:cNvPr id="19" name="Vinklet forbindelse 18"/>
            <p:cNvCxnSpPr/>
            <p:nvPr/>
          </p:nvCxnSpPr>
          <p:spPr bwMode="auto">
            <a:xfrm rot="10800000">
              <a:off x="2983028" y="3682924"/>
              <a:ext cx="2741100" cy="286135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0066FF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Tekstboks 36"/>
            <p:cNvSpPr txBox="1"/>
            <p:nvPr/>
          </p:nvSpPr>
          <p:spPr>
            <a:xfrm>
              <a:off x="3023828" y="3104964"/>
              <a:ext cx="11871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Provides </a:t>
              </a:r>
              <a:r>
                <a:rPr lang="en-US" sz="1400" dirty="0"/>
                <a:t/>
              </a:r>
              <a:br>
                <a:rPr lang="en-US" sz="1400" dirty="0"/>
              </a:br>
              <a:r>
                <a:rPr lang="en-US" sz="1400" dirty="0" smtClean="0"/>
                <a:t>infrastructure</a:t>
              </a:r>
              <a:endParaRPr lang="en-US" sz="1400" dirty="0"/>
            </a:p>
          </p:txBody>
        </p:sp>
        <p:sp>
          <p:nvSpPr>
            <p:cNvPr id="38" name="Tekstboks 37"/>
            <p:cNvSpPr txBox="1"/>
            <p:nvPr/>
          </p:nvSpPr>
          <p:spPr>
            <a:xfrm>
              <a:off x="4657714" y="4237928"/>
              <a:ext cx="10304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Delivers tax</a:t>
              </a:r>
              <a:br>
                <a:rPr lang="en-US" sz="1400" dirty="0" smtClean="0"/>
              </a:br>
              <a:r>
                <a:rPr lang="en-US" sz="1400" dirty="0" smtClean="0"/>
                <a:t>revenue</a:t>
              </a:r>
              <a:endParaRPr lang="en-US" sz="1400" dirty="0"/>
            </a:p>
          </p:txBody>
        </p:sp>
        <p:sp>
          <p:nvSpPr>
            <p:cNvPr id="41" name="Tekstboks 40"/>
            <p:cNvSpPr txBox="1"/>
            <p:nvPr/>
          </p:nvSpPr>
          <p:spPr>
            <a:xfrm>
              <a:off x="1295636" y="5061374"/>
              <a:ext cx="25988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… which </a:t>
              </a:r>
              <a:br>
                <a:rPr lang="en-US" sz="2000" dirty="0" smtClean="0"/>
              </a:br>
              <a:r>
                <a:rPr lang="en-US" sz="2000" dirty="0" smtClean="0"/>
                <a:t>underpins PS efficiency</a:t>
              </a:r>
            </a:p>
          </p:txBody>
        </p:sp>
        <p:sp>
          <p:nvSpPr>
            <p:cNvPr id="42" name="Tekstboks 41"/>
            <p:cNvSpPr txBox="1"/>
            <p:nvPr/>
          </p:nvSpPr>
          <p:spPr>
            <a:xfrm>
              <a:off x="5868144" y="2092786"/>
              <a:ext cx="13439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 smtClean="0"/>
                <a:t>Reuses PSI </a:t>
              </a:r>
              <a:br>
                <a:rPr lang="en-US" sz="2000" dirty="0" smtClean="0"/>
              </a:br>
              <a:r>
                <a:rPr lang="en-US" sz="2000" dirty="0" smtClean="0"/>
                <a:t>and …</a:t>
              </a:r>
              <a:endParaRPr lang="en-US" sz="2000" dirty="0"/>
            </a:p>
          </p:txBody>
        </p:sp>
        <p:cxnSp>
          <p:nvCxnSpPr>
            <p:cNvPr id="20" name="Vinklet forbindelse 19"/>
            <p:cNvCxnSpPr/>
            <p:nvPr/>
          </p:nvCxnSpPr>
          <p:spPr bwMode="auto">
            <a:xfrm rot="10800000">
              <a:off x="2983028" y="3934952"/>
              <a:ext cx="2741100" cy="286135"/>
            </a:xfrm>
            <a:prstGeom prst="bentConnector3">
              <a:avLst>
                <a:gd name="adj1" fmla="val 58592"/>
              </a:avLst>
            </a:prstGeom>
            <a:noFill/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648940"/>
          </a:xfrm>
        </p:spPr>
        <p:txBody>
          <a:bodyPr/>
          <a:lstStyle/>
          <a:p>
            <a:r>
              <a:rPr lang="da-DK" dirty="0" smtClean="0"/>
              <a:t>Business </a:t>
            </a:r>
            <a:r>
              <a:rPr lang="en-US" dirty="0" smtClean="0"/>
              <a:t>Opportunities</a:t>
            </a:r>
            <a:r>
              <a:rPr lang="da-DK" dirty="0" smtClean="0"/>
              <a:t> in PSI Re-</a:t>
            </a:r>
            <a:r>
              <a:rPr lang="da-DK" dirty="0" err="1" smtClean="0"/>
              <a:t>use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24510" y="6858000"/>
            <a:ext cx="1919288" cy="144463"/>
          </a:xfrm>
        </p:spPr>
        <p:txBody>
          <a:bodyPr/>
          <a:lstStyle/>
          <a:p>
            <a:pPr>
              <a:defRPr/>
            </a:pPr>
            <a:r>
              <a:rPr lang="da-DK" smtClean="0"/>
              <a:t>ePSI Platform 16-03-2012</a:t>
            </a:r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Effects of Lowering PSI Charges - a DK Case</a:t>
            </a: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11EB2-9053-4C4B-BCD2-67F4D1A0503E}" type="slidenum">
              <a:rPr lang="da-DK" smtClean="0"/>
              <a:pPr>
                <a:defRPr/>
              </a:pPr>
              <a:t>18</a:t>
            </a:fld>
            <a:endParaRPr lang="da-DK"/>
          </a:p>
        </p:txBody>
      </p:sp>
      <p:pic>
        <p:nvPicPr>
          <p:cNvPr id="8" name="Picture 5" descr="iphone_IMG_00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54" y="2277127"/>
            <a:ext cx="1504895" cy="295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phone_IMG_00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193" y="1967601"/>
            <a:ext cx="1460271" cy="286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phone_IMG_006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915" y="2357315"/>
            <a:ext cx="1482109" cy="290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phone_IMG_006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1844824"/>
            <a:ext cx="1515339" cy="297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9" descr="iphone_IMG_006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77127"/>
            <a:ext cx="1504896" cy="29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762125" y="5656287"/>
            <a:ext cx="5689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600" b="1" dirty="0">
                <a:solidFill>
                  <a:schemeClr val="accent6"/>
                </a:solidFill>
              </a:rPr>
              <a:t>Morten Lind - mli@mbbl.dk  </a:t>
            </a:r>
            <a:br>
              <a:rPr lang="es-ES" sz="1600" b="1" dirty="0">
                <a:solidFill>
                  <a:schemeClr val="accent6"/>
                </a:solidFill>
              </a:rPr>
            </a:br>
            <a:r>
              <a:rPr lang="es-ES" sz="1600" b="1" dirty="0">
                <a:solidFill>
                  <a:schemeClr val="accent6"/>
                </a:solidFill>
              </a:rPr>
              <a:t>Ministry of Housing, Urban and Rural Affairs, Denmark (MBBL)</a:t>
            </a:r>
            <a:endParaRPr lang="en-GB" sz="1600" b="1" dirty="0">
              <a:solidFill>
                <a:schemeClr val="accent6"/>
              </a:solidFill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797734" y="4726885"/>
            <a:ext cx="10227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i="1"/>
              <a:t>Courtesy of Grontmij</a:t>
            </a:r>
            <a:endParaRPr lang="da-DK" sz="1200" i="1"/>
          </a:p>
        </p:txBody>
      </p:sp>
    </p:spTree>
    <p:extLst>
      <p:ext uri="{BB962C8B-B14F-4D97-AF65-F5344CB8AC3E}">
        <p14:creationId xmlns:p14="http://schemas.microsoft.com/office/powerpoint/2010/main" val="347923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a-DK" sz="1000" dirty="0" err="1">
                <a:solidFill>
                  <a:srgbClr val="333333"/>
                </a:solidFill>
              </a:rPr>
              <a:t>ePSI</a:t>
            </a:r>
            <a:r>
              <a:rPr lang="da-DK" sz="1000">
                <a:solidFill>
                  <a:srgbClr val="333333"/>
                </a:solidFill>
              </a:rPr>
              <a:t> Platform 16-03-2012</a:t>
            </a:r>
            <a:endParaRPr lang="en-US" sz="1000">
              <a:solidFill>
                <a:srgbClr val="333333"/>
              </a:solidFill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333333"/>
                </a:solidFill>
              </a:rPr>
              <a:t>Effects of Lowering PSI Charges - a DK Case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94BBA-517E-4CA5-BEC3-41CCA5AD2952}" type="slidenum">
              <a:rPr lang="da-DK"/>
              <a:pPr>
                <a:defRPr/>
              </a:pPr>
              <a:t>2</a:t>
            </a:fld>
            <a:endParaRPr lang="da-DK"/>
          </a:p>
        </p:txBody>
      </p:sp>
      <p:sp>
        <p:nvSpPr>
          <p:cNvPr id="4101" name="Titel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5699125" cy="720725"/>
          </a:xfrm>
        </p:spPr>
        <p:txBody>
          <a:bodyPr/>
          <a:lstStyle/>
          <a:p>
            <a:pPr algn="l"/>
            <a:r>
              <a:rPr lang="en-US" smtClean="0"/>
              <a:t>Introduction</a:t>
            </a:r>
          </a:p>
        </p:txBody>
      </p:sp>
      <p:sp>
        <p:nvSpPr>
          <p:cNvPr id="5" name="Pladsholder til diasnummer 4"/>
          <p:cNvSpPr txBox="1">
            <a:spLocks noGrp="1"/>
          </p:cNvSpPr>
          <p:nvPr/>
        </p:nvSpPr>
        <p:spPr bwMode="auto">
          <a:xfrm>
            <a:off x="7524750" y="6524625"/>
            <a:ext cx="1162050" cy="144463"/>
          </a:xfrm>
          <a:prstGeom prst="rect">
            <a:avLst/>
          </a:prstGeom>
          <a:noFill/>
          <a:extLst/>
        </p:spPr>
        <p:txBody>
          <a:bodyPr tIns="0" bIns="0"/>
          <a:lstStyle/>
          <a:p>
            <a:pPr algn="r">
              <a:defRPr/>
            </a:pPr>
            <a:fld id="{53BAFDBD-78C3-496E-BFEF-092CE4B031EA}" type="slidenum">
              <a:rPr lang="da-DK" sz="1000">
                <a:solidFill>
                  <a:srgbClr val="333333"/>
                </a:solidFill>
                <a:cs typeface="+mn-cs"/>
              </a:rPr>
              <a:pPr algn="r">
                <a:defRPr/>
              </a:pPr>
              <a:t>2</a:t>
            </a:fld>
            <a:endParaRPr lang="da-DK" sz="1000">
              <a:solidFill>
                <a:srgbClr val="333333"/>
              </a:solidFill>
              <a:cs typeface="+mn-cs"/>
            </a:endParaRPr>
          </a:p>
        </p:txBody>
      </p:sp>
      <p:pic>
        <p:nvPicPr>
          <p:cNvPr id="4103" name="Picture 6" descr="fotogaardbrand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60463"/>
            <a:ext cx="7920038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 rot="-5400000">
            <a:off x="-565150" y="5299075"/>
            <a:ext cx="2006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900">
                <a:solidFill>
                  <a:srgbClr val="333333"/>
                </a:solidFill>
              </a:rPr>
              <a:t>Photo is not from of the actual incident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a-DK" sz="1000">
                <a:solidFill>
                  <a:srgbClr val="333333"/>
                </a:solidFill>
              </a:rPr>
              <a:t>ePSI Platform 16-03-2012</a:t>
            </a:r>
            <a:endParaRPr lang="en-US" sz="1000">
              <a:solidFill>
                <a:srgbClr val="333333"/>
              </a:solidFill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333333"/>
                </a:solidFill>
              </a:rPr>
              <a:t>Effects of Lowering PSI Charges - a DK Case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40A93C-4054-4F02-8CBB-DDCD387FAA7C}" type="slidenum">
              <a:rPr lang="da-DK"/>
              <a:pPr>
                <a:defRPr/>
              </a:pPr>
              <a:t>3</a:t>
            </a:fld>
            <a:endParaRPr lang="da-DK"/>
          </a:p>
        </p:txBody>
      </p:sp>
      <p:pic>
        <p:nvPicPr>
          <p:cNvPr id="6149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1153897"/>
            <a:ext cx="7883525" cy="526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itel 1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5699125" cy="720725"/>
          </a:xfrm>
        </p:spPr>
        <p:txBody>
          <a:bodyPr/>
          <a:lstStyle/>
          <a:p>
            <a:pPr algn="l"/>
            <a:r>
              <a:rPr lang="en-US" smtClean="0"/>
              <a:t>Introduction</a:t>
            </a:r>
          </a:p>
        </p:txBody>
      </p:sp>
      <p:sp>
        <p:nvSpPr>
          <p:cNvPr id="5" name="Pladsholder til diasnummer 4"/>
          <p:cNvSpPr txBox="1">
            <a:spLocks noGrp="1"/>
          </p:cNvSpPr>
          <p:nvPr/>
        </p:nvSpPr>
        <p:spPr bwMode="auto">
          <a:xfrm>
            <a:off x="7524750" y="6524625"/>
            <a:ext cx="1162050" cy="144463"/>
          </a:xfrm>
          <a:prstGeom prst="rect">
            <a:avLst/>
          </a:prstGeom>
          <a:noFill/>
          <a:extLst/>
        </p:spPr>
        <p:txBody>
          <a:bodyPr tIns="0" bIns="0"/>
          <a:lstStyle/>
          <a:p>
            <a:pPr algn="r">
              <a:defRPr/>
            </a:pPr>
            <a:fld id="{DEE0221A-A7C0-4387-9E9F-DFC2E863C112}" type="slidenum">
              <a:rPr lang="da-DK" sz="1000">
                <a:solidFill>
                  <a:srgbClr val="333333"/>
                </a:solidFill>
                <a:cs typeface="+mn-cs"/>
              </a:rPr>
              <a:pPr algn="r">
                <a:defRPr/>
              </a:pPr>
              <a:t>3</a:t>
            </a:fld>
            <a:endParaRPr lang="da-DK" sz="1000">
              <a:solidFill>
                <a:srgbClr val="333333"/>
              </a:solidFill>
              <a:cs typeface="+mn-cs"/>
            </a:endParaRPr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 rot="5400000">
            <a:off x="7650957" y="5322094"/>
            <a:ext cx="18462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900">
                <a:solidFill>
                  <a:srgbClr val="333333"/>
                </a:solidFill>
              </a:rPr>
              <a:t>Map is not from  the actual incident</a:t>
            </a:r>
          </a:p>
        </p:txBody>
      </p:sp>
      <p:grpSp>
        <p:nvGrpSpPr>
          <p:cNvPr id="6153" name="Group 13"/>
          <p:cNvGrpSpPr>
            <a:grpSpLocks/>
          </p:cNvGrpSpPr>
          <p:nvPr/>
        </p:nvGrpSpPr>
        <p:grpSpPr bwMode="auto">
          <a:xfrm>
            <a:off x="3852863" y="3392488"/>
            <a:ext cx="665162" cy="574675"/>
            <a:chOff x="2381" y="2092"/>
            <a:chExt cx="317" cy="362"/>
          </a:xfrm>
        </p:grpSpPr>
        <p:sp>
          <p:nvSpPr>
            <p:cNvPr id="6169" name="Oval 7"/>
            <p:cNvSpPr>
              <a:spLocks noChangeArrowheads="1"/>
            </p:cNvSpPr>
            <p:nvPr/>
          </p:nvSpPr>
          <p:spPr bwMode="auto">
            <a:xfrm>
              <a:off x="2381" y="2092"/>
              <a:ext cx="317" cy="36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6170" name="Oval 12"/>
            <p:cNvSpPr>
              <a:spLocks noChangeArrowheads="1"/>
            </p:cNvSpPr>
            <p:nvPr/>
          </p:nvSpPr>
          <p:spPr bwMode="auto">
            <a:xfrm>
              <a:off x="2498" y="2227"/>
              <a:ext cx="82" cy="9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grpSp>
        <p:nvGrpSpPr>
          <p:cNvPr id="6154" name="Group 31"/>
          <p:cNvGrpSpPr>
            <a:grpSpLocks/>
          </p:cNvGrpSpPr>
          <p:nvPr/>
        </p:nvGrpSpPr>
        <p:grpSpPr bwMode="auto">
          <a:xfrm>
            <a:off x="4248150" y="3968750"/>
            <a:ext cx="2687638" cy="1231900"/>
            <a:chOff x="2676" y="2500"/>
            <a:chExt cx="1693" cy="776"/>
          </a:xfrm>
        </p:grpSpPr>
        <p:sp>
          <p:nvSpPr>
            <p:cNvPr id="6166" name="Oval 14"/>
            <p:cNvSpPr>
              <a:spLocks noChangeArrowheads="1"/>
            </p:cNvSpPr>
            <p:nvPr/>
          </p:nvSpPr>
          <p:spPr bwMode="auto">
            <a:xfrm>
              <a:off x="3101" y="3045"/>
              <a:ext cx="136" cy="136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6167" name="Line 22"/>
            <p:cNvSpPr>
              <a:spLocks noChangeShapeType="1"/>
            </p:cNvSpPr>
            <p:nvPr/>
          </p:nvSpPr>
          <p:spPr bwMode="auto">
            <a:xfrm flipH="1" flipV="1">
              <a:off x="2676" y="2500"/>
              <a:ext cx="408" cy="52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sysDot"/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6168" name="Text Box 25"/>
            <p:cNvSpPr txBox="1">
              <a:spLocks noChangeArrowheads="1"/>
            </p:cNvSpPr>
            <p:nvPr/>
          </p:nvSpPr>
          <p:spPr bwMode="auto">
            <a:xfrm>
              <a:off x="3243" y="3045"/>
              <a:ext cx="1126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FF00"/>
                  </a:solidFill>
                </a:rPr>
                <a:t>Fire engine here!</a:t>
              </a:r>
            </a:p>
          </p:txBody>
        </p:sp>
      </p:grpSp>
      <p:grpSp>
        <p:nvGrpSpPr>
          <p:cNvPr id="6155" name="Group 27"/>
          <p:cNvGrpSpPr>
            <a:grpSpLocks/>
          </p:cNvGrpSpPr>
          <p:nvPr/>
        </p:nvGrpSpPr>
        <p:grpSpPr bwMode="auto">
          <a:xfrm>
            <a:off x="1403350" y="2168525"/>
            <a:ext cx="2520950" cy="1404938"/>
            <a:chOff x="884" y="1366"/>
            <a:chExt cx="1588" cy="885"/>
          </a:xfrm>
        </p:grpSpPr>
        <p:sp>
          <p:nvSpPr>
            <p:cNvPr id="6164" name="AutoShape 24"/>
            <p:cNvSpPr>
              <a:spLocks noChangeArrowheads="1"/>
            </p:cNvSpPr>
            <p:nvPr/>
          </p:nvSpPr>
          <p:spPr bwMode="auto">
            <a:xfrm>
              <a:off x="2245" y="1366"/>
              <a:ext cx="227" cy="88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6165" name="Text Box 26"/>
            <p:cNvSpPr txBox="1">
              <a:spLocks noChangeArrowheads="1"/>
            </p:cNvSpPr>
            <p:nvPr/>
          </p:nvSpPr>
          <p:spPr bwMode="auto">
            <a:xfrm>
              <a:off x="884" y="1680"/>
              <a:ext cx="1351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FF00"/>
                  </a:solidFill>
                </a:rPr>
                <a:t>Dirt road not in GPS!</a:t>
              </a:r>
            </a:p>
          </p:txBody>
        </p:sp>
      </p:grpSp>
      <p:grpSp>
        <p:nvGrpSpPr>
          <p:cNvPr id="6156" name="Group 32"/>
          <p:cNvGrpSpPr>
            <a:grpSpLocks/>
          </p:cNvGrpSpPr>
          <p:nvPr/>
        </p:nvGrpSpPr>
        <p:grpSpPr bwMode="auto">
          <a:xfrm>
            <a:off x="5219700" y="1160463"/>
            <a:ext cx="2892425" cy="3673475"/>
            <a:chOff x="3288" y="731"/>
            <a:chExt cx="1822" cy="2314"/>
          </a:xfrm>
        </p:grpSpPr>
        <p:sp>
          <p:nvSpPr>
            <p:cNvPr id="6157" name="Line 15"/>
            <p:cNvSpPr>
              <a:spLocks noChangeShapeType="1"/>
            </p:cNvSpPr>
            <p:nvPr/>
          </p:nvSpPr>
          <p:spPr bwMode="auto">
            <a:xfrm flipH="1">
              <a:off x="4195" y="731"/>
              <a:ext cx="68" cy="38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6158" name="Line 17"/>
            <p:cNvSpPr>
              <a:spLocks noChangeShapeType="1"/>
            </p:cNvSpPr>
            <p:nvPr/>
          </p:nvSpPr>
          <p:spPr bwMode="auto">
            <a:xfrm>
              <a:off x="4195" y="1162"/>
              <a:ext cx="23" cy="18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6159" name="Line 18"/>
            <p:cNvSpPr>
              <a:spLocks noChangeShapeType="1"/>
            </p:cNvSpPr>
            <p:nvPr/>
          </p:nvSpPr>
          <p:spPr bwMode="auto">
            <a:xfrm>
              <a:off x="4218" y="1366"/>
              <a:ext cx="159" cy="477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6160" name="Line 19"/>
            <p:cNvSpPr>
              <a:spLocks noChangeShapeType="1"/>
            </p:cNvSpPr>
            <p:nvPr/>
          </p:nvSpPr>
          <p:spPr bwMode="auto">
            <a:xfrm>
              <a:off x="4377" y="1865"/>
              <a:ext cx="23" cy="477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6161" name="Line 20"/>
            <p:cNvSpPr>
              <a:spLocks noChangeShapeType="1"/>
            </p:cNvSpPr>
            <p:nvPr/>
          </p:nvSpPr>
          <p:spPr bwMode="auto">
            <a:xfrm flipH="1">
              <a:off x="3833" y="2387"/>
              <a:ext cx="499" cy="34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6162" name="Line 21"/>
            <p:cNvSpPr>
              <a:spLocks noChangeShapeType="1"/>
            </p:cNvSpPr>
            <p:nvPr/>
          </p:nvSpPr>
          <p:spPr bwMode="auto">
            <a:xfrm flipH="1">
              <a:off x="3288" y="2750"/>
              <a:ext cx="499" cy="295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6163" name="Text Box 30"/>
            <p:cNvSpPr txBox="1">
              <a:spLocks noChangeArrowheads="1"/>
            </p:cNvSpPr>
            <p:nvPr/>
          </p:nvSpPr>
          <p:spPr bwMode="auto">
            <a:xfrm>
              <a:off x="4490" y="2228"/>
              <a:ext cx="620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FFFF00"/>
                  </a:solidFill>
                </a:rPr>
                <a:t>GPS Nav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a-DK" sz="1000">
                <a:solidFill>
                  <a:srgbClr val="333333"/>
                </a:solidFill>
              </a:rPr>
              <a:t>ePSI Platform 16-03-2012</a:t>
            </a:r>
            <a:endParaRPr lang="en-US" sz="1000">
              <a:solidFill>
                <a:srgbClr val="333333"/>
              </a:solidFill>
            </a:endParaRP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333333"/>
                </a:solidFill>
              </a:rPr>
              <a:t>Effects of Lowering PSI Charges - a DK Case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BD756-53E4-45AC-A7AD-7B5BD8B00917}" type="slidenum">
              <a:rPr lang="da-DK"/>
              <a:pPr>
                <a:defRPr/>
              </a:pPr>
              <a:t>4</a:t>
            </a:fld>
            <a:endParaRPr lang="da-DK"/>
          </a:p>
        </p:txBody>
      </p:sp>
      <p:sp>
        <p:nvSpPr>
          <p:cNvPr id="5125" name="Titel 1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5699125" cy="720725"/>
          </a:xfrm>
        </p:spPr>
        <p:txBody>
          <a:bodyPr/>
          <a:lstStyle/>
          <a:p>
            <a:pPr algn="l"/>
            <a:r>
              <a:rPr lang="en-US" smtClean="0"/>
              <a:t>Introduction</a:t>
            </a:r>
          </a:p>
        </p:txBody>
      </p:sp>
      <p:sp>
        <p:nvSpPr>
          <p:cNvPr id="5" name="Pladsholder til diasnummer 4"/>
          <p:cNvSpPr txBox="1">
            <a:spLocks noGrp="1"/>
          </p:cNvSpPr>
          <p:nvPr/>
        </p:nvSpPr>
        <p:spPr bwMode="auto">
          <a:xfrm>
            <a:off x="7524750" y="6524625"/>
            <a:ext cx="1162050" cy="144463"/>
          </a:xfrm>
          <a:prstGeom prst="rect">
            <a:avLst/>
          </a:prstGeom>
          <a:noFill/>
          <a:extLst/>
        </p:spPr>
        <p:txBody>
          <a:bodyPr tIns="0" bIns="0"/>
          <a:lstStyle/>
          <a:p>
            <a:pPr algn="r">
              <a:defRPr/>
            </a:pPr>
            <a:fld id="{5E518BED-C0CA-4BC5-B3B3-18CA01033CC2}" type="slidenum">
              <a:rPr lang="da-DK" sz="1000">
                <a:solidFill>
                  <a:srgbClr val="333333"/>
                </a:solidFill>
                <a:cs typeface="+mn-cs"/>
              </a:rPr>
              <a:pPr algn="r">
                <a:defRPr/>
              </a:pPr>
              <a:t>4</a:t>
            </a:fld>
            <a:endParaRPr lang="da-DK" sz="1000">
              <a:solidFill>
                <a:srgbClr val="333333"/>
              </a:solidFill>
              <a:cs typeface="+mn-cs"/>
            </a:endParaRPr>
          </a:p>
        </p:txBody>
      </p:sp>
      <p:pic>
        <p:nvPicPr>
          <p:cNvPr id="5127" name="Picture 5" descr="091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60463"/>
            <a:ext cx="7920038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6"/>
          <p:cNvSpPr txBox="1">
            <a:spLocks noChangeArrowheads="1"/>
          </p:cNvSpPr>
          <p:nvPr/>
        </p:nvSpPr>
        <p:spPr bwMode="auto">
          <a:xfrm rot="-5400000">
            <a:off x="-565150" y="5299075"/>
            <a:ext cx="2006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900">
                <a:solidFill>
                  <a:srgbClr val="333333"/>
                </a:solidFill>
              </a:rPr>
              <a:t>Photo is not from of the actual incident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a-DK" sz="1000">
                <a:solidFill>
                  <a:srgbClr val="333333"/>
                </a:solidFill>
              </a:rPr>
              <a:t>ePSI Platform 16-03-2012</a:t>
            </a:r>
            <a:endParaRPr lang="en-US" sz="1000">
              <a:solidFill>
                <a:srgbClr val="333333"/>
              </a:solidFill>
            </a:endParaRP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333333"/>
                </a:solidFill>
              </a:rPr>
              <a:t>Effects of Lowering PSI Charges - a DK Case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83424-7F9E-4C1B-868A-99CBE4738E95}" type="slidenum">
              <a:rPr lang="da-DK"/>
              <a:pPr>
                <a:defRPr/>
              </a:pPr>
              <a:t>5</a:t>
            </a:fld>
            <a:endParaRPr lang="da-DK"/>
          </a:p>
        </p:txBody>
      </p:sp>
      <p:pic>
        <p:nvPicPr>
          <p:cNvPr id="717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18118"/>
            <a:ext cx="7848600" cy="526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itel 1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5699125" cy="720725"/>
          </a:xfrm>
        </p:spPr>
        <p:txBody>
          <a:bodyPr/>
          <a:lstStyle/>
          <a:p>
            <a:pPr algn="l"/>
            <a:r>
              <a:rPr lang="en-US" smtClean="0"/>
              <a:t>Introduction</a:t>
            </a:r>
          </a:p>
        </p:txBody>
      </p:sp>
      <p:sp>
        <p:nvSpPr>
          <p:cNvPr id="5" name="Pladsholder til diasnummer 4"/>
          <p:cNvSpPr txBox="1">
            <a:spLocks noGrp="1"/>
          </p:cNvSpPr>
          <p:nvPr/>
        </p:nvSpPr>
        <p:spPr bwMode="auto">
          <a:xfrm>
            <a:off x="7524750" y="6524625"/>
            <a:ext cx="1162050" cy="144463"/>
          </a:xfrm>
          <a:prstGeom prst="rect">
            <a:avLst/>
          </a:prstGeom>
          <a:noFill/>
          <a:extLst/>
        </p:spPr>
        <p:txBody>
          <a:bodyPr tIns="0" bIns="0"/>
          <a:lstStyle/>
          <a:p>
            <a:pPr algn="r">
              <a:defRPr/>
            </a:pPr>
            <a:fld id="{24A3EA7E-DAAE-4C5A-807D-431B27628E0B}" type="slidenum">
              <a:rPr lang="da-DK" sz="1000">
                <a:solidFill>
                  <a:srgbClr val="333333"/>
                </a:solidFill>
                <a:cs typeface="+mn-cs"/>
              </a:rPr>
              <a:pPr algn="r">
                <a:defRPr/>
              </a:pPr>
              <a:t>5</a:t>
            </a:fld>
            <a:endParaRPr lang="da-DK" sz="1000">
              <a:solidFill>
                <a:srgbClr val="333333"/>
              </a:solidFill>
              <a:cs typeface="+mn-cs"/>
            </a:endParaRP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 rot="5400000">
            <a:off x="7650957" y="5322094"/>
            <a:ext cx="18462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900">
                <a:solidFill>
                  <a:srgbClr val="333333"/>
                </a:solidFill>
              </a:rPr>
              <a:t>Map is not from  the actual incident</a:t>
            </a:r>
          </a:p>
        </p:txBody>
      </p:sp>
      <p:grpSp>
        <p:nvGrpSpPr>
          <p:cNvPr id="7177" name="Group 8"/>
          <p:cNvGrpSpPr>
            <a:grpSpLocks/>
          </p:cNvGrpSpPr>
          <p:nvPr/>
        </p:nvGrpSpPr>
        <p:grpSpPr bwMode="auto">
          <a:xfrm>
            <a:off x="4356609" y="3105150"/>
            <a:ext cx="611435" cy="574675"/>
            <a:chOff x="2381" y="2092"/>
            <a:chExt cx="317" cy="362"/>
          </a:xfrm>
        </p:grpSpPr>
        <p:sp>
          <p:nvSpPr>
            <p:cNvPr id="7181" name="Oval 9"/>
            <p:cNvSpPr>
              <a:spLocks noChangeArrowheads="1"/>
            </p:cNvSpPr>
            <p:nvPr/>
          </p:nvSpPr>
          <p:spPr bwMode="auto">
            <a:xfrm>
              <a:off x="2381" y="2092"/>
              <a:ext cx="317" cy="36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7182" name="Oval 10"/>
            <p:cNvSpPr>
              <a:spLocks noChangeArrowheads="1"/>
            </p:cNvSpPr>
            <p:nvPr/>
          </p:nvSpPr>
          <p:spPr bwMode="auto">
            <a:xfrm>
              <a:off x="2498" y="2227"/>
              <a:ext cx="82" cy="9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grpSp>
        <p:nvGrpSpPr>
          <p:cNvPr id="7178" name="Group 14"/>
          <p:cNvGrpSpPr>
            <a:grpSpLocks/>
          </p:cNvGrpSpPr>
          <p:nvPr/>
        </p:nvGrpSpPr>
        <p:grpSpPr bwMode="auto">
          <a:xfrm>
            <a:off x="1746250" y="1736725"/>
            <a:ext cx="2717800" cy="1404938"/>
            <a:chOff x="1100" y="1094"/>
            <a:chExt cx="1712" cy="885"/>
          </a:xfrm>
        </p:grpSpPr>
        <p:sp>
          <p:nvSpPr>
            <p:cNvPr id="7179" name="AutoShape 12"/>
            <p:cNvSpPr>
              <a:spLocks noChangeArrowheads="1"/>
            </p:cNvSpPr>
            <p:nvPr/>
          </p:nvSpPr>
          <p:spPr bwMode="auto">
            <a:xfrm>
              <a:off x="2585" y="1094"/>
              <a:ext cx="227" cy="88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7180" name="Text Box 13"/>
            <p:cNvSpPr txBox="1">
              <a:spLocks noChangeArrowheads="1"/>
            </p:cNvSpPr>
            <p:nvPr/>
          </p:nvSpPr>
          <p:spPr bwMode="auto">
            <a:xfrm>
              <a:off x="1100" y="1529"/>
              <a:ext cx="1462" cy="446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2000" b="1" dirty="0">
                  <a:solidFill>
                    <a:srgbClr val="0066FF"/>
                  </a:solidFill>
                </a:rPr>
                <a:t>Dirt road is in public</a:t>
              </a:r>
              <a:br>
                <a:rPr lang="en-US" sz="2000" b="1" dirty="0">
                  <a:solidFill>
                    <a:srgbClr val="0066FF"/>
                  </a:solidFill>
                </a:rPr>
              </a:br>
              <a:r>
                <a:rPr lang="en-US" sz="2000" b="1" dirty="0">
                  <a:solidFill>
                    <a:srgbClr val="0066FF"/>
                  </a:solidFill>
                </a:rPr>
                <a:t>base map (PSI)!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a-DK" sz="1000">
                <a:solidFill>
                  <a:srgbClr val="333333"/>
                </a:solidFill>
              </a:rPr>
              <a:t>ePSI Platform 16-03-2012</a:t>
            </a:r>
            <a:endParaRPr lang="en-US" sz="1000">
              <a:solidFill>
                <a:srgbClr val="333333"/>
              </a:solidFill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333333"/>
                </a:solidFill>
              </a:rPr>
              <a:t>Effects of Lowering PSI Charges - a DK Case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61E11-7142-4B02-9966-2EAF31C201FF}" type="slidenum">
              <a:rPr lang="da-DK"/>
              <a:pPr>
                <a:defRPr/>
              </a:pPr>
              <a:t>6</a:t>
            </a:fld>
            <a:endParaRPr lang="da-DK"/>
          </a:p>
        </p:txBody>
      </p:sp>
      <p:pic>
        <p:nvPicPr>
          <p:cNvPr id="819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520825"/>
            <a:ext cx="7883525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itel 1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5699125" cy="720725"/>
          </a:xfrm>
        </p:spPr>
        <p:txBody>
          <a:bodyPr/>
          <a:lstStyle/>
          <a:p>
            <a:pPr algn="l"/>
            <a:r>
              <a:rPr lang="en-US" smtClean="0"/>
              <a:t>Introduction</a:t>
            </a:r>
          </a:p>
        </p:txBody>
      </p:sp>
      <p:sp>
        <p:nvSpPr>
          <p:cNvPr id="5" name="Pladsholder til diasnummer 4"/>
          <p:cNvSpPr txBox="1">
            <a:spLocks noGrp="1"/>
          </p:cNvSpPr>
          <p:nvPr/>
        </p:nvSpPr>
        <p:spPr bwMode="auto">
          <a:xfrm>
            <a:off x="7524750" y="6524625"/>
            <a:ext cx="1162050" cy="144463"/>
          </a:xfrm>
          <a:prstGeom prst="rect">
            <a:avLst/>
          </a:prstGeom>
          <a:noFill/>
          <a:extLst/>
        </p:spPr>
        <p:txBody>
          <a:bodyPr tIns="0" bIns="0"/>
          <a:lstStyle/>
          <a:p>
            <a:pPr algn="r">
              <a:defRPr/>
            </a:pPr>
            <a:fld id="{BBEA0E29-5AC5-499E-B0D9-98119C8D3853}" type="slidenum">
              <a:rPr lang="da-DK" sz="1000">
                <a:solidFill>
                  <a:srgbClr val="333333"/>
                </a:solidFill>
                <a:cs typeface="+mn-cs"/>
              </a:rPr>
              <a:pPr algn="r">
                <a:defRPr/>
              </a:pPr>
              <a:t>6</a:t>
            </a:fld>
            <a:endParaRPr lang="da-DK" sz="1000">
              <a:solidFill>
                <a:srgbClr val="333333"/>
              </a:solidFill>
              <a:cs typeface="+mn-cs"/>
            </a:endParaRP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 rot="5400000">
            <a:off x="7650957" y="5322094"/>
            <a:ext cx="18462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900">
                <a:solidFill>
                  <a:srgbClr val="333333"/>
                </a:solidFill>
              </a:rPr>
              <a:t>Map is not from  the actual incident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143981" y="2168860"/>
            <a:ext cx="2717800" cy="1404938"/>
            <a:chOff x="1100" y="1094"/>
            <a:chExt cx="1712" cy="885"/>
          </a:xfrm>
        </p:grpSpPr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585" y="1094"/>
              <a:ext cx="227" cy="88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100" y="1321"/>
              <a:ext cx="1462" cy="446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2000" b="1" dirty="0">
                  <a:solidFill>
                    <a:srgbClr val="0066FF"/>
                  </a:solidFill>
                </a:rPr>
                <a:t>Dirt road is in public</a:t>
              </a:r>
              <a:br>
                <a:rPr lang="en-US" sz="2000" b="1" dirty="0">
                  <a:solidFill>
                    <a:srgbClr val="0066FF"/>
                  </a:solidFill>
                </a:rPr>
              </a:br>
              <a:r>
                <a:rPr lang="en-US" sz="2000" b="1" dirty="0">
                  <a:solidFill>
                    <a:srgbClr val="0066FF"/>
                  </a:solidFill>
                </a:rPr>
                <a:t>base map (PSI)!</a:t>
              </a:r>
            </a:p>
          </p:txBody>
        </p:sp>
      </p:grp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4680645" y="3286373"/>
            <a:ext cx="611435" cy="574675"/>
            <a:chOff x="2381" y="2092"/>
            <a:chExt cx="317" cy="362"/>
          </a:xfrm>
        </p:grpSpPr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2381" y="2092"/>
              <a:ext cx="317" cy="36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2498" y="2227"/>
              <a:ext cx="82" cy="9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a-DK" sz="1000">
                <a:solidFill>
                  <a:srgbClr val="333333"/>
                </a:solidFill>
              </a:rPr>
              <a:t>ePSI Platform 16-03-2012</a:t>
            </a:r>
            <a:endParaRPr lang="en-US" sz="1000">
              <a:solidFill>
                <a:srgbClr val="333333"/>
              </a:solidFill>
            </a:endParaRP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333333"/>
                </a:solidFill>
              </a:rPr>
              <a:t>Effects of Lowering PSI Charges - a DK Case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F7B2F5-1D84-45D8-B074-E1C487140589}" type="slidenum">
              <a:rPr lang="da-DK"/>
              <a:pPr>
                <a:defRPr/>
              </a:pPr>
              <a:t>7</a:t>
            </a:fld>
            <a:endParaRPr lang="da-DK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0463"/>
            <a:ext cx="8229600" cy="757237"/>
          </a:xfrm>
        </p:spPr>
        <p:txBody>
          <a:bodyPr/>
          <a:lstStyle/>
          <a:p>
            <a:pPr algn="l"/>
            <a:r>
              <a:rPr lang="en-US" smtClean="0"/>
              <a:t>Lesson learnt?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4864"/>
            <a:ext cx="8399463" cy="367188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Poor re-use of public sector information causes: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Insufficient commercial products/services (e.g. GPS)</a:t>
            </a:r>
          </a:p>
          <a:p>
            <a:r>
              <a:rPr lang="en-US" dirty="0" smtClean="0"/>
              <a:t>Reduced efficiency in public services (e.g. emergency)</a:t>
            </a:r>
          </a:p>
          <a:p>
            <a:r>
              <a:rPr lang="en-US" dirty="0" smtClean="0"/>
              <a:t>Loss of assets – and potentially also health and lives</a:t>
            </a:r>
          </a:p>
          <a:p>
            <a:r>
              <a:rPr lang="en-US" dirty="0" smtClean="0"/>
              <a:t>And … and …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Case Study on DK Address Data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a-DK" sz="1000">
                <a:solidFill>
                  <a:srgbClr val="333333"/>
                </a:solidFill>
              </a:rPr>
              <a:t>ePSI Platform 16-03-2012</a:t>
            </a:r>
            <a:endParaRPr lang="en-US" sz="1000">
              <a:solidFill>
                <a:srgbClr val="333333"/>
              </a:solidFill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000">
                <a:solidFill>
                  <a:srgbClr val="333333"/>
                </a:solidFill>
              </a:rPr>
              <a:t>Effects of Lowering PSI Charges - a DK Case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01D05-BC36-4722-BBC5-2B8752E07B7A}" type="slidenum">
              <a:rPr lang="da-DK"/>
              <a:pPr>
                <a:defRPr/>
              </a:pPr>
              <a:t>9</a:t>
            </a:fld>
            <a:endParaRPr lang="da-DK"/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xfrm>
            <a:off x="215900" y="1160463"/>
            <a:ext cx="8470900" cy="757237"/>
          </a:xfrm>
        </p:spPr>
        <p:txBody>
          <a:bodyPr/>
          <a:lstStyle/>
          <a:p>
            <a:r>
              <a:rPr lang="en-US" smtClean="0"/>
              <a:t>Address data collected &amp; harmonized 1996-2001</a:t>
            </a:r>
          </a:p>
        </p:txBody>
      </p:sp>
      <p:grpSp>
        <p:nvGrpSpPr>
          <p:cNvPr id="11270" name="Group 5"/>
          <p:cNvGrpSpPr>
            <a:grpSpLocks/>
          </p:cNvGrpSpPr>
          <p:nvPr/>
        </p:nvGrpSpPr>
        <p:grpSpPr bwMode="auto">
          <a:xfrm>
            <a:off x="215900" y="2060575"/>
            <a:ext cx="4068763" cy="3008313"/>
            <a:chOff x="201" y="1117"/>
            <a:chExt cx="2847" cy="2069"/>
          </a:xfrm>
        </p:grpSpPr>
        <p:pic>
          <p:nvPicPr>
            <p:cNvPr id="1127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117"/>
              <a:ext cx="2799" cy="1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80" name="Rectangle 7"/>
            <p:cNvSpPr>
              <a:spLocks noChangeArrowheads="1"/>
            </p:cNvSpPr>
            <p:nvPr/>
          </p:nvSpPr>
          <p:spPr bwMode="auto">
            <a:xfrm>
              <a:off x="201" y="2976"/>
              <a:ext cx="45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66"/>
                  </a:solidFill>
                  <a:latin typeface="Verdana" pitchFamily="34" charset="0"/>
                </a:rPr>
                <a:t>Rural</a:t>
              </a:r>
            </a:p>
          </p:txBody>
        </p:sp>
      </p:grpSp>
      <p:grpSp>
        <p:nvGrpSpPr>
          <p:cNvPr id="11271" name="Group 8"/>
          <p:cNvGrpSpPr>
            <a:grpSpLocks/>
          </p:cNvGrpSpPr>
          <p:nvPr/>
        </p:nvGrpSpPr>
        <p:grpSpPr bwMode="auto">
          <a:xfrm>
            <a:off x="647700" y="3644900"/>
            <a:ext cx="4537075" cy="2714625"/>
            <a:chOff x="731" y="2115"/>
            <a:chExt cx="3192" cy="1890"/>
          </a:xfrm>
        </p:grpSpPr>
        <p:pic>
          <p:nvPicPr>
            <p:cNvPr id="1127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115"/>
              <a:ext cx="2812" cy="1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78" name="Rectangle 10"/>
            <p:cNvSpPr>
              <a:spLocks noChangeArrowheads="1"/>
            </p:cNvSpPr>
            <p:nvPr/>
          </p:nvSpPr>
          <p:spPr bwMode="auto">
            <a:xfrm>
              <a:off x="731" y="3793"/>
              <a:ext cx="3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66"/>
                  </a:solidFill>
                  <a:latin typeface="Verdana" pitchFamily="34" charset="0"/>
                </a:rPr>
                <a:t>City</a:t>
              </a:r>
            </a:p>
          </p:txBody>
        </p:sp>
      </p:grpSp>
      <p:grpSp>
        <p:nvGrpSpPr>
          <p:cNvPr id="11272" name="Group 11"/>
          <p:cNvGrpSpPr>
            <a:grpSpLocks/>
          </p:cNvGrpSpPr>
          <p:nvPr/>
        </p:nvGrpSpPr>
        <p:grpSpPr bwMode="auto">
          <a:xfrm>
            <a:off x="4464050" y="1881188"/>
            <a:ext cx="4176713" cy="3038475"/>
            <a:chOff x="2608" y="1525"/>
            <a:chExt cx="2830" cy="2066"/>
          </a:xfrm>
        </p:grpSpPr>
        <p:pic>
          <p:nvPicPr>
            <p:cNvPr id="1127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525"/>
              <a:ext cx="2812" cy="1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76" name="Rectangle 13"/>
            <p:cNvSpPr>
              <a:spLocks noChangeArrowheads="1"/>
            </p:cNvSpPr>
            <p:nvPr/>
          </p:nvSpPr>
          <p:spPr bwMode="auto">
            <a:xfrm>
              <a:off x="4727" y="3384"/>
              <a:ext cx="71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400">
                  <a:solidFill>
                    <a:srgbClr val="000066"/>
                  </a:solidFill>
                  <a:latin typeface="Verdana" pitchFamily="34" charset="0"/>
                </a:rPr>
                <a:t>Suburban</a:t>
              </a:r>
            </a:p>
          </p:txBody>
        </p:sp>
      </p:grpSp>
      <p:grpSp>
        <p:nvGrpSpPr>
          <p:cNvPr id="2" name="Gruppe 1"/>
          <p:cNvGrpSpPr/>
          <p:nvPr/>
        </p:nvGrpSpPr>
        <p:grpSpPr>
          <a:xfrm>
            <a:off x="4608513" y="3860800"/>
            <a:ext cx="4319587" cy="2219325"/>
            <a:chOff x="4608513" y="3860800"/>
            <a:chExt cx="4319587" cy="2219325"/>
          </a:xfrm>
        </p:grpSpPr>
        <p:pic>
          <p:nvPicPr>
            <p:cNvPr id="11273" name="Picture 16" descr="AFig_10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513" y="3860800"/>
              <a:ext cx="2989262" cy="22193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74" name="AutoShape 17"/>
            <p:cNvSpPr>
              <a:spLocks noChangeArrowheads="1"/>
            </p:cNvSpPr>
            <p:nvPr/>
          </p:nvSpPr>
          <p:spPr bwMode="auto">
            <a:xfrm>
              <a:off x="5543550" y="4041775"/>
              <a:ext cx="3384550" cy="468313"/>
            </a:xfrm>
            <a:prstGeom prst="wedgeRectCallout">
              <a:avLst>
                <a:gd name="adj1" fmla="val -48454"/>
                <a:gd name="adj2" fmla="val 188644"/>
              </a:avLst>
            </a:prstGeom>
            <a:solidFill>
              <a:srgbClr val="FFFFFF"/>
            </a:solidFill>
            <a:ln w="28575">
              <a:solidFill>
                <a:srgbClr val="0000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36000" tIns="46800" rIns="36000" bIns="46800"/>
            <a:lstStyle/>
            <a:p>
              <a:pPr eaLnBrk="0" hangingPunct="0">
                <a:lnSpc>
                  <a:spcPct val="75000"/>
                </a:lnSpc>
              </a:pPr>
              <a:r>
                <a:rPr lang="en-US" sz="1000" b="1">
                  <a:solidFill>
                    <a:srgbClr val="000000"/>
                  </a:solidFill>
                  <a:latin typeface="Courier New" pitchFamily="49" charset="0"/>
                </a:rPr>
                <a:t> Mun StrC AdNo  X-coord.   Y-coord.   Arc.</a:t>
              </a:r>
            </a:p>
            <a:p>
              <a:pPr eaLnBrk="0" hangingPunct="0">
                <a:lnSpc>
                  <a:spcPct val="75000"/>
                </a:lnSpc>
              </a:pPr>
              <a:r>
                <a:rPr lang="en-US" sz="1000" b="1">
                  <a:solidFill>
                    <a:srgbClr val="000000"/>
                  </a:solidFill>
                  <a:latin typeface="Courier New" pitchFamily="49" charset="0"/>
                </a:rPr>
                <a:t> --- ---- ----  -------,-- -------,-- ----- </a:t>
              </a:r>
            </a:p>
            <a:p>
              <a:pPr eaLnBrk="0" hangingPunct="0">
                <a:lnSpc>
                  <a:spcPct val="75000"/>
                </a:lnSpc>
              </a:pPr>
              <a:r>
                <a:rPr lang="en-US" sz="1000" b="1">
                  <a:solidFill>
                    <a:srgbClr val="000000"/>
                  </a:solidFill>
                  <a:latin typeface="Courier New" pitchFamily="49" charset="0"/>
                </a:rPr>
                <a:t> 619 4605 _17A  248.510,45 153.345,08 175,0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54000" tIns="72000" rIns="54000" bIns="72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54000" tIns="72000" rIns="54000" bIns="72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</TotalTime>
  <Words>689</Words>
  <Application>Microsoft Office PowerPoint</Application>
  <PresentationFormat>On-screen Show (4:3)</PresentationFormat>
  <Paragraphs>190</Paragraphs>
  <Slides>18</Slides>
  <Notes>14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Standarddesign</vt:lpstr>
      <vt:lpstr>CorelDRAW</vt:lpstr>
      <vt:lpstr>The Effect of Lowering PSI Charges</vt:lpstr>
      <vt:lpstr>Introduction</vt:lpstr>
      <vt:lpstr>Introduction</vt:lpstr>
      <vt:lpstr>Introduction</vt:lpstr>
      <vt:lpstr>Introduction</vt:lpstr>
      <vt:lpstr>Introduction</vt:lpstr>
      <vt:lpstr>Lesson learnt?</vt:lpstr>
      <vt:lpstr>Case Study on DK Address Data</vt:lpstr>
      <vt:lpstr>Address data collected &amp; harmonized 1996-2001</vt:lpstr>
      <vt:lpstr>Deadlock situation Faced in 2002</vt:lpstr>
      <vt:lpstr>2002…: Free of Charge Data Agreement</vt:lpstr>
      <vt:lpstr>Purpose of Agreement</vt:lpstr>
      <vt:lpstr>Expected Impact of Agreement</vt:lpstr>
      <vt:lpstr>2010: Assessment of Value for Society</vt:lpstr>
      <vt:lpstr>The PSI Benefit Flow</vt:lpstr>
      <vt:lpstr>Details of Assessment for 2010</vt:lpstr>
      <vt:lpstr>Socio Economic Benefits of PSI re-use </vt:lpstr>
      <vt:lpstr>Business Opportunities in PSI Re-use</vt:lpstr>
    </vt:vector>
  </TitlesOfParts>
  <Company>Ministeriet for By, Bolig og Landistrikter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mli-mbbl</dc:creator>
  <cp:lastModifiedBy>Iulian Pogor</cp:lastModifiedBy>
  <cp:revision>70</cp:revision>
  <cp:lastPrinted>2012-01-09T08:10:36Z</cp:lastPrinted>
  <dcterms:created xsi:type="dcterms:W3CDTF">2011-10-31T13:45:58Z</dcterms:created>
  <dcterms:modified xsi:type="dcterms:W3CDTF">2013-09-18T21:50:20Z</dcterms:modified>
</cp:coreProperties>
</file>