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Проект по СОЗ</a:t>
            </a:r>
            <a:r>
              <a:rPr lang="en-US" altLang="bg-BG" dirty="0"/>
              <a:t>:</a:t>
            </a:r>
            <a:br>
              <a:rPr lang="en-US" altLang="bg-BG" dirty="0"/>
            </a:br>
            <a:r>
              <a:rPr lang="en-US" altLang="bg-BG" dirty="0"/>
              <a:t>Plagiarism checker</a:t>
            </a:r>
            <a:endParaRPr lang="en-US" alt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Изработили: Веселин Тодоров 71923, Лъчезар Пещерлиев 71930 и Кенан Юсейн 71947</a:t>
            </a:r>
            <a:endParaRPr lang="bg-B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/>
              <a:t>Оценка на алгоритъма</a:t>
            </a:r>
            <a:endParaRPr lang="bg-B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bg-BG" altLang="en-US"/>
              <a:t>По време - O(nm)</a:t>
            </a:r>
            <a:endParaRPr lang="bg-BG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bg-BG" altLang="en-US"/>
              <a:t>По памет - O(nm)</a:t>
            </a:r>
            <a:endParaRPr lang="bg-BG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2461260"/>
            <a:ext cx="5022850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63240"/>
            <a:ext cx="10972800" cy="582613"/>
          </a:xfrm>
        </p:spPr>
        <p:txBody>
          <a:bodyPr/>
          <a:p>
            <a:pPr algn="ctr"/>
            <a:r>
              <a:rPr lang="en-US" sz="6000"/>
              <a:t>DEMO</a:t>
            </a:r>
            <a:endParaRPr lang="en-US"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20000">
            <a:off x="3735070" y="3316605"/>
            <a:ext cx="10972800" cy="582613"/>
          </a:xfrm>
        </p:spPr>
        <p:txBody>
          <a:bodyPr/>
          <a:p>
            <a:r>
              <a:rPr lang="bg-BG" sz="6000"/>
              <a:t>Въпроси?</a:t>
            </a:r>
            <a:endParaRPr lang="bg-BG"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7535"/>
            <a:ext cx="12192000" cy="582930"/>
          </a:xfrm>
        </p:spPr>
        <p:txBody>
          <a:bodyPr/>
          <a:p>
            <a:pPr algn="ctr"/>
            <a:r>
              <a:rPr lang="bg-BG" sz="720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Благодаря за вниманието!</a:t>
            </a:r>
            <a:endParaRPr lang="bg-BG" sz="7200">
              <a:ln w="22225">
                <a:solidFill>
                  <a:schemeClr val="tx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Цел на проекта: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bg-BG" altLang="en-US" sz="2800"/>
              <a:t>Изработване на система за откриване на плагиатство между текстови документи. (главно с цел нарушаване на авторски права)</a:t>
            </a:r>
            <a:endParaRPr lang="bg-BG" altLang="en-US" sz="2800"/>
          </a:p>
          <a:p>
            <a:endParaRPr lang="bg-BG" altLang="en-US" sz="2800"/>
          </a:p>
          <a:p>
            <a:r>
              <a:rPr lang="bg-BG" altLang="en-US" sz="2800"/>
              <a:t>Може да бъде използван като университетски инструмент с цел сравняване на свободен текст</a:t>
            </a:r>
            <a:endParaRPr lang="bg-BG" altLang="en-US" sz="2800"/>
          </a:p>
          <a:p>
            <a:endParaRPr lang="bg-BG" altLang="en-US" sz="2800"/>
          </a:p>
          <a:p>
            <a:r>
              <a:rPr lang="bg-BG" altLang="en-US" sz="2800"/>
              <a:t>Не е особено подходящ за сравняване на код</a:t>
            </a:r>
            <a:endParaRPr lang="bg-BG" altLang="en-US" sz="2800"/>
          </a:p>
          <a:p>
            <a:endParaRPr lang="bg-BG" altLang="en-US" sz="2800"/>
          </a:p>
          <a:p>
            <a:r>
              <a:rPr lang="bg-BG" altLang="en-US" sz="2800"/>
              <a:t>Поддържа добър архив от информация</a:t>
            </a:r>
            <a:endParaRPr lang="bg-BG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250" y="483235"/>
            <a:ext cx="8954135" cy="5891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DEV stack	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FMI STACK					NON FMI STACK</a:t>
            </a:r>
            <a:endParaRPr lang="en-US"/>
          </a:p>
          <a:p>
            <a:pPr marL="0" indent="0">
              <a:buNone/>
            </a:pPr>
            <a:r>
              <a:rPr lang="en-US"/>
              <a:t>- Java 8						</a:t>
            </a:r>
            <a:r>
              <a:rPr lang="en-US" altLang="bg-BG">
                <a:sym typeface="+mn-ea"/>
              </a:rPr>
              <a:t>- JOOQ</a:t>
            </a:r>
            <a:endParaRPr lang="en-US"/>
          </a:p>
          <a:p>
            <a:pPr marL="0" indent="0">
              <a:buNone/>
            </a:pPr>
            <a:r>
              <a:rPr lang="en-US"/>
              <a:t>- Spring boot (with Kotlin)			- Vue.js, Quasar, Vite</a:t>
            </a:r>
            <a:endParaRPr lang="en-US"/>
          </a:p>
          <a:p>
            <a:pPr marL="0" indent="0">
              <a:buNone/>
            </a:pPr>
            <a:r>
              <a:rPr lang="en-US"/>
              <a:t>- Spring REST</a:t>
            </a:r>
            <a:endParaRPr lang="en-US"/>
          </a:p>
          <a:p>
            <a:pPr marL="0" indent="0">
              <a:buNone/>
            </a:pPr>
            <a:r>
              <a:rPr lang="en-US" altLang="bg-BG"/>
              <a:t>- Oracle</a:t>
            </a:r>
            <a:endParaRPr lang="en-US" altLang="bg-BG"/>
          </a:p>
          <a:p>
            <a:pPr marL="0" indent="0">
              <a:buNone/>
            </a:pPr>
            <a:r>
              <a:rPr lang="en-US" altLang="bg-BG"/>
              <a:t>- Liquibase</a:t>
            </a:r>
            <a:endParaRPr lang="en-US" altLang="bg-BG"/>
          </a:p>
          <a:p>
            <a:pPr marL="0" indent="0">
              <a:buNone/>
            </a:pPr>
            <a:r>
              <a:rPr lang="en-US" altLang="bg-BG"/>
              <a:t>- Gradle -&gt; Maven</a:t>
            </a:r>
            <a:endParaRPr lang="en-US" altLang="bg-BG"/>
          </a:p>
          <a:p>
            <a:pPr marL="0" indent="0">
              <a:buNone/>
            </a:pPr>
            <a:r>
              <a:rPr lang="en-US" altLang="bg-BG"/>
              <a:t>- GitHub</a:t>
            </a:r>
            <a:endParaRPr lang="en-US" altLang="bg-BG"/>
          </a:p>
          <a:p>
            <a:pPr marL="0" indent="0">
              <a:buNone/>
            </a:pPr>
            <a:r>
              <a:rPr lang="en-US" altLang="bg-BG"/>
              <a:t>- Tomcat</a:t>
            </a:r>
            <a:endParaRPr lang="en-US" altLang="bg-B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DB </a:t>
            </a:r>
            <a:r>
              <a:rPr lang="bg-BG" altLang="en-US"/>
              <a:t>архитектура	</a:t>
            </a:r>
            <a:endParaRPr lang="bg-BG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2565" y="1124585"/>
            <a:ext cx="4105275" cy="2257425"/>
          </a:xfrm>
          <a:prstGeom prst="rect">
            <a:avLst/>
          </a:prstGeom>
        </p:spPr>
      </p:pic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5066030" y="2263976"/>
          <a:ext cx="5384800" cy="374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629400" imgH="4610100" progId="Paint.Picture">
                  <p:embed/>
                </p:oleObj>
              </mc:Choice>
              <mc:Fallback>
                <p:oleObj name="" r:id="rId2" imgW="6629400" imgH="4610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66030" y="2263976"/>
                        <a:ext cx="5384800" cy="374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315585" y="1464945"/>
            <a:ext cx="4352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/>
              <a:t>Overall </a:t>
            </a:r>
            <a:r>
              <a:rPr lang="bg-BG" sz="3600"/>
              <a:t>архитектура</a:t>
            </a:r>
            <a:endParaRPr lang="bg-BG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bg-BG" altLang="en-US"/>
              <a:t>Алгоритъм на Левенщайн	</a:t>
            </a:r>
            <a:endParaRPr lang="bg-B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bg-BG" altLang="en-US"/>
              <a:t>Стъпка 1 </a:t>
            </a:r>
            <a:endParaRPr lang="bg-BG" altLang="en-US"/>
          </a:p>
          <a:p>
            <a:pPr marL="0" indent="0">
              <a:buNone/>
            </a:pPr>
            <a:r>
              <a:rPr lang="bg-BG" altLang="en-US" sz="2000"/>
              <a:t>Ако единия от двата низа е празен, то броя промени ще бъде дължината на втория низ, например ако имаме низовете “hello” и “” броя промени ще е 5.</a:t>
            </a:r>
            <a:endParaRPr lang="bg-BG" alt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bg-BG" altLang="en-US"/>
              <a:t>Стъпка 2</a:t>
            </a:r>
            <a:endParaRPr lang="bg-BG" altLang="en-US"/>
          </a:p>
          <a:p>
            <a:pPr marL="0" indent="0">
              <a:buNone/>
            </a:pPr>
            <a:r>
              <a:rPr lang="bg-BG" altLang="en-US" sz="2000"/>
              <a:t>Ако двата низа не са празни, то изчисленото разстоянието на всяка стъпка ще се държи в матрица n x m, където n e дължината на първия низ + 1, а m е дължината на втория низ + 1. Запълваме първия ред и първата колона на матрицата с последователни числа като започваме от 0.</a:t>
            </a:r>
            <a:endParaRPr lang="bg-BG" altLang="en-US" sz="2000"/>
          </a:p>
          <a:p>
            <a:pPr marL="0" indent="0">
              <a:buNone/>
            </a:pPr>
            <a:endParaRPr lang="bg-BG" altLang="en-US" sz="2000"/>
          </a:p>
          <a:p>
            <a:pPr marL="0" indent="0">
              <a:buNone/>
            </a:pPr>
            <a:endParaRPr lang="bg-BG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0" y="4555490"/>
            <a:ext cx="6908165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582613"/>
          </a:xfrm>
        </p:spPr>
        <p:txBody>
          <a:bodyPr/>
          <a:p>
            <a:pPr algn="ctr"/>
            <a:r>
              <a:rPr lang="bg-BG" altLang="en-US">
                <a:sym typeface="+mn-ea"/>
              </a:rPr>
              <a:t>Алгоритъм на Левенщайн	</a:t>
            </a:r>
            <a:br>
              <a:rPr lang="bg-BG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bg-BG" altLang="en-US"/>
              <a:t>Стъпка 3</a:t>
            </a:r>
            <a:endParaRPr lang="bg-BG" altLang="en-US"/>
          </a:p>
          <a:p>
            <a:pPr marL="0" indent="0">
              <a:buNone/>
            </a:pPr>
            <a:r>
              <a:rPr lang="bg-BG" altLang="en-US" sz="2000"/>
              <a:t>За останалите клетки в матрицата (с координати i и j) ще попълним 0, ако символа на позиция i - 1 в първия низ и символа на позиция j - 1 във втория низ, в противен случай ще попълним 1</a:t>
            </a:r>
            <a:endParaRPr lang="bg-BG" alt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bg-BG" altLang="en-US"/>
              <a:t>Стъпка 4</a:t>
            </a:r>
            <a:endParaRPr lang="bg-BG" altLang="en-US"/>
          </a:p>
          <a:p>
            <a:pPr marL="0" indent="0">
              <a:buNone/>
            </a:pPr>
            <a:r>
              <a:rPr lang="bg-BG" altLang="en-US" sz="2000"/>
              <a:t>За всяка клетка освен от ред и колона 1 разстоянието може да бъде изчислено използвайки следния код </a:t>
            </a:r>
            <a:endParaRPr lang="bg-BG" alt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5951220"/>
            <a:ext cx="1002982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0" y="4806950"/>
            <a:ext cx="79057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bg-BG" altLang="en-US"/>
              <a:t>Срещнати трудности</a:t>
            </a:r>
            <a:endParaRPr lang="bg-B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30585" cy="4953000"/>
          </a:xfrm>
        </p:spPr>
        <p:txBody>
          <a:bodyPr/>
          <a:p>
            <a:r>
              <a:rPr lang="bg-BG" altLang="en-US"/>
              <a:t>Избор на алгоритъм - </a:t>
            </a:r>
            <a:r>
              <a:rPr lang="en-US" altLang="bg-BG"/>
              <a:t>k-grams, RabinCarp, Daum-Levenstein</a:t>
            </a:r>
            <a:endParaRPr lang="en-US" altLang="bg-BG"/>
          </a:p>
          <a:p>
            <a:endParaRPr lang="en-US" altLang="bg-BG"/>
          </a:p>
          <a:p>
            <a:r>
              <a:rPr lang="bg-BG" altLang="bg-BG"/>
              <a:t>Форма на представяне в база и приложение</a:t>
            </a:r>
            <a:endParaRPr lang="bg-BG" altLang="bg-BG"/>
          </a:p>
          <a:p>
            <a:endParaRPr lang="bg-BG" altLang="bg-BG"/>
          </a:p>
          <a:p>
            <a:r>
              <a:rPr lang="bg-BG" altLang="bg-BG"/>
              <a:t>Изграждане на приложението</a:t>
            </a:r>
            <a:endParaRPr lang="bg-BG" altLang="bg-B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/>
              <a:t>Възможни подобрения</a:t>
            </a:r>
            <a:endParaRPr lang="bg-B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52455" cy="4953000"/>
          </a:xfrm>
        </p:spPr>
        <p:txBody>
          <a:bodyPr/>
          <a:p>
            <a:r>
              <a:rPr lang="en-US" sz="2400"/>
              <a:t>Подобрение към алгоритъма би било начин по който да се хваща не само пряко плагиатство, а и промяна на словоред, когато смисъла при размяна на думи не би променило смисъла на изречението. </a:t>
            </a:r>
            <a:endParaRPr lang="en-US" sz="2400"/>
          </a:p>
          <a:p>
            <a:endParaRPr lang="en-US" sz="2400"/>
          </a:p>
          <a:p>
            <a:r>
              <a:rPr lang="en-US" sz="2400"/>
              <a:t>Също така алгоритъма използва изключително доста памет и при дълги низове би бил доста неефективен, което може да се оптимизира чрез промяна на матрицата в друга структура от данни като списък от списъци които да държат минималния брой стъпки във всеки момент.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Presentation</Application>
  <PresentationFormat>Widescreen</PresentationFormat>
  <Paragraphs>74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Paint.Picture</vt:lpstr>
      <vt:lpstr>Проект по СОЗ: Plagiarism checker</vt:lpstr>
      <vt:lpstr>Цел на проекта:</vt:lpstr>
      <vt:lpstr>PowerPoint 演示文稿</vt:lpstr>
      <vt:lpstr>DEV stack	</vt:lpstr>
      <vt:lpstr>DB архитектура	</vt:lpstr>
      <vt:lpstr>Алгоритъм на Левенщайн	</vt:lpstr>
      <vt:lpstr>Алгоритъм на Левенщайн	 </vt:lpstr>
      <vt:lpstr>Срещнати трудности</vt:lpstr>
      <vt:lpstr>Възможни подобрения</vt:lpstr>
      <vt:lpstr>Оценка на алгоритъма</vt:lpstr>
      <vt:lpstr>PowerPoint 演示文稿</vt:lpstr>
      <vt:lpstr>PowerPoint 演示文稿</vt:lpstr>
      <vt:lpstr>Благодаря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СОЗ: Plagiarism checker</dc:title>
  <dc:creator/>
  <cp:lastModifiedBy>veselin.todorov</cp:lastModifiedBy>
  <cp:revision>5</cp:revision>
  <dcterms:created xsi:type="dcterms:W3CDTF">2022-01-29T10:40:00Z</dcterms:created>
  <dcterms:modified xsi:type="dcterms:W3CDTF">2022-01-30T11:26:38Z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296F7686C90B4E9EB0287C2BB71FC6C4</vt:lpwstr>
  </property>
  <property fmtid="{D5CDD505-2E9C-101B-9397-08002B2CF9AE}" pid="3" name="KSOProductBuildVer">
    <vt:lpwstr>1033-11.2.0.10463</vt:lpwstr>
  </property>
</Properties>
</file>