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77" r:id="rId4"/>
    <p:sldId id="264" r:id="rId5"/>
    <p:sldId id="278" r:id="rId6"/>
    <p:sldId id="266" r:id="rId7"/>
    <p:sldId id="267" r:id="rId8"/>
    <p:sldId id="268" r:id="rId9"/>
    <p:sldId id="270" r:id="rId10"/>
    <p:sldId id="271" r:id="rId11"/>
    <p:sldId id="279" r:id="rId12"/>
    <p:sldId id="280" r:id="rId13"/>
    <p:sldId id="27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1" autoAdjust="0"/>
    <p:restoredTop sz="94660"/>
  </p:normalViewPr>
  <p:slideViewPr>
    <p:cSldViewPr>
      <p:cViewPr varScale="1">
        <p:scale>
          <a:sx n="85" d="100"/>
          <a:sy n="85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F9A8-C3E9-4742-A1F4-21DF3039F829}" type="datetimeFigureOut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D93E-2B6D-48CC-8CF8-284716EAE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3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654" y="323112"/>
            <a:ext cx="10954693" cy="346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3875052"/>
            <a:ext cx="10954693" cy="220381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3B71-2C25-4ACB-BB69-21DC48C4065F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E726-4C9A-4514-B268-6004F18C3A0C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0062-0E62-4252-8132-93F5F241AAAB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中央に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2766219"/>
            <a:ext cx="1156716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CFCF-DA52-41C2-9CA3-CE7CDDE74FC6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B11-53FB-401E-A783-722B5CE4E697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7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2420" y="1482061"/>
            <a:ext cx="11567160" cy="496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4482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57FB-A87C-401B-8FCE-72EE5EB7337B}" type="datetime1">
              <a:rPr kumimoji="1" lang="ja-JP" altLang="en-US" smtClean="0"/>
              <a:t>2015/10/3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4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488488" y="6448251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kayama@nii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8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574" y="188640"/>
            <a:ext cx="11930853" cy="3753103"/>
          </a:xfrm>
        </p:spPr>
        <p:txBody>
          <a:bodyPr>
            <a:noAutofit/>
          </a:bodyPr>
          <a:lstStyle/>
          <a:p>
            <a:r>
              <a:rPr lang="en-US" altLang="ja-JP" sz="2800"/>
              <a:t>Mathematics and Implementation of 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Computer </a:t>
            </a:r>
            <a:r>
              <a:rPr lang="en-US" altLang="ja-JP" sz="2800"/>
              <a:t>Graphics </a:t>
            </a:r>
            <a:r>
              <a:rPr lang="en-US" altLang="ja-JP" sz="2800" smtClean="0"/>
              <a:t>Techniques 2015</a:t>
            </a:r>
            <a:br>
              <a:rPr lang="en-US" altLang="ja-JP" sz="28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/>
            </a:r>
            <a:br>
              <a:rPr lang="ja-JP" altLang="en-US" sz="28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4000" b="1" smtClean="0"/>
              <a:t>Boundary Aligned Smooth 3D Cross-Frame Field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Jin Huang,</a:t>
            </a:r>
            <a:r>
              <a:rPr lang="en-US" altLang="ja-JP" sz="2800" i="1" smtClean="0"/>
              <a:t> </a:t>
            </a:r>
            <a:r>
              <a:rPr lang="en-US" altLang="ja-JP" sz="2800" smtClean="0"/>
              <a:t>Yiying Tong</a:t>
            </a:r>
            <a:r>
              <a:rPr lang="en-US" altLang="ja-JP" sz="2800" i="1" smtClean="0"/>
              <a:t>, </a:t>
            </a:r>
            <a:r>
              <a:rPr lang="en-US" altLang="ja-JP" sz="2800" smtClean="0"/>
              <a:t>Hongyu Wei</a:t>
            </a:r>
            <a:r>
              <a:rPr lang="en-US" altLang="ja-JP" sz="2800" i="1" smtClean="0"/>
              <a:t>, </a:t>
            </a:r>
            <a:r>
              <a:rPr lang="en-US" altLang="ja-JP" sz="2800" smtClean="0"/>
              <a:t>Hujun Bao</a:t>
            </a:r>
            <a:br>
              <a:rPr lang="en-US" altLang="ja-JP" sz="2800" smtClean="0"/>
            </a:br>
            <a:r>
              <a:rPr lang="en-US" altLang="ja-JP" sz="2800" smtClean="0"/>
              <a:t>SIGGRAPH Asia 2011</a:t>
            </a:r>
            <a:endParaRPr kumimoji="1" lang="ja-JP" altLang="en-US" sz="28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4363029"/>
            <a:ext cx="10954693" cy="2363214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smtClean="0"/>
              <a:t>Kenshi Takayama</a:t>
            </a:r>
          </a:p>
          <a:p>
            <a:r>
              <a:rPr kumimoji="1" lang="en-US" altLang="ja-JP" sz="2000" smtClean="0"/>
              <a:t>Assistant Prof @ National Insitute of Informatics</a:t>
            </a:r>
          </a:p>
          <a:p>
            <a:r>
              <a:rPr kumimoji="1" lang="en-US" altLang="ja-JP" sz="2000" smtClean="0">
                <a:hlinkClick r:id="rId3"/>
              </a:rPr>
              <a:t>takayama@nii.ac.jp</a:t>
            </a:r>
            <a:endParaRPr kumimoji="1" lang="en-US" altLang="ja-JP" sz="2000" smtClean="0"/>
          </a:p>
          <a:p>
            <a:endParaRPr lang="en-US" altLang="ja-JP" sz="2000" smtClean="0"/>
          </a:p>
          <a:p>
            <a:r>
              <a:rPr kumimoji="1" lang="en-US" altLang="ja-JP" sz="2000" smtClean="0"/>
              <a:t>1</a:t>
            </a:r>
            <a:r>
              <a:rPr kumimoji="1" lang="en-US" altLang="ja-JP" sz="2000" baseline="30000" smtClean="0"/>
              <a:t>st</a:t>
            </a:r>
            <a:r>
              <a:rPr kumimoji="1" lang="en-US" altLang="ja-JP" sz="2000" smtClean="0"/>
              <a:t> round</a:t>
            </a:r>
          </a:p>
          <a:p>
            <a:r>
              <a:rPr kumimoji="1" lang="en-US" altLang="ja-JP" sz="2000" smtClean="0"/>
              <a:t>25 </a:t>
            </a:r>
            <a:r>
              <a:rPr kumimoji="1" lang="en-US" altLang="ja-JP" sz="2000" smtClean="0"/>
              <a:t>July 2015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926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Discretization &amp; Objective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smtClean="0"/>
                  <a:t>Tetrahedral mesh over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ja-JP" smtClean="0"/>
              </a:p>
              <a:p>
                <a:pPr lvl="3"/>
                <a:endParaRPr lang="en-US" altLang="ja-JP" smtClean="0"/>
              </a:p>
              <a:p>
                <a:r>
                  <a:rPr lang="en-US" altLang="ja-JP" smtClean="0"/>
                  <a:t>Frame var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smtClean="0"/>
                  <a:t> at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mtClean="0"/>
                  <a:t> of every (interior/exterior) triangle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 panose="02040503050406030204" pitchFamily="18" charset="0"/>
                          </a:rPr>
                          <m:t>TRI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mtClean="0"/>
              </a:p>
              <a:p>
                <a:pPr lvl="3"/>
                <a:endParaRPr lang="en-US" altLang="ja-JP" smtClean="0"/>
              </a:p>
              <a:p>
                <a:r>
                  <a:rPr lang="en-US" altLang="ja-JP" smtClean="0"/>
                  <a:t>Piecewise-linear frame field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ja-JP" smtClean="0"/>
              </a:p>
              <a:p>
                <a:pPr lvl="1"/>
                <a:r>
                  <a:rPr lang="en-US" altLang="ja-JP"/>
                  <a:t>G</a:t>
                </a:r>
                <a:r>
                  <a:rPr lang="en-US" altLang="ja-JP" smtClean="0"/>
                  <a:t>radient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TET</m:t>
                            </m:r>
                          </m:e>
                          <m:sub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ja-JP" smtClean="0"/>
                  <a:t> constant within each tetrahedron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TET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mtClean="0"/>
              </a:p>
              <a:p>
                <a:pPr lvl="3"/>
                <a:endParaRPr lang="en-US" altLang="ja-JP" smtClean="0"/>
              </a:p>
              <a:p>
                <a:r>
                  <a:rPr lang="en-US" altLang="ja-JP" smtClean="0"/>
                  <a:t>Objective to be minimized:</a:t>
                </a:r>
              </a:p>
              <a:p>
                <a:endParaRPr lang="en-US" altLang="ja-JP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95400" y="4922011"/>
                <a:ext cx="5778065" cy="1027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smooth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TET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volume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TET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000" smtClean="0">
                                                  <a:latin typeface="Cambria Math" panose="02040503050406030204" pitchFamily="18" charset="0"/>
                                                </a:rPr>
                                                <m:t>TET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922011"/>
                <a:ext cx="5778065" cy="10272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20122" y="5934161"/>
                <a:ext cx="5728620" cy="879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align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>
                                              <a:latin typeface="Cambria Math" panose="02040503050406030204" pitchFamily="18" charset="0"/>
                                            </a:rPr>
                                            <m:t>Z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2" y="5934161"/>
                <a:ext cx="5728620" cy="8792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798838" y="5435645"/>
                <a:ext cx="5131847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full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smooth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volume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align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align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38" y="5435645"/>
                <a:ext cx="5131847" cy="729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9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Optimization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Energy quadratic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mtClean="0"/>
                  <a:t> </a:t>
                </a:r>
                <a:r>
                  <a:rPr kumimoji="1" lang="en-US" altLang="ja-JP" smtClean="0">
                    <a:sym typeface="Wingdings" panose="05000000000000000000" pitchFamily="2" charset="2"/>
                  </a:rPr>
                  <a:t> Simple Laplace-like least squares </a:t>
                </a:r>
                <a:r>
                  <a:rPr kumimoji="1" lang="en-US" altLang="ja-JP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&lt;Step 1</a:t>
                </a:r>
                <a:r>
                  <a:rPr lang="en-US" altLang="ja-JP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&gt;</a:t>
                </a:r>
                <a:endParaRPr kumimoji="1" lang="en-US" altLang="ja-JP" smtClean="0">
                  <a:solidFill>
                    <a:schemeClr val="accent1"/>
                  </a:solidFill>
                </a:endParaRPr>
              </a:p>
              <a:p>
                <a:pPr lvl="3"/>
                <a:endParaRPr lang="en-US" altLang="ja-JP" smtClean="0"/>
              </a:p>
              <a:p>
                <a:r>
                  <a:rPr lang="en-US" altLang="ja-JP" smtClean="0"/>
                  <a:t>Problem: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doesn’t represent rotation!</a:t>
                </a:r>
              </a:p>
              <a:p>
                <a:pPr lvl="5"/>
                <a:endParaRPr kumimoji="1" lang="en-US" altLang="ja-JP" smtClean="0"/>
              </a:p>
              <a:p>
                <a:pPr marL="0" indent="0">
                  <a:buNone/>
                </a:pPr>
                <a:r>
                  <a:rPr kumimoji="1" lang="en-US" altLang="ja-JP" smtClean="0">
                    <a:sym typeface="Wingdings" panose="05000000000000000000" pitchFamily="2" charset="2"/>
                  </a:rPr>
                  <a:t>   </a:t>
                </a:r>
                <a:r>
                  <a:rPr lang="en-US" altLang="ja-JP" smtClean="0">
                    <a:sym typeface="Wingdings" panose="05000000000000000000" pitchFamily="2" charset="2"/>
                  </a:rPr>
                  <a:t> </a:t>
                </a:r>
                <a:r>
                  <a:rPr lang="en-US" altLang="ja-JP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&lt;</a:t>
                </a:r>
                <a:r>
                  <a:rPr kumimoji="1" lang="en-US" altLang="ja-JP" smtClean="0">
                    <a:solidFill>
                      <a:schemeClr val="accent1"/>
                    </a:solidFill>
                  </a:rPr>
                  <a:t>Step 2&gt;</a:t>
                </a:r>
                <a:r>
                  <a:rPr kumimoji="1" lang="en-US" altLang="ja-JP" smtClean="0"/>
                  <a:t> </a:t>
                </a:r>
                <a:r>
                  <a:rPr kumimoji="1" lang="en-US" altLang="ja-JP" i="1" smtClean="0"/>
                  <a:t>Project</a:t>
                </a:r>
                <a:r>
                  <a:rPr kumimoji="1" lang="en-US" altLang="ja-JP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to its closest rotation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mtClean="0"/>
              </a:p>
              <a:p>
                <a:pPr lvl="1"/>
                <a:r>
                  <a:rPr lang="en-US" altLang="ja-JP" smtClean="0">
                    <a:solidFill>
                      <a:srgbClr val="7030A0"/>
                    </a:solidFill>
                  </a:rPr>
                  <a:t>(Not sure how to do it...)</a:t>
                </a:r>
              </a:p>
              <a:p>
                <a:pPr lvl="4"/>
                <a:endParaRPr kumimoji="1" lang="en-US" altLang="ja-JP" smtClean="0"/>
              </a:p>
              <a:p>
                <a:r>
                  <a:rPr lang="en-US" altLang="ja-JP" smtClean="0">
                    <a:solidFill>
                      <a:schemeClr val="accent1"/>
                    </a:solidFill>
                  </a:rPr>
                  <a:t>&lt;Step 3&gt;</a:t>
                </a:r>
                <a:r>
                  <a:rPr lang="en-US" altLang="ja-JP" smtClean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as initial </a:t>
                </a:r>
                <a:br>
                  <a:rPr kumimoji="1" lang="en-US" altLang="ja-JP" smtClean="0"/>
                </a:br>
                <a:r>
                  <a:rPr kumimoji="1" lang="en-US" altLang="ja-JP" smtClean="0"/>
                  <a:t>guess, run </a:t>
                </a:r>
                <a:r>
                  <a:rPr kumimoji="1" lang="en-US" altLang="ja-JP" i="1" smtClean="0"/>
                  <a:t>nonlinear optimization </a:t>
                </a:r>
                <a:r>
                  <a:rPr kumimoji="1" lang="en-US" altLang="ja-JP" smtClean="0"/>
                  <a:t>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mtClean="0"/>
              </a:p>
              <a:p>
                <a:pPr lvl="1"/>
                <a:r>
                  <a:rPr lang="en-US" altLang="ja-JP" smtClean="0"/>
                  <a:t>L-BFGS (solver: ALGLIB, dlib, etc)</a:t>
                </a:r>
              </a:p>
              <a:p>
                <a:pPr lvl="1"/>
                <a:r>
                  <a:rPr lang="en-US" altLang="ja-JP" smtClean="0">
                    <a:solidFill>
                      <a:srgbClr val="7030A0"/>
                    </a:solidFill>
                  </a:rPr>
                  <a:t>(Not sure about analytic form of derivative...)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1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4141812"/>
            <a:ext cx="4253865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Results &amp; Performance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49" y="5082464"/>
            <a:ext cx="4546023" cy="12988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196752"/>
            <a:ext cx="7957776" cy="29197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" y="4852933"/>
            <a:ext cx="7520593" cy="16004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112" y="60410"/>
            <a:ext cx="4007514" cy="32918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0216" y="3349804"/>
            <a:ext cx="4122014" cy="1159316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Questions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Regarding implementation:</a:t>
                </a:r>
              </a:p>
              <a:p>
                <a:pPr lvl="1"/>
                <a:r>
                  <a:rPr lang="en-US" altLang="ja-JP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Expressions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ja-JP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</m:oMath>
                </a14:m>
                <a:r>
                  <a:rPr lang="ja-JP" altLang="en-US">
                    <a:solidFill>
                      <a:srgbClr val="7030A0"/>
                    </a:solidFill>
                  </a:rPr>
                  <a:t> </a:t>
                </a:r>
                <a:r>
                  <a:rPr lang="en-US" altLang="ja-JP">
                    <a:solidFill>
                      <a:srgbClr val="7030A0"/>
                    </a:solidFill>
                  </a:rPr>
                  <a:t>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</m:oMath>
                </a14:m>
                <a:endParaRPr lang="en-US" altLang="ja-JP" smtClean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ja-JP" smtClean="0">
                    <a:solidFill>
                      <a:srgbClr val="7030A0"/>
                    </a:solidFill>
                  </a:rPr>
                  <a:t>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>
                    <a:solidFill>
                      <a:srgbClr val="7030A0"/>
                    </a:solidFill>
                  </a:rPr>
                  <a:t> </a:t>
                </a:r>
                <a:r>
                  <a:rPr lang="en-US" altLang="ja-JP">
                    <a:solidFill>
                      <a:srgbClr val="7030A0"/>
                    </a:solidFill>
                  </a:rPr>
                  <a:t>to its closest rotation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kumimoji="1" lang="en-US" altLang="ja-JP" smtClean="0">
                    <a:solidFill>
                      <a:srgbClr val="7030A0"/>
                    </a:solidFill>
                  </a:rPr>
                  <a:t>Analytic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full</m:t>
                        </m:r>
                      </m:sub>
                    </m:sSub>
                  </m:oMath>
                </a14:m>
                <a:r>
                  <a:rPr kumimoji="1" lang="en-US" altLang="ja-JP" smtClean="0">
                    <a:solidFill>
                      <a:srgbClr val="7030A0"/>
                    </a:solidFill>
                  </a:rPr>
                  <a:t> w.r.t.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mtClean="0">
                  <a:solidFill>
                    <a:srgbClr val="7030A0"/>
                  </a:solidFill>
                </a:endParaRPr>
              </a:p>
              <a:p>
                <a:pPr lvl="1"/>
                <a:endParaRPr kumimoji="1" lang="en-US" altLang="ja-JP" smtClean="0"/>
              </a:p>
              <a:p>
                <a:r>
                  <a:rPr kumimoji="1" lang="en-US" altLang="ja-JP" smtClean="0"/>
                  <a:t>Possible idea for improvement:</a:t>
                </a:r>
              </a:p>
              <a:p>
                <a:pPr lvl="1"/>
                <a:r>
                  <a:rPr lang="en-US" altLang="ja-JP" smtClean="0"/>
                  <a:t>Can we sidestep nonlinear optimization </a:t>
                </a:r>
                <a:br>
                  <a:rPr lang="en-US" altLang="ja-JP" smtClean="0"/>
                </a:br>
                <a:r>
                  <a:rPr lang="en-US" altLang="ja-JP" smtClean="0"/>
                  <a:t>by alternating Laplace smoothing </a:t>
                </a:r>
                <a:br>
                  <a:rPr lang="en-US" altLang="ja-JP" smtClean="0"/>
                </a:br>
                <a:r>
                  <a:rPr lang="en-US" altLang="ja-JP" smtClean="0"/>
                  <a:t>and “normalization”?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69" y="4547710"/>
            <a:ext cx="5978795" cy="21936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83674" b="54412"/>
          <a:stretch/>
        </p:blipFill>
        <p:spPr>
          <a:xfrm>
            <a:off x="8865098" y="1094517"/>
            <a:ext cx="3063550" cy="3138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6093140" y="4560346"/>
            <a:ext cx="938235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6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Background: 2D Frame Field </a:t>
            </a:r>
            <a:r>
              <a:rPr lang="en-US" altLang="ja-JP" smtClean="0"/>
              <a:t>&amp;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Quad Meshing</a:t>
            </a:r>
            <a:endParaRPr kumimoji="1" lang="ja-JP" altLang="en-US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191344" y="4022360"/>
            <a:ext cx="4444130" cy="2259827"/>
          </a:xfrm>
        </p:spPr>
        <p:txBody>
          <a:bodyPr>
            <a:noAutofit/>
          </a:bodyPr>
          <a:lstStyle/>
          <a:p>
            <a:r>
              <a:rPr kumimoji="1" lang="en-US" altLang="ja-JP" sz="2400" smtClean="0"/>
              <a:t>2D Frame Field</a:t>
            </a:r>
          </a:p>
          <a:p>
            <a:pPr marL="457200" lvl="1" indent="0">
              <a:buNone/>
            </a:pPr>
            <a:r>
              <a:rPr kumimoji="1"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ym typeface="Wingdings" panose="05000000000000000000" pitchFamily="2" charset="2"/>
              </a:rPr>
              <a:t>Auto-computed</a:t>
            </a:r>
            <a:endParaRPr kumimoji="1" lang="en-US" altLang="ja-JP" sz="2000" smtClean="0"/>
          </a:p>
          <a:p>
            <a:pPr lvl="3"/>
            <a:endParaRPr kumimoji="1" lang="en-US" altLang="ja-JP" sz="1400" smtClean="0"/>
          </a:p>
          <a:p>
            <a:r>
              <a:rPr kumimoji="1" lang="en-US" altLang="ja-JP" sz="2400" smtClean="0"/>
              <a:t>UV Parameterization</a:t>
            </a:r>
          </a:p>
          <a:p>
            <a:pPr marL="457200" lvl="1" indent="0">
              <a:buNone/>
            </a:pPr>
            <a:r>
              <a:rPr kumimoji="1"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ym typeface="Wingdings" panose="05000000000000000000" pitchFamily="2" charset="2"/>
              </a:rPr>
              <a:t>Auto-computed</a:t>
            </a:r>
            <a:endParaRPr lang="ja-JP" altLang="en-US" sz="20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651" y="1235723"/>
            <a:ext cx="7655671" cy="49051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smtClean="0"/>
              <a:t>Mixed-Integer Quadrangulation [Bommes,Zimmer,Kobbelt,SIGGRAPH09]</a:t>
            </a:r>
            <a:endParaRPr lang="ja-JP" altLang="en-US" sz="120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1" y="1704735"/>
            <a:ext cx="4147705" cy="187902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843597" y="575474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2D Frame Field</a:t>
            </a:r>
            <a:endParaRPr kumimoji="1" lang="ja-JP" altLang="en-US" sz="1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08555" y="5754742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UV Parameterization</a:t>
            </a:r>
          </a:p>
          <a:p>
            <a:pPr algn="ctr"/>
            <a:r>
              <a:rPr lang="en-US" altLang="ja-JP" sz="1600" smtClean="0"/>
              <a:t>= Quad Mesh</a:t>
            </a:r>
            <a:endParaRPr kumimoji="1" lang="ja-JP" altLang="en-US" sz="160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Background: </a:t>
            </a:r>
            <a:r>
              <a:rPr lang="en-US" altLang="ja-JP" smtClean="0"/>
              <a:t>3D </a:t>
            </a:r>
            <a:r>
              <a:rPr lang="en-US" altLang="ja-JP"/>
              <a:t>Frame Field &amp;</a:t>
            </a:r>
            <a:r>
              <a:rPr lang="ja-JP" altLang="en-US"/>
              <a:t> </a:t>
            </a:r>
            <a:r>
              <a:rPr lang="en-US" altLang="ja-JP" smtClean="0"/>
              <a:t>Hex Meshing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smtClean="0"/>
              <a:t>CubeCover - Parameterization of 3D Volumes [Nieser,Reitebuch,Polthier,SGP11]</a:t>
            </a:r>
            <a:endParaRPr lang="ja-JP" altLang="en-US" sz="12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1412776"/>
            <a:ext cx="2257425" cy="2066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2757" y="2082646"/>
            <a:ext cx="2482310" cy="29982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0872" y="1772816"/>
            <a:ext cx="5571716" cy="412262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64398" y="5157192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“Meta-Mesh” to define </a:t>
            </a:r>
          </a:p>
          <a:p>
            <a:pPr algn="ctr"/>
            <a:r>
              <a:rPr kumimoji="1" lang="en-US" altLang="ja-JP" sz="1600" smtClean="0"/>
              <a:t>3D Frame Field</a:t>
            </a:r>
            <a:endParaRPr kumimoji="1" lang="ja-JP" altLang="en-US" sz="16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84983" y="5868561"/>
            <a:ext cx="222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UVW Parameterization</a:t>
            </a:r>
          </a:p>
          <a:p>
            <a:pPr algn="ctr"/>
            <a:r>
              <a:rPr lang="en-US" altLang="ja-JP" sz="1600" smtClean="0"/>
              <a:t>= Hex Mesh</a:t>
            </a:r>
            <a:endParaRPr kumimoji="1" lang="ja-JP" altLang="en-US" sz="1600"/>
          </a:p>
        </p:txBody>
      </p:sp>
      <p:sp>
        <p:nvSpPr>
          <p:cNvPr id="13" name="コンテンツ プレースホルダー 9"/>
          <p:cNvSpPr txBox="1">
            <a:spLocks/>
          </p:cNvSpPr>
          <p:nvPr/>
        </p:nvSpPr>
        <p:spPr>
          <a:xfrm>
            <a:off x="191344" y="4022360"/>
            <a:ext cx="4444130" cy="22598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/>
              <a:t>3</a:t>
            </a:r>
            <a:r>
              <a:rPr lang="en-US" altLang="ja-JP" sz="2400" smtClean="0"/>
              <a:t>D Frame Field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olidFill>
                  <a:srgbClr val="FF0000"/>
                </a:solidFill>
                <a:sym typeface="Wingdings" panose="05000000000000000000" pitchFamily="2" charset="2"/>
              </a:rPr>
              <a:t>Heuristic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pPr lvl="3"/>
            <a:endParaRPr lang="en-US" altLang="ja-JP" sz="1400" smtClean="0"/>
          </a:p>
          <a:p>
            <a:r>
              <a:rPr lang="en-US" altLang="ja-JP" sz="2400" smtClean="0"/>
              <a:t>UVW Parameterization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ja-JP" sz="2000" smtClean="0">
                <a:sym typeface="Wingdings" panose="05000000000000000000" pitchFamily="2" charset="2"/>
              </a:rPr>
              <a:t> Auto-computed</a:t>
            </a:r>
            <a:endParaRPr lang="ja-JP" altLang="en-US" sz="200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Definition of </a:t>
            </a:r>
            <a:r>
              <a:rPr kumimoji="1" lang="en-US" altLang="ja-JP" smtClean="0">
                <a:solidFill>
                  <a:srgbClr val="FF0000"/>
                </a:solidFill>
              </a:rPr>
              <a:t>3D Frame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1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mtClean="0"/>
                  <a:t>Don’t care about orientation / ordering of axes</a:t>
                </a:r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 smtClean="0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=…=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mtClean="0"/>
              </a:p>
              <a:p>
                <a:pPr lvl="1"/>
                <a:endParaRPr kumimoji="1" lang="en-US" altLang="ja-JP" smtClean="0"/>
              </a:p>
              <a:p>
                <a:r>
                  <a:rPr lang="en-US" altLang="ja-JP" smtClean="0"/>
                  <a:t>Question: How distant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from</a:t>
                </a:r>
                <a:r>
                  <a:rPr kumimoji="1" lang="ja-JP" alt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mtClean="0"/>
                  <a:t> ?</a:t>
                </a:r>
              </a:p>
              <a:p>
                <a:pPr lvl="1"/>
                <a:endParaRPr lang="en-US" altLang="ja-JP" smtClean="0"/>
              </a:p>
              <a:p>
                <a:r>
                  <a:rPr lang="en-US" altLang="ja-JP" smtClean="0"/>
                  <a:t>Key insight: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≔</m:t>
                    </m:r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mtClean="0"/>
              </a:p>
              <a:p>
                <a:pPr lvl="3"/>
                <a:endParaRPr lang="en-US" altLang="ja-JP" smtClean="0"/>
              </a:p>
              <a:p>
                <a:pPr lvl="1"/>
                <a:r>
                  <a:rPr lang="en-US" altLang="ja-JP" smtClean="0"/>
                  <a:t>Invariant under sign flip / axis reordering!</a:t>
                </a:r>
                <a:endParaRPr lang="en-US" altLang="ja-JP"/>
              </a:p>
            </p:txBody>
          </p:sp>
        </mc:Choice>
        <mc:Fallback xmlns="">
          <p:sp>
            <p:nvSpPr>
              <p:cNvPr id="12" name="コンテンツ プレースホルダー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1296144" cy="115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22" y="2093408"/>
            <a:ext cx="984086" cy="9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43" y="2117630"/>
            <a:ext cx="935897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47290"/>
            <a:ext cx="1108366" cy="91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914992" y="2389210"/>
            <a:ext cx="134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51720" y="216541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165416"/>
                <a:ext cx="57606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851920" y="210093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00939"/>
                <a:ext cx="57606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436096" y="249583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495839"/>
                <a:ext cx="57606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732240" y="245344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53448"/>
                <a:ext cx="576064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50" y="3979575"/>
            <a:ext cx="2256838" cy="256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Distance between 3D Frames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420" y="5651262"/>
            <a:ext cx="11567160" cy="796987"/>
          </a:xfrm>
        </p:spPr>
        <p:txBody>
          <a:bodyPr/>
          <a:lstStyle/>
          <a:p>
            <a:r>
              <a:rPr kumimoji="1" lang="en-US" altLang="ja-JP" smtClean="0"/>
              <a:t>Integral over an entire sphere </a:t>
            </a:r>
            <a:r>
              <a:rPr lang="en-US" altLang="ja-JP" smtClean="0">
                <a:sym typeface="Wingdings" panose="05000000000000000000" pitchFamily="2" charset="2"/>
              </a:rPr>
              <a:t> </a:t>
            </a:r>
            <a:r>
              <a:rPr lang="en-US" altLang="ja-JP" b="1" smtClean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ja-JP" smtClean="0">
                <a:solidFill>
                  <a:srgbClr val="FF0000"/>
                </a:solidFill>
                <a:sym typeface="Wingdings" panose="05000000000000000000" pitchFamily="2" charset="2"/>
              </a:rPr>
              <a:t>pherical </a:t>
            </a:r>
            <a:r>
              <a:rPr lang="en-US" altLang="ja-JP" b="1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ja-JP" smtClean="0">
                <a:solidFill>
                  <a:srgbClr val="FF0000"/>
                </a:solidFill>
                <a:sym typeface="Wingdings" panose="05000000000000000000" pitchFamily="2" charset="2"/>
              </a:rPr>
              <a:t>armonics!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1207477" y="2636912"/>
            <a:ext cx="9064987" cy="2599160"/>
            <a:chOff x="1207477" y="1837952"/>
            <a:chExt cx="9064987" cy="259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207477" y="2415636"/>
                  <a:ext cx="3247427" cy="1443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nary>
                          <m:naryPr>
                            <m:limLoc m:val="undOvr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/>
                          <m:e/>
                        </m:nary>
                      </m:oMath>
                    </m:oMathPara>
                  </a14:m>
                  <a:endParaRPr lang="en-US" altLang="ja-JP" sz="280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477" y="2415636"/>
                  <a:ext cx="3247427" cy="14437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/>
            <p:cNvGrpSpPr/>
            <p:nvPr/>
          </p:nvGrpSpPr>
          <p:grpSpPr>
            <a:xfrm>
              <a:off x="4511824" y="2024028"/>
              <a:ext cx="1679614" cy="2227009"/>
              <a:chOff x="4511824" y="2000886"/>
              <a:chExt cx="1679614" cy="2227009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l="20469" t="10625" r="20469" b="10625"/>
              <a:stretch/>
            </p:blipFill>
            <p:spPr>
              <a:xfrm>
                <a:off x="4511824" y="2000886"/>
                <a:ext cx="1679614" cy="1679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正方形/長方形 7"/>
                  <p:cNvSpPr/>
                  <p:nvPr/>
                </p:nvSpPr>
                <p:spPr>
                  <a:xfrm>
                    <a:off x="4653203" y="3704675"/>
                    <a:ext cx="139685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/>
                  </a:p>
                </p:txBody>
              </p:sp>
            </mc:Choice>
            <mc:Fallback xmlns="">
              <p:sp>
                <p:nvSpPr>
                  <p:cNvPr id="8" name="正方形/長方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3203" y="3704675"/>
                    <a:ext cx="1396857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グループ化 16"/>
            <p:cNvGrpSpPr/>
            <p:nvPr/>
          </p:nvGrpSpPr>
          <p:grpSpPr>
            <a:xfrm>
              <a:off x="7457171" y="2010161"/>
              <a:ext cx="1679614" cy="2254742"/>
              <a:chOff x="7457171" y="2000886"/>
              <a:chExt cx="1679614" cy="2254742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5"/>
              <a:srcRect l="20469" t="10626" r="20469" b="10626"/>
              <a:stretch/>
            </p:blipFill>
            <p:spPr>
              <a:xfrm>
                <a:off x="7457171" y="2000886"/>
                <a:ext cx="1679614" cy="1679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正方形/長方形 8"/>
                  <p:cNvSpPr/>
                  <p:nvPr/>
                </p:nvSpPr>
                <p:spPr>
                  <a:xfrm>
                    <a:off x="7586239" y="3676943"/>
                    <a:ext cx="1421479" cy="5786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/>
                  </a:p>
                </p:txBody>
              </p:sp>
            </mc:Choice>
            <mc:Fallback xmlns="">
              <p:sp>
                <p:nvSpPr>
                  <p:cNvPr id="9" name="正方形/長方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6239" y="3676943"/>
                    <a:ext cx="1421479" cy="57868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減算記号 10"/>
            <p:cNvSpPr/>
            <p:nvPr/>
          </p:nvSpPr>
          <p:spPr>
            <a:xfrm>
              <a:off x="6556018" y="2994424"/>
              <a:ext cx="476086" cy="286216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9609141" y="2875922"/>
                  <a:ext cx="6633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141" y="2875922"/>
                  <a:ext cx="66332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グループ化 17"/>
            <p:cNvGrpSpPr/>
            <p:nvPr/>
          </p:nvGrpSpPr>
          <p:grpSpPr>
            <a:xfrm>
              <a:off x="4007768" y="1837952"/>
              <a:ext cx="5923246" cy="2599160"/>
              <a:chOff x="4079776" y="1837952"/>
              <a:chExt cx="5923246" cy="2599160"/>
            </a:xfrm>
          </p:grpSpPr>
          <p:sp>
            <p:nvSpPr>
              <p:cNvPr id="10" name="大かっこ 9"/>
              <p:cNvSpPr/>
              <p:nvPr/>
            </p:nvSpPr>
            <p:spPr>
              <a:xfrm>
                <a:off x="4079776" y="1837952"/>
                <a:ext cx="5544616" cy="2599160"/>
              </a:xfrm>
              <a:prstGeom prst="bracketPair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9624392" y="1837952"/>
                <a:ext cx="378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smtClean="0"/>
                  <a:t>2</a:t>
                </a:r>
                <a:endParaRPr kumimoji="1" lang="ja-JP" altLang="en-US" sz="2800" smtClean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991544" y="1576682"/>
                <a:ext cx="3841373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≔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76682"/>
                <a:ext cx="3841373" cy="498278"/>
              </a:xfrm>
              <a:prstGeom prst="rect">
                <a:avLst/>
              </a:prstGeom>
              <a:blipFill rotWithShape="0"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6" y="1052736"/>
            <a:ext cx="1401318" cy="15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1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Basics of Spherical Harmonics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Something like Fourier series on sphere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en-US" altLang="ja-JP" smtClean="0"/>
              <a:t>Orthonormality: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074" name="Picture 2" descr="https://upload.wikimedia.org/wikipedia/commons/thumb/6/62/Spherical_Harmonics.png/300px-Spherical_Harmon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58" y="2204864"/>
            <a:ext cx="4602033" cy="288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31779" y="2178359"/>
                <a:ext cx="4430444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9" y="2178359"/>
                <a:ext cx="4430444" cy="11385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31779" y="4797152"/>
                <a:ext cx="5921556" cy="1250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9" y="4797152"/>
                <a:ext cx="5921556" cy="12507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1712624" y="1844824"/>
                <a:ext cx="474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624" y="1844824"/>
                <a:ext cx="47436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825808" y="5116965"/>
                <a:ext cx="345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8" y="5116965"/>
                <a:ext cx="34509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6960096" y="2200880"/>
            <a:ext cx="0" cy="2887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082436" y="2060848"/>
            <a:ext cx="46195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064552" y="15567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smtClean="0"/>
              <a:t>3</a:t>
            </a:r>
            <a:endParaRPr kumimoji="1" lang="ja-JP" altLang="en-US" sz="200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456533" y="15567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2</a:t>
            </a:r>
            <a:endParaRPr kumimoji="1" lang="ja-JP" altLang="en-US" sz="200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848513" y="15567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1</a:t>
            </a:r>
            <a:endParaRPr kumimoji="1" lang="ja-JP" altLang="en-US" sz="200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240493" y="155679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0</a:t>
            </a:r>
            <a:endParaRPr kumimoji="1" lang="ja-JP" altLang="en-US" sz="200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578682" y="155679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smtClean="0"/>
              <a:t>-1</a:t>
            </a:r>
            <a:endParaRPr kumimoji="1" lang="ja-JP" altLang="en-US" sz="200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16871" y="155679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smtClean="0"/>
              <a:t>-2</a:t>
            </a:r>
            <a:endParaRPr kumimoji="1" lang="ja-JP" altLang="en-US" sz="200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55060" y="1556792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smtClean="0"/>
              <a:t>-3</a:t>
            </a:r>
            <a:endParaRPr kumimoji="1" lang="ja-JP" altLang="en-US" sz="200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58895" y="452014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smtClean="0"/>
              <a:t>3</a:t>
            </a:r>
            <a:endParaRPr kumimoji="1" lang="ja-JP" altLang="en-US" sz="200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58895" y="376727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2</a:t>
            </a:r>
            <a:endParaRPr kumimoji="1" lang="ja-JP" altLang="en-US" sz="200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58895" y="301441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1</a:t>
            </a:r>
            <a:endParaRPr kumimoji="1" lang="ja-JP" altLang="en-US" sz="200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58895" y="226154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/>
              <a:t>0</a:t>
            </a:r>
            <a:endParaRPr kumimoji="1" lang="ja-JP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9756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Frame represented by SH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11"/>
              <p:cNvSpPr>
                <a:spLocks noGrp="1"/>
              </p:cNvSpPr>
              <p:nvPr>
                <p:ph idx="1"/>
              </p:nvPr>
            </p:nvSpPr>
            <p:spPr>
              <a:xfrm>
                <a:off x="312420" y="2939218"/>
                <a:ext cx="11567160" cy="35090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ja-JP" smtClean="0"/>
                  <a:t>“Frequency” unaffected</a:t>
                </a:r>
                <a:br>
                  <a:rPr kumimoji="1" lang="en-US" altLang="ja-JP" smtClean="0"/>
                </a:br>
                <a:r>
                  <a:rPr kumimoji="1" lang="en-US" altLang="ja-JP" smtClean="0"/>
                  <a:t>by rotation:</a:t>
                </a:r>
              </a:p>
              <a:p>
                <a:pPr lvl="1"/>
                <a:endParaRPr lang="en-US" altLang="ja-JP"/>
              </a:p>
              <a:p>
                <a:r>
                  <a:rPr lang="en-US" altLang="ja-JP" smtClean="0"/>
                  <a:t>Frame represented as SH coeffs </a:t>
                </a:r>
                <a:br>
                  <a:rPr lang="en-US" altLang="ja-JP" smtClean="0"/>
                </a:br>
                <a:r>
                  <a:rPr lang="en-US" altLang="ja-JP" smtClean="0"/>
                  <a:t>for band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ja-JP" smtClean="0"/>
                  <a:t>   (i.e. 9-vector) :</a:t>
                </a:r>
              </a:p>
              <a:p>
                <a:pPr lvl="1"/>
                <a:endParaRPr kumimoji="1" lang="en-US" altLang="ja-JP" smtClean="0"/>
              </a:p>
              <a:p>
                <a:r>
                  <a:rPr kumimoji="1" lang="en-US" altLang="ja-JP" smtClean="0"/>
                  <a:t>Coeffs mapped by </a:t>
                </a:r>
                <a:r>
                  <a:rPr kumimoji="1" lang="en-US" altLang="ja-JP" i="1" smtClean="0"/>
                  <a:t>some</a:t>
                </a:r>
                <a:r>
                  <a:rPr kumimoji="1" lang="en-US" altLang="ja-JP" smtClean="0"/>
                  <a:t> 9x9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kumimoji="1" lang="en-US" altLang="ja-JP" smtClean="0"/>
                  <a:t> :</a:t>
                </a:r>
              </a:p>
              <a:p>
                <a:pPr lvl="1"/>
                <a:endParaRPr kumimoji="1" lang="en-US" altLang="ja-JP" smtClean="0"/>
              </a:p>
              <a:p>
                <a:r>
                  <a:rPr kumimoji="1" lang="en-US" altLang="ja-JP" smtClean="0"/>
                  <a:t>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ja-JP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smtClean="0"/>
                  <a:t> :</a:t>
                </a:r>
              </a:p>
            </p:txBody>
          </p:sp>
        </mc:Choice>
        <mc:Fallback xmlns="">
          <p:sp>
            <p:nvSpPr>
              <p:cNvPr id="12" name="コンテンツ プレースホルダー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2939218"/>
                <a:ext cx="11567160" cy="3509032"/>
              </a:xfrm>
              <a:blipFill rotWithShape="0">
                <a:blip r:embed="rId2"/>
                <a:stretch>
                  <a:fillRect l="-790" t="-3646" b="-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34" y="1187520"/>
            <a:ext cx="1541450" cy="17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884884" y="1718124"/>
                <a:ext cx="3283143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884" y="1718124"/>
                <a:ext cx="3283143" cy="443198"/>
              </a:xfrm>
              <a:prstGeom prst="rect">
                <a:avLst/>
              </a:prstGeom>
              <a:blipFill rotWithShape="0">
                <a:blip r:embed="rId4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39616" y="1318720"/>
                <a:ext cx="5665590" cy="1242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rad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1318720"/>
                <a:ext cx="5665590" cy="12420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032104" y="2710116"/>
                <a:ext cx="4138954" cy="95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=: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=−4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2710116"/>
                <a:ext cx="4138954" cy="9562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589082" y="3935476"/>
                <a:ext cx="4954818" cy="815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000" smtClean="0"/>
              </a:p>
              <a:p>
                <a:r>
                  <a:rPr lang="en-US" altLang="ja-JP" sz="200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,0,0,0,</m:t>
                    </m:r>
                    <m:rad>
                      <m:radPr>
                        <m:degHide m:val="on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,0,0,0,</m:t>
                    </m:r>
                    <m:rad>
                      <m:radPr>
                        <m:degHide m:val="on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82" y="3935476"/>
                <a:ext cx="4954818" cy="815544"/>
              </a:xfrm>
              <a:prstGeom prst="rect">
                <a:avLst/>
              </a:prstGeom>
              <a:blipFill rotWithShape="0">
                <a:blip r:embed="rId7"/>
                <a:stretch>
                  <a:fillRect t="-75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469" t="10625" r="20469" b="10625"/>
          <a:stretch/>
        </p:blipFill>
        <p:spPr>
          <a:xfrm>
            <a:off x="5749982" y="2644283"/>
            <a:ext cx="1147199" cy="1147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670003" y="5031593"/>
                <a:ext cx="1564724" cy="517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003" y="5031593"/>
                <a:ext cx="1564724" cy="5174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6456040" y="5733256"/>
                <a:ext cx="4404988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5733256"/>
                <a:ext cx="4404988" cy="6658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矢印 15"/>
          <p:cNvSpPr/>
          <p:nvPr/>
        </p:nvSpPr>
        <p:spPr>
          <a:xfrm>
            <a:off x="8285184" y="1768929"/>
            <a:ext cx="599106" cy="3415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84232" y="1516265"/>
            <a:ext cx="79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smtClean="0"/>
              <a:t>simplify</a:t>
            </a:r>
            <a:endParaRPr kumimoji="1" lang="ja-JP" altLang="en-US" sz="140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7176120" y="404664"/>
            <a:ext cx="4716059" cy="753445"/>
            <a:chOff x="7432539" y="466322"/>
            <a:chExt cx="4716059" cy="753445"/>
          </a:xfrm>
        </p:grpSpPr>
        <p:pic>
          <p:nvPicPr>
            <p:cNvPr id="2050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2" t="66311" r="8812" b="16350"/>
            <a:stretch/>
          </p:blipFill>
          <p:spPr bwMode="auto">
            <a:xfrm>
              <a:off x="7432539" y="466322"/>
              <a:ext cx="4716059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/>
                <p:cNvSpPr/>
                <p:nvPr/>
              </p:nvSpPr>
              <p:spPr>
                <a:xfrm>
                  <a:off x="9061499" y="908720"/>
                  <a:ext cx="526554" cy="309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1" name="正方形/長方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499" y="908720"/>
                  <a:ext cx="526554" cy="3095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8529050" y="908720"/>
                  <a:ext cx="526554" cy="310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050" y="908720"/>
                  <a:ext cx="526554" cy="3100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7996601" y="908720"/>
                  <a:ext cx="526554" cy="310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601" y="908720"/>
                  <a:ext cx="526554" cy="31079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7464152" y="908720"/>
                  <a:ext cx="526554" cy="309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152" y="908720"/>
                  <a:ext cx="526554" cy="30912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10106577" y="908720"/>
                  <a:ext cx="428130" cy="309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577" y="908720"/>
                  <a:ext cx="428130" cy="30957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10615358" y="908720"/>
                  <a:ext cx="431977" cy="310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5358" y="908720"/>
                  <a:ext cx="431977" cy="3100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11127986" y="908720"/>
                  <a:ext cx="431977" cy="310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986" y="908720"/>
                  <a:ext cx="431977" cy="31079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/>
                <p:cNvSpPr/>
                <p:nvPr/>
              </p:nvSpPr>
              <p:spPr>
                <a:xfrm>
                  <a:off x="11640616" y="908720"/>
                  <a:ext cx="431977" cy="309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ja-JP" altLang="en-US" sz="1400"/>
                </a:p>
              </p:txBody>
            </p:sp>
          </mc:Choice>
          <mc:Fallback xmlns="">
            <p:sp>
              <p:nvSpPr>
                <p:cNvPr id="28" name="正方形/長方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0616" y="908720"/>
                  <a:ext cx="431977" cy="30912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Computing 9x9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kumimoji="1" lang="en-US" altLang="ja-JP" smtClean="0"/>
                  <a:t> from 3D rotation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Not immediately obvious</a:t>
                </a:r>
              </a:p>
              <a:p>
                <a:pPr lvl="3"/>
                <a:endParaRPr kumimoji="1" lang="en-US" altLang="ja-JP" smtClean="0"/>
              </a:p>
              <a:p>
                <a:r>
                  <a:rPr kumimoji="1" lang="en-US" altLang="ja-JP" smtClean="0">
                    <a:sym typeface="Wingdings" panose="05000000000000000000" pitchFamily="2" charset="2"/>
                  </a:rPr>
                  <a:t>Insight: Obvious for certain cases: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</m:oMath>
                </a14:m>
                <a:r>
                  <a:rPr lang="ja-JP" altLang="en-US"/>
                  <a:t> </a:t>
                </a:r>
                <a:r>
                  <a:rPr lang="en-US" altLang="ja-JP"/>
                  <a:t>&amp;</a:t>
                </a:r>
                <a:r>
                  <a:rPr lang="en-US" altLang="ja-JP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bSup>
                  </m:oMath>
                </a14:m>
                <a:r>
                  <a:rPr lang="ja-JP" altLang="en-US"/>
                  <a:t> </a:t>
                </a:r>
                <a:endParaRPr kumimoji="1" lang="en-US" altLang="ja-JP" smtClean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ja-JP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(Not sure...)</a:t>
                </a:r>
              </a:p>
              <a:p>
                <a:endParaRPr kumimoji="1" lang="en-US" altLang="ja-JP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kumimoji="1" lang="en-US" altLang="ja-JP" smtClean="0">
                    <a:sym typeface="Wingdings" panose="05000000000000000000" pitchFamily="2" charset="2"/>
                  </a:rPr>
                  <a:t> Represent rotation by </a:t>
                </a:r>
                <a:r>
                  <a:rPr kumimoji="1" lang="en-US" altLang="ja-JP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ZYZ Euler angle</a:t>
                </a:r>
                <a:endParaRPr kumimoji="1" lang="en-US" altLang="ja-JP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ja-JP" altLang="en-US"/>
              </a:p>
              <a:p>
                <a:pPr lvl="1"/>
                <a:endParaRPr lang="en-US" altLang="ja-JP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54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7337523" y="3052706"/>
            <a:ext cx="313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smtClean="0">
                <a:solidFill>
                  <a:schemeClr val="accent1">
                    <a:lumMod val="75000"/>
                  </a:schemeClr>
                </a:solidFill>
              </a:rPr>
              <a:t>Rotation about Z axis by </a:t>
            </a:r>
            <a:r>
              <a:rPr kumimoji="1" lang="el-GR" altLang="ja-JP" sz="200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kumimoji="1" lang="ja-JP" altLang="en-US" sz="200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 flipV="1">
            <a:off x="6384032" y="2852936"/>
            <a:ext cx="953491" cy="39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Frame that aligns with boundary surface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Frame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aligns with:</a:t>
                </a:r>
              </a:p>
              <a:p>
                <a:pPr lvl="1"/>
                <a:r>
                  <a:rPr kumimoji="1" lang="en-US" altLang="ja-JP" smtClean="0"/>
                  <a:t>Z axis                        iff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kumimoji="1" lang="en-US" altLang="ja-JP" smtClean="0"/>
              </a:p>
              <a:p>
                <a:pPr lvl="1"/>
                <a:endParaRPr kumimoji="1" lang="en-US" altLang="ja-JP" smtClean="0"/>
              </a:p>
              <a:p>
                <a:pPr lvl="1"/>
                <a:r>
                  <a:rPr lang="en-US" altLang="ja-JP" smtClean="0"/>
                  <a:t>Surface normal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mtClean="0"/>
                  <a:t>      iff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sub>
                        </m:sSub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kumimoji="1" lang="en-US" altLang="ja-JP" smtClean="0"/>
              </a:p>
              <a:p>
                <a:pPr lvl="4"/>
                <a:endParaRPr lang="en-US" altLang="ja-JP" i="1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kumimoji="1" lang="ja-JP" altLang="en-US" smtClean="0"/>
                  <a:t> </a:t>
                </a:r>
                <a:r>
                  <a:rPr kumimoji="1" lang="en-US" altLang="ja-JP" smtClean="0"/>
                  <a:t>: Rotation that brings n to Z axis</a:t>
                </a:r>
              </a:p>
              <a:p>
                <a:endParaRPr kumimoji="1" lang="en-US" altLang="ja-JP" smtClean="0"/>
              </a:p>
              <a:p>
                <a:endParaRPr kumimoji="1" lang="en-US" altLang="ja-JP" smtClean="0"/>
              </a:p>
              <a:p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44072" y="1217267"/>
                <a:ext cx="1534844" cy="404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000" smtClean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kumimoji="1" lang="en-US" altLang="ja-JP" sz="2000" smtClean="0">
                    <a:solidFill>
                      <a:schemeClr val="accent1">
                        <a:lumMod val="75000"/>
                      </a:schemeClr>
                    </a:solidFill>
                  </a:rPr>
                  <a:t>oeff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kumimoji="1" lang="ja-JP" altLang="en-US" sz="200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1217267"/>
                <a:ext cx="1534844" cy="404854"/>
              </a:xfrm>
              <a:prstGeom prst="rect">
                <a:avLst/>
              </a:prstGeom>
              <a:blipFill rotWithShape="0">
                <a:blip r:embed="rId4"/>
                <a:stretch>
                  <a:fillRect l="-3571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4005064"/>
            <a:ext cx="4848225" cy="323850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6407721" y="1419694"/>
            <a:ext cx="336351" cy="56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9408368" y="1998557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smtClean="0"/>
              <a:t>(Proof in Appendix)</a:t>
            </a:r>
            <a:endParaRPr kumimoji="1" lang="ja-JP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9537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HG丸ｺﾞｼｯｸM-PRO"/>
        <a:cs typeface=""/>
      </a:majorFont>
      <a:minorFont>
        <a:latin typeface="Segoe U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kumimoji="1"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mple" id="{EEBFD9D1-0E7A-45A3-951F-23F33B75C311}" vid="{89884D67-3F56-494C-91C4-E85648227E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2079</TotalTime>
  <Words>250</Words>
  <Application>Microsoft Office PowerPoint</Application>
  <PresentationFormat>ワイド画面</PresentationFormat>
  <Paragraphs>170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HG丸ｺﾞｼｯｸM-PRO</vt:lpstr>
      <vt:lpstr>ＭＳ Ｐゴシック</vt:lpstr>
      <vt:lpstr>Arial</vt:lpstr>
      <vt:lpstr>Calibri</vt:lpstr>
      <vt:lpstr>Cambria Math</vt:lpstr>
      <vt:lpstr>Segoe UI</vt:lpstr>
      <vt:lpstr>Wingdings</vt:lpstr>
      <vt:lpstr>simple</vt:lpstr>
      <vt:lpstr>Mathematics and Implementation of  Computer Graphics Techniques 2015    Boundary Aligned Smooth 3D Cross-Frame Field  Jin Huang, Yiying Tong, Hongyu Wei, Hujun Bao SIGGRAPH Asia 2011</vt:lpstr>
      <vt:lpstr>Background: 2D Frame Field &amp; Quad Meshing</vt:lpstr>
      <vt:lpstr>Background: 3D Frame Field &amp; Hex Meshing</vt:lpstr>
      <vt:lpstr>Definition of 3D Frame</vt:lpstr>
      <vt:lpstr>Distance between 3D Frames</vt:lpstr>
      <vt:lpstr>Basics of Spherical Harmonics</vt:lpstr>
      <vt:lpstr>Frame represented by SH</vt:lpstr>
      <vt:lpstr>Computing 9x9 R ̂ from 3D rotation R</vt:lpstr>
      <vt:lpstr>Frame that aligns with boundary surface</vt:lpstr>
      <vt:lpstr>Discretization &amp; Objective</vt:lpstr>
      <vt:lpstr>Optimization</vt:lpstr>
      <vt:lpstr>Results &amp; Performance</vt:lpstr>
      <vt:lpstr>Questions</vt:lpstr>
    </vt:vector>
  </TitlesOfParts>
  <Company>National Institute of Informatics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CG技術の実装と数理2015  Boundary Aligned Smooth 3D Cross-Frame Field  Jin Huang, Yiying Tong, Hongyu Wei, Hujun Bao SIGGRAPH Asia 2011</dc:title>
  <dc:creator>kenshi</dc:creator>
  <cp:lastModifiedBy>kenshi</cp:lastModifiedBy>
  <cp:revision>196</cp:revision>
  <dcterms:created xsi:type="dcterms:W3CDTF">2015-07-23T04:35:37Z</dcterms:created>
  <dcterms:modified xsi:type="dcterms:W3CDTF">2015-10-03T06:04:27Z</dcterms:modified>
</cp:coreProperties>
</file>