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312" r:id="rId3"/>
    <p:sldId id="313" r:id="rId4"/>
    <p:sldId id="290" r:id="rId5"/>
    <p:sldId id="304" r:id="rId6"/>
    <p:sldId id="292" r:id="rId7"/>
    <p:sldId id="308" r:id="rId8"/>
    <p:sldId id="309" r:id="rId9"/>
    <p:sldId id="310" r:id="rId10"/>
    <p:sldId id="311" r:id="rId11"/>
    <p:sldId id="300" r:id="rId12"/>
    <p:sldId id="301" r:id="rId13"/>
    <p:sldId id="302" r:id="rId14"/>
    <p:sldId id="297" r:id="rId15"/>
    <p:sldId id="296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1" autoAdjust="0"/>
    <p:restoredTop sz="95373" autoAdjust="0"/>
  </p:normalViewPr>
  <p:slideViewPr>
    <p:cSldViewPr>
      <p:cViewPr varScale="1">
        <p:scale>
          <a:sx n="91" d="100"/>
          <a:sy n="91" d="100"/>
        </p:scale>
        <p:origin x="5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0F9A8-C3E9-4742-A1F4-21DF3039F829}" type="datetimeFigureOut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5D93E-2B6D-48CC-8CF8-284716EAE4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799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5D93E-2B6D-48CC-8CF8-284716EAE4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88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25D93E-2B6D-48CC-8CF8-284716EAE48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7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8654" y="323112"/>
            <a:ext cx="10954693" cy="346592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8654" y="3875052"/>
            <a:ext cx="10954693" cy="220381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83B71-2C25-4ACB-BB69-21DC48C4065F}" type="datetime1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12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5E726-4C9A-4514-B268-6004F18C3A0C}" type="datetime1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92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40062-0E62-4252-8132-93F5F241AAAB}" type="datetime1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74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中央に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2420" y="2766219"/>
            <a:ext cx="1156716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CCFCF-DA52-41C2-9CA3-CE7CDDE74FC6}" type="datetime1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78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75B11-53FB-401E-A783-722B5CE4E697}" type="datetime1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371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12420" y="87213"/>
            <a:ext cx="11567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12420" y="1482061"/>
            <a:ext cx="11567160" cy="4966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4482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357FB-A87C-401B-8FCE-72EE5EB7337B}" type="datetime1">
              <a:rPr kumimoji="1" lang="ja-JP" altLang="en-US" smtClean="0"/>
              <a:t>2016/3/3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482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488488" y="6448251"/>
            <a:ext cx="865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6525-E11C-478D-9CAF-8E7AC74B2A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94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akayama@nii.ac.j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4.png"/><Relationship Id="rId11" Type="http://schemas.openxmlformats.org/officeDocument/2006/relationships/image" Target="../media/image139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507.03351" TargetMode="External"/><Relationship Id="rId2" Type="http://schemas.openxmlformats.org/officeDocument/2006/relationships/image" Target="../media/image14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10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110.png"/><Relationship Id="rId10" Type="http://schemas.openxmlformats.org/officeDocument/2006/relationships/image" Target="../media/image9.png"/><Relationship Id="rId4" Type="http://schemas.openxmlformats.org/officeDocument/2006/relationships/image" Target="../media/image210.png"/><Relationship Id="rId9" Type="http://schemas.openxmlformats.org/officeDocument/2006/relationships/image" Target="../media/image8.png"/><Relationship Id="rId14" Type="http://schemas.openxmlformats.org/officeDocument/2006/relationships/image" Target="../media/image10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3.png"/><Relationship Id="rId21" Type="http://schemas.openxmlformats.org/officeDocument/2006/relationships/image" Target="../media/image34.png"/><Relationship Id="rId7" Type="http://schemas.openxmlformats.org/officeDocument/2006/relationships/image" Target="../media/image18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2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4.png"/><Relationship Id="rId24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31" Type="http://schemas.openxmlformats.org/officeDocument/2006/relationships/image" Target="../media/image44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78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18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hyperlink" Target="https://en.wikipedia.org/wiki/Table_of_spherical_harmonics#Real_spherical_harmonics" TargetMode="External"/><Relationship Id="rId2" Type="http://schemas.openxmlformats.org/officeDocument/2006/relationships/image" Target="../media/image79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1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agemath.com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94.png"/><Relationship Id="rId21" Type="http://schemas.openxmlformats.org/officeDocument/2006/relationships/image" Target="../media/image112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20" Type="http://schemas.openxmlformats.org/officeDocument/2006/relationships/image" Target="../media/image1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19" Type="http://schemas.openxmlformats.org/officeDocument/2006/relationships/image" Target="../media/image110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0574" y="188640"/>
            <a:ext cx="11930853" cy="3753103"/>
          </a:xfrm>
        </p:spPr>
        <p:txBody>
          <a:bodyPr>
            <a:noAutofit/>
          </a:bodyPr>
          <a:lstStyle/>
          <a:p>
            <a:r>
              <a:rPr lang="en-US" altLang="ja-JP" sz="2800"/>
              <a:t>Mathematics and Implementation of 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en-US" altLang="ja-JP" sz="2800" smtClean="0"/>
              <a:t>Computer </a:t>
            </a:r>
            <a:r>
              <a:rPr lang="en-US" altLang="ja-JP" sz="2800"/>
              <a:t>Graphics </a:t>
            </a:r>
            <a:r>
              <a:rPr lang="en-US" altLang="ja-JP" sz="2800" smtClean="0"/>
              <a:t>Techniques 2015</a:t>
            </a:r>
            <a:br>
              <a:rPr lang="en-US" altLang="ja-JP" sz="2800" smtClean="0"/>
            </a:b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800" smtClean="0"/>
              <a:t/>
            </a:r>
            <a:br>
              <a:rPr lang="ja-JP" altLang="en-US" sz="2800" smtClean="0"/>
            </a:b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en-US" altLang="ja-JP" sz="4000" b="1" smtClean="0"/>
              <a:t>Boundary Aligned Smooth 3D Cross-Frame Field</a:t>
            </a:r>
            <a:r>
              <a:rPr lang="en-US" altLang="ja-JP" sz="4000" smtClean="0"/>
              <a:t/>
            </a:r>
            <a:br>
              <a:rPr lang="en-US" altLang="ja-JP" sz="4000" smtClean="0"/>
            </a:b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en-US" altLang="ja-JP" sz="2800" smtClean="0"/>
              <a:t>Jin Huang,</a:t>
            </a:r>
            <a:r>
              <a:rPr lang="en-US" altLang="ja-JP" sz="2800" i="1" smtClean="0"/>
              <a:t> </a:t>
            </a:r>
            <a:r>
              <a:rPr lang="en-US" altLang="ja-JP" sz="2800" smtClean="0"/>
              <a:t>Yiying Tong</a:t>
            </a:r>
            <a:r>
              <a:rPr lang="en-US" altLang="ja-JP" sz="2800" i="1" smtClean="0"/>
              <a:t>, </a:t>
            </a:r>
            <a:r>
              <a:rPr lang="en-US" altLang="ja-JP" sz="2800" smtClean="0"/>
              <a:t>Hongyu Wei</a:t>
            </a:r>
            <a:r>
              <a:rPr lang="en-US" altLang="ja-JP" sz="2800" i="1" smtClean="0"/>
              <a:t>, </a:t>
            </a:r>
            <a:r>
              <a:rPr lang="en-US" altLang="ja-JP" sz="2800" smtClean="0"/>
              <a:t>Hujun Bao</a:t>
            </a:r>
            <a:br>
              <a:rPr lang="en-US" altLang="ja-JP" sz="2800" smtClean="0"/>
            </a:br>
            <a:r>
              <a:rPr lang="en-US" altLang="ja-JP" sz="2800" smtClean="0"/>
              <a:t>SIGGRAPH Asia 2011</a:t>
            </a:r>
            <a:endParaRPr kumimoji="1" lang="ja-JP" altLang="en-US" sz="28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18654" y="4363029"/>
            <a:ext cx="10954693" cy="2363214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2000" smtClean="0"/>
              <a:t>Kenshi Takayama</a:t>
            </a:r>
          </a:p>
          <a:p>
            <a:r>
              <a:rPr kumimoji="1" lang="en-US" altLang="ja-JP" sz="2000" smtClean="0"/>
              <a:t>Assistant Prof @ National Insitute of Informatics</a:t>
            </a:r>
          </a:p>
          <a:p>
            <a:r>
              <a:rPr kumimoji="1" lang="en-US" altLang="ja-JP" sz="2000" smtClean="0">
                <a:hlinkClick r:id="rId3"/>
              </a:rPr>
              <a:t>takayama@nii.ac.jp</a:t>
            </a:r>
            <a:endParaRPr kumimoji="1" lang="en-US" altLang="ja-JP" sz="2000" smtClean="0"/>
          </a:p>
          <a:p>
            <a:endParaRPr lang="en-US" altLang="ja-JP" sz="2000" smtClean="0"/>
          </a:p>
          <a:p>
            <a:r>
              <a:rPr kumimoji="1" lang="en-US" altLang="ja-JP" sz="2000" smtClean="0"/>
              <a:t>2</a:t>
            </a:r>
            <a:r>
              <a:rPr kumimoji="1" lang="en-US" altLang="ja-JP" sz="2000" baseline="30000" smtClean="0"/>
              <a:t>nd</a:t>
            </a:r>
            <a:r>
              <a:rPr kumimoji="1" lang="en-US" altLang="ja-JP" sz="2000" smtClean="0"/>
              <a:t> round</a:t>
            </a:r>
          </a:p>
          <a:p>
            <a:r>
              <a:rPr kumimoji="1" lang="en-US" altLang="ja-JP" sz="2000" smtClean="0"/>
              <a:t>3 October 2015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92662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Going between ZYZ (3D) </a:t>
            </a:r>
            <a:r>
              <a:rPr lang="en-US" altLang="ja-JP" smtClean="0">
                <a:sym typeface="Wingdings" panose="05000000000000000000" pitchFamily="2" charset="2"/>
              </a:rPr>
              <a:t></a:t>
            </a:r>
            <a:r>
              <a:rPr kumimoji="1" lang="en-US" altLang="ja-JP" smtClean="0"/>
              <a:t> SH (9D)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コンテンツ プレースホルダー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smtClean="0"/>
                  <a:t>ZYZ </a:t>
                </a:r>
                <a:r>
                  <a:rPr kumimoji="1" lang="en-US" altLang="ja-JP" smtClean="0">
                    <a:sym typeface="Wingdings" panose="05000000000000000000" pitchFamily="2" charset="2"/>
                  </a:rPr>
                  <a:t> SH</a:t>
                </a:r>
              </a:p>
              <a:p>
                <a:endParaRPr lang="en-US" altLang="ja-JP">
                  <a:sym typeface="Wingdings" panose="05000000000000000000" pitchFamily="2" charset="2"/>
                </a:endParaRPr>
              </a:p>
              <a:p>
                <a:r>
                  <a:rPr lang="en-US" altLang="ja-JP" smtClean="0">
                    <a:sym typeface="Wingdings" panose="05000000000000000000" pitchFamily="2" charset="2"/>
                  </a:rPr>
                  <a:t>SH  ZYZ</a:t>
                </a:r>
              </a:p>
              <a:p>
                <a:endParaRPr kumimoji="1" lang="en-US" altLang="ja-JP">
                  <a:sym typeface="Wingdings" panose="05000000000000000000" pitchFamily="2" charset="2"/>
                </a:endParaRPr>
              </a:p>
              <a:p>
                <a:pPr lvl="1"/>
                <a:r>
                  <a:rPr kumimoji="1" lang="en-US" altLang="ja-JP" smtClean="0">
                    <a:sym typeface="Wingdings" panose="05000000000000000000" pitchFamily="2" charset="2"/>
                  </a:rPr>
                  <a:t>Minimize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𝛽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</m:d>
                  </m:oMath>
                </a14:m>
                <a:r>
                  <a:rPr kumimoji="1" lang="en-US" altLang="ja-JP" smtClean="0">
                    <a:sym typeface="Wingdings" panose="05000000000000000000" pitchFamily="2" charset="2"/>
                  </a:rPr>
                  <a:t> using Conjugate Gradient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9" name="コンテンツ プレースホルダー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8" t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695001" y="1390520"/>
                <a:ext cx="6482470" cy="61529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01" y="1390520"/>
                <a:ext cx="6482470" cy="6152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/>
          <p:cNvGrpSpPr/>
          <p:nvPr/>
        </p:nvGrpSpPr>
        <p:grpSpPr>
          <a:xfrm>
            <a:off x="10165324" y="332656"/>
            <a:ext cx="1187260" cy="2646878"/>
            <a:chOff x="9959608" y="420185"/>
            <a:chExt cx="1187260" cy="2646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正方形/長方形 10"/>
                <p:cNvSpPr/>
                <p:nvPr/>
              </p:nvSpPr>
              <p:spPr>
                <a:xfrm>
                  <a:off x="10614096" y="420185"/>
                  <a:ext cx="527004" cy="264687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rad>
                      </m:oMath>
                    </m:oMathPara>
                  </a14:m>
                  <a:endParaRPr lang="en-US" altLang="ja-JP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mtClean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oMath>
                    </m:oMathPara>
                  </a14:m>
                  <a:endParaRPr lang="en-US" altLang="ja-JP"/>
                </a:p>
              </p:txBody>
            </p:sp>
          </mc:Choice>
          <mc:Fallback xmlns="">
            <p:sp>
              <p:nvSpPr>
                <p:cNvPr id="11" name="正方形/長方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4096" y="420185"/>
                  <a:ext cx="527004" cy="264687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大かっこ 11"/>
            <p:cNvSpPr/>
            <p:nvPr/>
          </p:nvSpPr>
          <p:spPr>
            <a:xfrm>
              <a:off x="10608328" y="476672"/>
              <a:ext cx="538540" cy="2533905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/>
                <p:cNvSpPr txBox="1"/>
                <p:nvPr/>
              </p:nvSpPr>
              <p:spPr>
                <a:xfrm>
                  <a:off x="9959608" y="1535330"/>
                  <a:ext cx="713913" cy="4165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kumimoji="1" lang="ja-JP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</m:oMath>
                    </m:oMathPara>
                  </a14:m>
                  <a:endParaRPr kumimoji="1" lang="ja-JP" altLang="en-US" sz="2000" smtClean="0"/>
                </a:p>
              </p:txBody>
            </p:sp>
          </mc:Choice>
          <mc:Fallback xmlns="">
            <p:sp>
              <p:nvSpPr>
                <p:cNvPr id="13" name="テキスト ボックス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9608" y="1535330"/>
                  <a:ext cx="713913" cy="41658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735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2695001" y="2510721"/>
                <a:ext cx="4106010" cy="619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0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1" i="0" smtClean="0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sub>
                                  </m:s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0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  <m:d>
                                    <m:dPr>
                                      <m:ctrlP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000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5001" y="2510721"/>
                <a:ext cx="4106010" cy="619144"/>
              </a:xfrm>
              <a:prstGeom prst="rect">
                <a:avLst/>
              </a:prstGeom>
              <a:blipFill rotWithShape="0">
                <a:blip r:embed="rId6"/>
                <a:stretch>
                  <a:fillRect l="-742" b="-39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623392" y="4437112"/>
                <a:ext cx="3540841" cy="677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0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kumimoji="1"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in</m:t>
                                  </m:r>
                                </m:sub>
                              </m:s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0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  <m:d>
                                <m:d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4437112"/>
                <a:ext cx="3540841" cy="67749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623392" y="5376798"/>
                <a:ext cx="5687003" cy="7189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1">
                              <a:latin typeface="Cambria Math" panose="02040503050406030204" pitchFamily="18" charset="0"/>
                            </a:rPr>
                            <m:t>𝐟</m:t>
                          </m:r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200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lang="en-US" altLang="ja-JP" sz="200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5376798"/>
                <a:ext cx="5687003" cy="71891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6506134" y="4779822"/>
                <a:ext cx="958018" cy="719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</m:num>
                        <m:den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r>
                        <a:rPr kumimoji="1"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00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34" y="4779822"/>
                <a:ext cx="958018" cy="71917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グループ化 29"/>
          <p:cNvGrpSpPr/>
          <p:nvPr/>
        </p:nvGrpSpPr>
        <p:grpSpPr>
          <a:xfrm>
            <a:off x="7349012" y="4257526"/>
            <a:ext cx="4579636" cy="1763762"/>
            <a:chOff x="8131917" y="3580586"/>
            <a:chExt cx="8477480" cy="23702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テキスト ボックス 19"/>
                <p:cNvSpPr txBox="1"/>
                <p:nvPr/>
              </p:nvSpPr>
              <p:spPr>
                <a:xfrm>
                  <a:off x="8131917" y="3593267"/>
                  <a:ext cx="1726279" cy="2357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func>
                          <m:func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 smtClean="0"/>
                </a:p>
              </p:txBody>
            </p:sp>
          </mc:Choice>
          <mc:Fallback xmlns="">
            <p:sp>
              <p:nvSpPr>
                <p:cNvPr id="20" name="テキスト ボックス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1917" y="3593267"/>
                  <a:ext cx="1726279" cy="235754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テキスト ボックス 20"/>
                <p:cNvSpPr txBox="1"/>
                <p:nvPr/>
              </p:nvSpPr>
              <p:spPr>
                <a:xfrm>
                  <a:off x="9017848" y="3593267"/>
                  <a:ext cx="1726279" cy="2357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func>
                          <m:func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</p:txBody>
            </p:sp>
          </mc:Choice>
          <mc:Fallback xmlns="">
            <p:sp>
              <p:nvSpPr>
                <p:cNvPr id="21" name="テキスト ボックス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7848" y="3593267"/>
                  <a:ext cx="1726279" cy="235754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テキスト ボックス 21"/>
                <p:cNvSpPr txBox="1"/>
                <p:nvPr/>
              </p:nvSpPr>
              <p:spPr>
                <a:xfrm>
                  <a:off x="9903778" y="3593267"/>
                  <a:ext cx="1726279" cy="2357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</p:txBody>
            </p:sp>
          </mc:Choice>
          <mc:Fallback xmlns="">
            <p:sp>
              <p:nvSpPr>
                <p:cNvPr id="22" name="テキスト ボックス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3778" y="3593267"/>
                  <a:ext cx="1726279" cy="235754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/>
                <p:cNvSpPr txBox="1"/>
                <p:nvPr/>
              </p:nvSpPr>
              <p:spPr>
                <a:xfrm>
                  <a:off x="10893116" y="3593267"/>
                  <a:ext cx="1391215" cy="2357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</p:txBody>
            </p:sp>
          </mc:Choice>
          <mc:Fallback xmlns="">
            <p:sp>
              <p:nvSpPr>
                <p:cNvPr id="23" name="テキスト ボックス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116" y="3593267"/>
                  <a:ext cx="1391215" cy="235754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/>
                <p:cNvSpPr txBox="1"/>
                <p:nvPr/>
              </p:nvSpPr>
              <p:spPr>
                <a:xfrm>
                  <a:off x="12141229" y="3593267"/>
                  <a:ext cx="576263" cy="2357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</p:txBody>
            </p:sp>
          </mc:Choice>
          <mc:Fallback>
            <p:sp>
              <p:nvSpPr>
                <p:cNvPr id="24" name="テキスト ボックス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1229" y="3593267"/>
                  <a:ext cx="576263" cy="235754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/>
                <p:cNvSpPr txBox="1"/>
                <p:nvPr/>
              </p:nvSpPr>
              <p:spPr>
                <a:xfrm>
                  <a:off x="13211349" y="3593267"/>
                  <a:ext cx="1688347" cy="2357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</p:txBody>
            </p:sp>
          </mc:Choice>
          <mc:Fallback xmlns="">
            <p:sp>
              <p:nvSpPr>
                <p:cNvPr id="25" name="テキスト ボックス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1349" y="3593267"/>
                  <a:ext cx="1688347" cy="235754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14066194" y="3593267"/>
                  <a:ext cx="1688347" cy="2357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6194" y="3593267"/>
                  <a:ext cx="1688347" cy="235754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14921050" y="3593267"/>
                  <a:ext cx="1688347" cy="2357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1050" y="3593267"/>
                  <a:ext cx="1688347" cy="235754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12588146" y="3593267"/>
                  <a:ext cx="1353283" cy="235754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altLang="ja-JP" sz="1200" smtClean="0"/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8146" y="3593267"/>
                  <a:ext cx="1353283" cy="235754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大かっこ 28"/>
            <p:cNvSpPr/>
            <p:nvPr/>
          </p:nvSpPr>
          <p:spPr>
            <a:xfrm>
              <a:off x="8263510" y="3580586"/>
              <a:ext cx="8153544" cy="2358315"/>
            </a:xfrm>
            <a:prstGeom prst="bracketPair">
              <a:avLst>
                <a:gd name="adj" fmla="val 449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4710223" y="2545864"/>
            <a:ext cx="1961841" cy="386624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679745" y="4473902"/>
            <a:ext cx="425155" cy="644198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3634568" y="4473902"/>
            <a:ext cx="400515" cy="644198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745318" y="5439102"/>
            <a:ext cx="400515" cy="644198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5303053" y="5439102"/>
            <a:ext cx="455823" cy="64419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6576548" y="4853313"/>
            <a:ext cx="455823" cy="644198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/>
          <p:cNvCxnSpPr>
            <a:endCxn id="32" idx="2"/>
          </p:cNvCxnSpPr>
          <p:nvPr/>
        </p:nvCxnSpPr>
        <p:spPr>
          <a:xfrm flipV="1">
            <a:off x="3287688" y="2932488"/>
            <a:ext cx="2403456" cy="568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4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9" grpId="0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Toy example: interpolating two frames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8" y="2564904"/>
            <a:ext cx="2162206" cy="197851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231" y="2564904"/>
            <a:ext cx="2162206" cy="1978515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304" y="2564904"/>
            <a:ext cx="2162206" cy="1978515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377" y="2564904"/>
            <a:ext cx="2162206" cy="1978515"/>
          </a:xfrm>
          <a:prstGeom prst="rect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8450" y="2564904"/>
            <a:ext cx="2162206" cy="197851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236310" y="4653136"/>
                <a:ext cx="212590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0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en-US" altLang="ja-JP" sz="2000" b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53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kumimoji="1" lang="en-US" altLang="ja-JP" sz="2000" smtClean="0"/>
              </a:p>
              <a:p>
                <a:pPr algn="ctr"/>
                <a:r>
                  <a:rPr lang="en-US" altLang="ja-JP" sz="2000" b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kumimoji="1" lang="en-US" altLang="ja-JP" sz="2000" smtClean="0"/>
              </a:p>
              <a:p>
                <a:pPr algn="ctr"/>
                <a:r>
                  <a:rPr lang="en-US" altLang="ja-JP" sz="2000" b="0" smtClean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356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10" y="4653136"/>
                <a:ext cx="2125903" cy="1323439"/>
              </a:xfrm>
              <a:prstGeom prst="rect">
                <a:avLst/>
              </a:prstGeom>
              <a:blipFill rotWithShape="0">
                <a:blip r:embed="rId7"/>
                <a:stretch>
                  <a:fillRect b="-1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9856602" y="4653136"/>
                <a:ext cx="212590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000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ja-JP" sz="2000" b="0" i="1" smtClean="0">
                  <a:latin typeface="Cambria Math" panose="02040503050406030204" pitchFamily="18" charset="0"/>
                </a:endParaRPr>
              </a:p>
              <a:p>
                <a:pPr algn="ctr"/>
                <a:r>
                  <a:rPr kumimoji="1" lang="en-US" altLang="ja-JP" sz="2000" b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160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kumimoji="1" lang="en-US" altLang="ja-JP" sz="2000" smtClean="0"/>
              </a:p>
              <a:p>
                <a:pPr algn="ctr"/>
                <a:r>
                  <a:rPr lang="en-US" altLang="ja-JP" sz="2000" b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kumimoji="1" lang="en-US" altLang="ja-JP" sz="200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602" y="4653136"/>
                <a:ext cx="2125903" cy="1323439"/>
              </a:xfrm>
              <a:prstGeom prst="rect">
                <a:avLst/>
              </a:prstGeom>
              <a:blipFill rotWithShape="0">
                <a:blip r:embed="rId8"/>
                <a:stretch>
                  <a:fillRect b="-1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3072272" y="4725144"/>
                <a:ext cx="6192080" cy="60324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ja-JP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ja-JP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ja-JP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𝑎𝑟𝑔</m:t>
                              </m:r>
                              <m:r>
                                <a:rPr lang="en-US" altLang="ja-JP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altLang="ja-JP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altLang="ja-JP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altLang="ja-JP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ja-JP" sz="2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sSub>
                                    <m:sSubPr>
                                      <m:ctrlPr>
                                        <a:rPr lang="en-US" altLang="ja-JP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0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ja-JP" sz="2000" b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altLang="ja-JP" sz="20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ja-JP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000" b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ja-JP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  <m:r>
                                        <a:rPr lang="en-US" altLang="ja-JP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ja-JP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sz="200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72" y="4725144"/>
                <a:ext cx="6192080" cy="603242"/>
              </a:xfrm>
              <a:prstGeom prst="rect">
                <a:avLst/>
              </a:prstGeom>
              <a:blipFill rotWithShape="0">
                <a:blip r:embed="rId9"/>
                <a:stretch>
                  <a:fillRect b="-4950"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/>
          <p:cNvCxnSpPr/>
          <p:nvPr/>
        </p:nvCxnSpPr>
        <p:spPr>
          <a:xfrm>
            <a:off x="1683636" y="2348880"/>
            <a:ext cx="8797457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879274" y="2132856"/>
                <a:ext cx="8399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74" y="2132856"/>
                <a:ext cx="839974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10499566" y="2132856"/>
                <a:ext cx="8399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566" y="2132856"/>
                <a:ext cx="839974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5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2420" y="87213"/>
            <a:ext cx="11567160" cy="749499"/>
          </a:xfrm>
        </p:spPr>
        <p:txBody>
          <a:bodyPr/>
          <a:lstStyle/>
          <a:p>
            <a:r>
              <a:rPr kumimoji="1" lang="en-US" altLang="ja-JP" smtClean="0"/>
              <a:t>Real examples with tetrahedral meshes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6" y="908720"/>
            <a:ext cx="2702824" cy="1951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908720"/>
            <a:ext cx="2898122" cy="2614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314" y="764704"/>
            <a:ext cx="4085566" cy="26506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89" y="3003852"/>
            <a:ext cx="3219205" cy="3809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736" y="3645024"/>
            <a:ext cx="3778749" cy="31223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4533" y="3554173"/>
            <a:ext cx="4015829" cy="3241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774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Small d</a:t>
            </a:r>
            <a:r>
              <a:rPr kumimoji="1" lang="en-US" altLang="ja-JP" smtClean="0"/>
              <a:t>ifferences from [Huang11]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smtClean="0"/>
                  <a:t>Per-vertex discretization</a:t>
                </a:r>
              </a:p>
              <a:p>
                <a:pPr lvl="1"/>
                <a:r>
                  <a:rPr lang="en-US" altLang="ja-JP" smtClean="0">
                    <a:sym typeface="Wingdings" panose="05000000000000000000" pitchFamily="2" charset="2"/>
                  </a:rPr>
                  <a:t> </a:t>
                </a:r>
                <a:r>
                  <a:rPr lang="en-US" altLang="ja-JP">
                    <a:sym typeface="Wingdings" panose="05000000000000000000" pitchFamily="2" charset="2"/>
                  </a:rPr>
                  <a:t>per-face (</a:t>
                </a:r>
                <a:r>
                  <a:rPr lang="en-US" altLang="ja-JP" smtClean="0">
                    <a:sym typeface="Wingdings" panose="05000000000000000000" pitchFamily="2" charset="2"/>
                  </a:rPr>
                  <a:t>Crouzeix-Raviart) discretization</a:t>
                </a:r>
                <a:endParaRPr lang="en-US" altLang="ja-JP" smtClean="0"/>
              </a:p>
              <a:p>
                <a:pPr lvl="1"/>
                <a:r>
                  <a:rPr lang="en-US" altLang="ja-JP" smtClean="0">
                    <a:sym typeface="Wingdings" panose="05000000000000000000" pitchFamily="2" charset="2"/>
                  </a:rPr>
                  <a:t>#vertices  </a:t>
                </a:r>
                <a:r>
                  <a:rPr lang="en-US" altLang="ja-JP" smtClean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≪  </a:t>
                </a:r>
                <a:r>
                  <a:rPr lang="en-US" altLang="ja-JP" smtClean="0">
                    <a:sym typeface="Wingdings" panose="05000000000000000000" pitchFamily="2" charset="2"/>
                  </a:rPr>
                  <a:t>#faces  much smaller problem size (x0.1)</a:t>
                </a:r>
                <a:endParaRPr lang="en-US" altLang="ja-JP"/>
              </a:p>
              <a:p>
                <a:pPr lvl="1"/>
                <a:r>
                  <a:rPr lang="en-US" altLang="ja-JP" smtClean="0"/>
                  <a:t>Normal </a:t>
                </a:r>
                <a:r>
                  <a:rPr lang="en-US" altLang="ja-JP"/>
                  <a:t>alignment </a:t>
                </a:r>
                <a:r>
                  <a:rPr lang="en-US" altLang="ja-JP" smtClean="0"/>
                  <a:t>properly handled</a:t>
                </a:r>
              </a:p>
              <a:p>
                <a:endParaRPr kumimoji="1" lang="en-US" altLang="ja-JP" smtClean="0"/>
              </a:p>
              <a:p>
                <a:r>
                  <a:rPr kumimoji="1" lang="en-US" altLang="ja-JP" smtClean="0"/>
                  <a:t>No global nonlinear solve w.r.t.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en-US" altLang="ja-JP" smtClean="0"/>
              </a:p>
              <a:p>
                <a:pPr lvl="1"/>
                <a:r>
                  <a:rPr kumimoji="1" lang="en-US" altLang="ja-JP" smtClean="0"/>
                  <a:t>Only Laplacian smoothing + per-vertex nonlinear projection</a:t>
                </a:r>
              </a:p>
              <a:p>
                <a:endParaRPr kumimoji="1" lang="en-US" altLang="ja-JP" smtClean="0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8" t="-20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7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Recent arXiv paper [Ray &amp; Sokolov 2015]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2420" y="1482061"/>
            <a:ext cx="7799804" cy="4966189"/>
          </a:xfrm>
        </p:spPr>
        <p:txBody>
          <a:bodyPr/>
          <a:lstStyle/>
          <a:p>
            <a:r>
              <a:rPr lang="en-US" altLang="ja-JP"/>
              <a:t>U</a:t>
            </a:r>
            <a:r>
              <a:rPr kumimoji="1" lang="en-US" altLang="ja-JP" smtClean="0"/>
              <a:t>nified view toward 2D &amp; 3D problems</a:t>
            </a:r>
          </a:p>
          <a:p>
            <a:endParaRPr kumimoji="1" lang="en-US" altLang="ja-JP" smtClean="0"/>
          </a:p>
          <a:p>
            <a:r>
              <a:rPr lang="en-US" altLang="ja-JP" smtClean="0"/>
              <a:t>Better handling of n</a:t>
            </a:r>
            <a:r>
              <a:rPr kumimoji="1" lang="en-US" altLang="ja-JP" smtClean="0"/>
              <a:t>ormal alignment</a:t>
            </a:r>
          </a:p>
          <a:p>
            <a:endParaRPr kumimoji="1" lang="en-US" altLang="ja-JP" smtClean="0"/>
          </a:p>
          <a:p>
            <a:r>
              <a:rPr kumimoji="1" lang="en-US" altLang="ja-JP" smtClean="0"/>
              <a:t>“Feasibility” constraint linearized &amp; integrated into iterative solve</a:t>
            </a:r>
          </a:p>
          <a:p>
            <a:endParaRPr kumimoji="1" lang="en-US" altLang="ja-JP" smtClean="0"/>
          </a:p>
          <a:p>
            <a:r>
              <a:rPr kumimoji="1" lang="en-US" altLang="ja-JP" smtClean="0"/>
              <a:t>SH cookbook, concise pseudocode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52" y="1274856"/>
            <a:ext cx="3291508" cy="42423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正方形/長方形 5"/>
          <p:cNvSpPr/>
          <p:nvPr/>
        </p:nvSpPr>
        <p:spPr>
          <a:xfrm>
            <a:off x="8817858" y="5589240"/>
            <a:ext cx="26816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>
                <a:hlinkClick r:id="rId3"/>
              </a:rPr>
              <a:t>http://arxiv.org/abs/</a:t>
            </a:r>
            <a:r>
              <a:rPr lang="ja-JP" altLang="en-US" sz="1400" smtClean="0">
                <a:hlinkClick r:id="rId3"/>
              </a:rPr>
              <a:t>1507.03351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666472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Small ideas for further improvements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/>
              <a:t>F</a:t>
            </a:r>
            <a:r>
              <a:rPr kumimoji="1" lang="en-US" altLang="ja-JP" smtClean="0"/>
              <a:t>ix 3D frames on boundary using 2D frames</a:t>
            </a:r>
          </a:p>
          <a:p>
            <a:pPr lvl="1"/>
            <a:r>
              <a:rPr lang="en-US" altLang="ja-JP" smtClean="0">
                <a:sym typeface="Wingdings" panose="05000000000000000000" pitchFamily="2" charset="2"/>
              </a:rPr>
              <a:t>Decouple 9 SH coeffs  x1/9 dimensionality</a:t>
            </a:r>
          </a:p>
          <a:p>
            <a:pPr lvl="1"/>
            <a:endParaRPr lang="en-US" altLang="ja-JP" smtClean="0">
              <a:sym typeface="Wingdings" panose="05000000000000000000" pitchFamily="2" charset="2"/>
            </a:endParaRPr>
          </a:p>
          <a:p>
            <a:endParaRPr kumimoji="1" lang="en-US" altLang="ja-JP" smtClean="0"/>
          </a:p>
          <a:p>
            <a:r>
              <a:rPr kumimoji="1" lang="en-US" altLang="ja-JP" smtClean="0"/>
              <a:t>Jacobi-style iteration </a:t>
            </a:r>
            <a:r>
              <a:rPr kumimoji="1" lang="en-US" altLang="ja-JP" smtClean="0">
                <a:sym typeface="Wingdings" panose="05000000000000000000" pitchFamily="2" charset="2"/>
              </a:rPr>
              <a:t> simple &amp; parallel</a:t>
            </a:r>
          </a:p>
          <a:p>
            <a:endParaRPr kumimoji="1" lang="en-US" altLang="ja-JP" smtClean="0"/>
          </a:p>
          <a:p>
            <a:r>
              <a:rPr lang="en-US" altLang="ja-JP"/>
              <a:t>O</a:t>
            </a:r>
            <a:r>
              <a:rPr kumimoji="1" lang="en-US" altLang="ja-JP" smtClean="0"/>
              <a:t>ther scattered-data-interpolation tools (RBF / MLS) ?</a:t>
            </a:r>
          </a:p>
          <a:p>
            <a:endParaRPr kumimoji="1" lang="en-US" altLang="ja-JP" smtClean="0"/>
          </a:p>
          <a:p>
            <a:r>
              <a:rPr lang="en-US" altLang="ja-JP" smtClean="0"/>
              <a:t>(Not my main focus anyway)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208" y="1268760"/>
            <a:ext cx="4046041" cy="2094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0" y="6519446"/>
            <a:ext cx="86162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/>
              <a:t>Instant Field-Aligned Meshes [Jakob</a:t>
            </a:r>
            <a:r>
              <a:rPr lang="ja-JP" altLang="en-US" sz="1600" smtClean="0"/>
              <a:t>, Tarini, Panozzo, Sorkine</a:t>
            </a:r>
            <a:r>
              <a:rPr lang="ja-JP" altLang="en-US" sz="1600"/>
              <a:t>-Hornung</a:t>
            </a:r>
            <a:r>
              <a:rPr lang="ja-JP" altLang="en-US" sz="1600" smtClean="0"/>
              <a:t>, SIGGRAPH Asia </a:t>
            </a:r>
            <a:r>
              <a:rPr lang="en-US" altLang="ja-JP" sz="1600" smtClean="0"/>
              <a:t>20</a:t>
            </a:r>
            <a:r>
              <a:rPr lang="ja-JP" altLang="en-US" sz="1600" smtClean="0"/>
              <a:t>15</a:t>
            </a:r>
            <a:r>
              <a:rPr lang="ja-JP" altLang="en-US" sz="160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6872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Background: 2D Frame Field </a:t>
            </a:r>
            <a:r>
              <a:rPr lang="en-US" altLang="ja-JP" smtClean="0"/>
              <a:t>&amp;</a:t>
            </a:r>
            <a:r>
              <a:rPr kumimoji="1" lang="ja-JP" altLang="en-US" smtClean="0"/>
              <a:t> </a:t>
            </a:r>
            <a:r>
              <a:rPr kumimoji="1" lang="en-US" altLang="ja-JP" smtClean="0"/>
              <a:t>Quad Meshing</a:t>
            </a:r>
            <a:endParaRPr kumimoji="1" lang="ja-JP" altLang="en-US"/>
          </a:p>
        </p:txBody>
      </p:sp>
      <p:sp>
        <p:nvSpPr>
          <p:cNvPr id="10" name="コンテンツ プレースホルダー 9"/>
          <p:cNvSpPr>
            <a:spLocks noGrp="1"/>
          </p:cNvSpPr>
          <p:nvPr>
            <p:ph idx="1"/>
          </p:nvPr>
        </p:nvSpPr>
        <p:spPr>
          <a:xfrm>
            <a:off x="191344" y="4022360"/>
            <a:ext cx="4444130" cy="2259827"/>
          </a:xfrm>
        </p:spPr>
        <p:txBody>
          <a:bodyPr>
            <a:noAutofit/>
          </a:bodyPr>
          <a:lstStyle/>
          <a:p>
            <a:r>
              <a:rPr kumimoji="1" lang="en-US" altLang="ja-JP" sz="2400" smtClean="0"/>
              <a:t>2D Frame Field</a:t>
            </a:r>
          </a:p>
          <a:p>
            <a:pPr marL="457200" lvl="1" indent="0">
              <a:buNone/>
            </a:pPr>
            <a:r>
              <a:rPr kumimoji="1" lang="en-US" altLang="ja-JP" sz="2000" smtClean="0">
                <a:sym typeface="Wingdings" panose="05000000000000000000" pitchFamily="2" charset="2"/>
              </a:rPr>
              <a:t> </a:t>
            </a:r>
            <a:r>
              <a:rPr lang="en-US" altLang="ja-JP" sz="2000" smtClean="0">
                <a:sym typeface="Wingdings" panose="05000000000000000000" pitchFamily="2" charset="2"/>
              </a:rPr>
              <a:t>Auto-computed</a:t>
            </a:r>
            <a:endParaRPr kumimoji="1" lang="en-US" altLang="ja-JP" sz="2000" smtClean="0"/>
          </a:p>
          <a:p>
            <a:pPr lvl="3"/>
            <a:endParaRPr kumimoji="1" lang="en-US" altLang="ja-JP" sz="1400" smtClean="0"/>
          </a:p>
          <a:p>
            <a:r>
              <a:rPr kumimoji="1" lang="en-US" altLang="ja-JP" sz="2400" smtClean="0"/>
              <a:t>UV Parameterization</a:t>
            </a:r>
          </a:p>
          <a:p>
            <a:pPr marL="457200" lvl="1" indent="0">
              <a:buNone/>
            </a:pPr>
            <a:r>
              <a:rPr kumimoji="1" lang="en-US" altLang="ja-JP" sz="2000" smtClean="0">
                <a:sym typeface="Wingdings" panose="05000000000000000000" pitchFamily="2" charset="2"/>
              </a:rPr>
              <a:t> </a:t>
            </a:r>
            <a:r>
              <a:rPr lang="en-US" altLang="ja-JP" sz="2000" smtClean="0">
                <a:sym typeface="Wingdings" panose="05000000000000000000" pitchFamily="2" charset="2"/>
              </a:rPr>
              <a:t>Auto-computed</a:t>
            </a:r>
            <a:endParaRPr lang="ja-JP" altLang="en-US" sz="20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651" y="1235723"/>
            <a:ext cx="7655671" cy="490513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200" smtClean="0"/>
              <a:t>Mixed-Integer Quadrangulation [Bommes,Zimmer,Kobbelt,SIGGRAPH09]</a:t>
            </a:r>
            <a:endParaRPr lang="ja-JP" altLang="en-US" sz="120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1" y="1704735"/>
            <a:ext cx="4147705" cy="1879023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843597" y="5754742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2D Frame Field</a:t>
            </a:r>
            <a:endParaRPr kumimoji="1" lang="ja-JP" altLang="en-US" sz="16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508555" y="5754742"/>
            <a:ext cx="203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UV Parameterization</a:t>
            </a:r>
          </a:p>
          <a:p>
            <a:pPr algn="ctr"/>
            <a:r>
              <a:rPr lang="en-US" altLang="ja-JP" sz="1600" smtClean="0"/>
              <a:t>= Quad Mesh</a:t>
            </a:r>
            <a:endParaRPr kumimoji="1" lang="ja-JP" altLang="en-US" sz="1600"/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34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Background: </a:t>
            </a:r>
            <a:r>
              <a:rPr lang="en-US" altLang="ja-JP" smtClean="0"/>
              <a:t>3D </a:t>
            </a:r>
            <a:r>
              <a:rPr lang="en-US" altLang="ja-JP"/>
              <a:t>Frame Field &amp;</a:t>
            </a:r>
            <a:r>
              <a:rPr lang="ja-JP" altLang="en-US"/>
              <a:t> </a:t>
            </a:r>
            <a:r>
              <a:rPr lang="en-US" altLang="ja-JP" smtClean="0"/>
              <a:t>Hex Meshing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0" y="65810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200" smtClean="0"/>
              <a:t>CubeCover - Parameterization of 3D Volumes [Nieser,Reitebuch,Polthier,SGP11]</a:t>
            </a:r>
            <a:endParaRPr lang="ja-JP" altLang="en-US" sz="120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5440" y="1412776"/>
            <a:ext cx="2257425" cy="206692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2757" y="2082646"/>
            <a:ext cx="2482310" cy="299829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10872" y="1772816"/>
            <a:ext cx="5571716" cy="4122621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3964398" y="5157192"/>
            <a:ext cx="229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“Meta-Mesh” to define </a:t>
            </a:r>
          </a:p>
          <a:p>
            <a:pPr algn="ctr"/>
            <a:r>
              <a:rPr kumimoji="1" lang="en-US" altLang="ja-JP" sz="1600" smtClean="0"/>
              <a:t>3D Frame Field</a:t>
            </a:r>
            <a:endParaRPr kumimoji="1" lang="ja-JP" altLang="en-US" sz="16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184983" y="5868561"/>
            <a:ext cx="22234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smtClean="0"/>
              <a:t>UVW Parameterization</a:t>
            </a:r>
          </a:p>
          <a:p>
            <a:pPr algn="ctr"/>
            <a:r>
              <a:rPr lang="en-US" altLang="ja-JP" sz="1600" smtClean="0"/>
              <a:t>= Hex Mesh</a:t>
            </a:r>
            <a:endParaRPr kumimoji="1" lang="ja-JP" altLang="en-US" sz="1600"/>
          </a:p>
        </p:txBody>
      </p:sp>
      <p:sp>
        <p:nvSpPr>
          <p:cNvPr id="13" name="コンテンツ プレースホルダー 9"/>
          <p:cNvSpPr txBox="1">
            <a:spLocks/>
          </p:cNvSpPr>
          <p:nvPr/>
        </p:nvSpPr>
        <p:spPr>
          <a:xfrm>
            <a:off x="191344" y="4022360"/>
            <a:ext cx="4444130" cy="225982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/>
              <a:t>3</a:t>
            </a:r>
            <a:r>
              <a:rPr lang="en-US" altLang="ja-JP" sz="2400" smtClean="0"/>
              <a:t>D Frame Field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ja-JP" sz="2000" smtClean="0">
                <a:sym typeface="Wingdings" panose="05000000000000000000" pitchFamily="2" charset="2"/>
              </a:rPr>
              <a:t> </a:t>
            </a:r>
            <a:r>
              <a:rPr lang="en-US" altLang="ja-JP" sz="2000" smtClean="0">
                <a:solidFill>
                  <a:srgbClr val="FF0000"/>
                </a:solidFill>
                <a:sym typeface="Wingdings" panose="05000000000000000000" pitchFamily="2" charset="2"/>
              </a:rPr>
              <a:t>Heuristic</a:t>
            </a:r>
            <a:endParaRPr lang="en-US" altLang="ja-JP" sz="2000" smtClean="0">
              <a:solidFill>
                <a:srgbClr val="FF0000"/>
              </a:solidFill>
            </a:endParaRPr>
          </a:p>
          <a:p>
            <a:pPr lvl="3"/>
            <a:endParaRPr lang="en-US" altLang="ja-JP" sz="1400" smtClean="0"/>
          </a:p>
          <a:p>
            <a:r>
              <a:rPr lang="en-US" altLang="ja-JP" sz="2400" smtClean="0"/>
              <a:t>UVW Parameterization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altLang="ja-JP" sz="2000" smtClean="0">
                <a:sym typeface="Wingdings" panose="05000000000000000000" pitchFamily="2" charset="2"/>
              </a:rPr>
              <a:t> Auto-computed</a:t>
            </a:r>
            <a:endParaRPr lang="ja-JP" altLang="en-US" sz="2000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21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mtClean="0"/>
              <a:t>Distance between 3D Frames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2420" y="5651262"/>
            <a:ext cx="11567160" cy="796987"/>
          </a:xfrm>
        </p:spPr>
        <p:txBody>
          <a:bodyPr/>
          <a:lstStyle/>
          <a:p>
            <a:r>
              <a:rPr kumimoji="1" lang="en-US" altLang="ja-JP" smtClean="0"/>
              <a:t>Integral over an entire sphere </a:t>
            </a:r>
            <a:r>
              <a:rPr lang="en-US" altLang="ja-JP" smtClean="0">
                <a:sym typeface="Wingdings" panose="05000000000000000000" pitchFamily="2" charset="2"/>
              </a:rPr>
              <a:t> </a:t>
            </a:r>
            <a:r>
              <a:rPr lang="en-US" altLang="ja-JP" b="1" smtClean="0">
                <a:solidFill>
                  <a:srgbClr val="FF0000"/>
                </a:solidFill>
                <a:sym typeface="Wingdings" panose="05000000000000000000" pitchFamily="2" charset="2"/>
              </a:rPr>
              <a:t>S</a:t>
            </a:r>
            <a:r>
              <a:rPr lang="en-US" altLang="ja-JP" smtClean="0">
                <a:solidFill>
                  <a:srgbClr val="FF0000"/>
                </a:solidFill>
                <a:sym typeface="Wingdings" panose="05000000000000000000" pitchFamily="2" charset="2"/>
              </a:rPr>
              <a:t>pherical </a:t>
            </a:r>
            <a:r>
              <a:rPr lang="en-US" altLang="ja-JP" b="1" smtClean="0">
                <a:solidFill>
                  <a:srgbClr val="FF0000"/>
                </a:solidFill>
                <a:sym typeface="Wingdings" panose="05000000000000000000" pitchFamily="2" charset="2"/>
              </a:rPr>
              <a:t>H</a:t>
            </a:r>
            <a:r>
              <a:rPr lang="en-US" altLang="ja-JP" smtClean="0">
                <a:solidFill>
                  <a:srgbClr val="FF0000"/>
                </a:solidFill>
                <a:sym typeface="Wingdings" panose="05000000000000000000" pitchFamily="2" charset="2"/>
              </a:rPr>
              <a:t>armonics!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grpSp>
        <p:nvGrpSpPr>
          <p:cNvPr id="19" name="グループ化 18"/>
          <p:cNvGrpSpPr/>
          <p:nvPr/>
        </p:nvGrpSpPr>
        <p:grpSpPr>
          <a:xfrm>
            <a:off x="1207477" y="2636912"/>
            <a:ext cx="9064987" cy="2599160"/>
            <a:chOff x="1207477" y="1837952"/>
            <a:chExt cx="9064987" cy="25991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/>
                <p:cNvSpPr txBox="1"/>
                <p:nvPr/>
              </p:nvSpPr>
              <p:spPr>
                <a:xfrm>
                  <a:off x="1207477" y="2415636"/>
                  <a:ext cx="3247427" cy="14437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nary>
                          <m:naryPr>
                            <m:limLoc m:val="undOvr"/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ja-JP" sz="28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sub>
                          <m:sup/>
                          <m:e/>
                        </m:nary>
                      </m:oMath>
                    </m:oMathPara>
                  </a14:m>
                  <a:endParaRPr lang="en-US" altLang="ja-JP" sz="2800"/>
                </a:p>
              </p:txBody>
            </p:sp>
          </mc:Choice>
          <mc:Fallback xmlns="">
            <p:sp>
              <p:nvSpPr>
                <p:cNvPr id="7" name="テキスト ボックス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7477" y="2415636"/>
                  <a:ext cx="3247427" cy="144379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グループ化 15"/>
            <p:cNvGrpSpPr/>
            <p:nvPr/>
          </p:nvGrpSpPr>
          <p:grpSpPr>
            <a:xfrm>
              <a:off x="4511824" y="2024028"/>
              <a:ext cx="1679614" cy="2227009"/>
              <a:chOff x="4511824" y="2000886"/>
              <a:chExt cx="1679614" cy="2227009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 rotWithShape="1">
              <a:blip r:embed="rId3"/>
              <a:srcRect l="20469" t="10625" r="20469" b="10625"/>
              <a:stretch/>
            </p:blipFill>
            <p:spPr>
              <a:xfrm>
                <a:off x="4511824" y="2000886"/>
                <a:ext cx="1679614" cy="1679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正方形/長方形 7"/>
                  <p:cNvSpPr/>
                  <p:nvPr/>
                </p:nvSpPr>
                <p:spPr>
                  <a:xfrm>
                    <a:off x="4653203" y="3704675"/>
                    <a:ext cx="136575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ja-JP" altLang="en-US" sz="2800"/>
                  </a:p>
                </p:txBody>
              </p:sp>
            </mc:Choice>
            <mc:Fallback xmlns="">
              <p:sp>
                <p:nvSpPr>
                  <p:cNvPr id="8" name="正方形/長方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53203" y="3704675"/>
                    <a:ext cx="1365758" cy="52322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グループ化 16"/>
            <p:cNvGrpSpPr/>
            <p:nvPr/>
          </p:nvGrpSpPr>
          <p:grpSpPr>
            <a:xfrm>
              <a:off x="7457171" y="2010161"/>
              <a:ext cx="1679614" cy="2199277"/>
              <a:chOff x="7457171" y="2000886"/>
              <a:chExt cx="1679614" cy="2199277"/>
            </a:xfrm>
          </p:grpSpPr>
          <p:pic>
            <p:nvPicPr>
              <p:cNvPr id="6" name="図 5"/>
              <p:cNvPicPr>
                <a:picLocks noChangeAspect="1"/>
              </p:cNvPicPr>
              <p:nvPr/>
            </p:nvPicPr>
            <p:blipFill rotWithShape="1">
              <a:blip r:embed="rId5"/>
              <a:srcRect l="20469" t="10626" r="20469" b="10626"/>
              <a:stretch/>
            </p:blipFill>
            <p:spPr>
              <a:xfrm>
                <a:off x="7457171" y="2000886"/>
                <a:ext cx="1679614" cy="16796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正方形/長方形 8"/>
                  <p:cNvSpPr/>
                  <p:nvPr/>
                </p:nvSpPr>
                <p:spPr>
                  <a:xfrm>
                    <a:off x="7586239" y="3676943"/>
                    <a:ext cx="1359988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ja-JP" altLang="en-US" sz="2800"/>
                  </a:p>
                </p:txBody>
              </p:sp>
            </mc:Choice>
            <mc:Fallback xmlns="">
              <p:sp>
                <p:nvSpPr>
                  <p:cNvPr id="9" name="正方形/長方形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6239" y="3676943"/>
                    <a:ext cx="1359988" cy="52322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" name="減算記号 10"/>
            <p:cNvSpPr/>
            <p:nvPr/>
          </p:nvSpPr>
          <p:spPr>
            <a:xfrm>
              <a:off x="6556018" y="2994424"/>
              <a:ext cx="476086" cy="286216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正方形/長方形 11"/>
                <p:cNvSpPr/>
                <p:nvPr/>
              </p:nvSpPr>
              <p:spPr>
                <a:xfrm>
                  <a:off x="9609141" y="2875922"/>
                  <a:ext cx="66332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oMath>
                    </m:oMathPara>
                  </a14:m>
                  <a:endParaRPr lang="ja-JP" altLang="en-US" sz="2800"/>
                </a:p>
              </p:txBody>
            </p:sp>
          </mc:Choice>
          <mc:Fallback xmlns="">
            <p:sp>
              <p:nvSpPr>
                <p:cNvPr id="12" name="正方形/長方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141" y="2875922"/>
                  <a:ext cx="663323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グループ化 17"/>
            <p:cNvGrpSpPr/>
            <p:nvPr/>
          </p:nvGrpSpPr>
          <p:grpSpPr>
            <a:xfrm>
              <a:off x="4007768" y="1837952"/>
              <a:ext cx="5923246" cy="2599160"/>
              <a:chOff x="4079776" y="1837952"/>
              <a:chExt cx="5923246" cy="2599160"/>
            </a:xfrm>
          </p:grpSpPr>
          <p:sp>
            <p:nvSpPr>
              <p:cNvPr id="10" name="大かっこ 9"/>
              <p:cNvSpPr/>
              <p:nvPr/>
            </p:nvSpPr>
            <p:spPr>
              <a:xfrm>
                <a:off x="4079776" y="1837952"/>
                <a:ext cx="5544616" cy="2599160"/>
              </a:xfrm>
              <a:prstGeom prst="bracketPair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/>
              <p:cNvSpPr txBox="1"/>
              <p:nvPr/>
            </p:nvSpPr>
            <p:spPr>
              <a:xfrm>
                <a:off x="9624392" y="1837952"/>
                <a:ext cx="3786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800" smtClean="0"/>
                  <a:t>2</a:t>
                </a:r>
                <a:endParaRPr kumimoji="1" lang="ja-JP" altLang="en-US" sz="2800" smtClean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/>
              <p:cNvSpPr/>
              <p:nvPr/>
            </p:nvSpPr>
            <p:spPr>
              <a:xfrm>
                <a:off x="1991544" y="1576682"/>
                <a:ext cx="3841373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ja-JP" sz="2400" i="1">
                          <a:latin typeface="Cambria Math"/>
                        </a:rPr>
                        <m:t>≔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4" name="正方形/長方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76682"/>
                <a:ext cx="3841373" cy="498278"/>
              </a:xfrm>
              <a:prstGeom prst="rect">
                <a:avLst/>
              </a:prstGeom>
              <a:blipFill rotWithShape="0"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26" y="1052736"/>
            <a:ext cx="1401318" cy="1595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スライド番号プレースホルダー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4</a:t>
            </a:fld>
            <a:endParaRPr kumimoji="1" lang="ja-JP" altLang="en-US"/>
          </a:p>
        </p:txBody>
      </p:sp>
      <p:grpSp>
        <p:nvGrpSpPr>
          <p:cNvPr id="5" name="グループ化 4"/>
          <p:cNvGrpSpPr/>
          <p:nvPr/>
        </p:nvGrpSpPr>
        <p:grpSpPr>
          <a:xfrm>
            <a:off x="7752184" y="740071"/>
            <a:ext cx="4285766" cy="856481"/>
            <a:chOff x="1403648" y="1988840"/>
            <a:chExt cx="6101795" cy="1219402"/>
          </a:xfrm>
        </p:grpSpPr>
        <p:pic>
          <p:nvPicPr>
            <p:cNvPr id="21" name="Picture 3"/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988840"/>
              <a:ext cx="1296144" cy="1159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4"/>
            <p:cNvPicPr>
              <a:picLocks noChangeAspect="1" noChangeArrowheads="1"/>
            </p:cNvPicPr>
            <p:nvPr/>
          </p:nvPicPr>
          <p:blipFill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7422" y="2093408"/>
              <a:ext cx="984086" cy="940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" name="Picture 5"/>
            <p:cNvPicPr>
              <a:picLocks noChangeAspect="1" noChangeArrowheads="1"/>
            </p:cNvPicPr>
            <p:nvPr/>
          </p:nvPicPr>
          <p:blipFill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7343" y="2117630"/>
              <a:ext cx="935897" cy="10906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テキスト ボックス 24"/>
            <p:cNvSpPr txBox="1"/>
            <p:nvPr/>
          </p:nvSpPr>
          <p:spPr>
            <a:xfrm>
              <a:off x="6156084" y="2389210"/>
              <a:ext cx="1349359" cy="482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dirty="0" smtClean="0"/>
                <a:t>・・・</a:t>
              </a:r>
              <a:endParaRPr kumimoji="1" lang="ja-JP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/>
                <p:cNvSpPr txBox="1"/>
                <p:nvPr/>
              </p:nvSpPr>
              <p:spPr>
                <a:xfrm>
                  <a:off x="2051721" y="2165416"/>
                  <a:ext cx="576064" cy="482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26" name="テキスト ボックス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1721" y="2165416"/>
                  <a:ext cx="576064" cy="4820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/>
                <p:cNvSpPr txBox="1"/>
                <p:nvPr/>
              </p:nvSpPr>
              <p:spPr>
                <a:xfrm>
                  <a:off x="3851920" y="2100939"/>
                  <a:ext cx="576064" cy="482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27" name="テキスト ボックス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920" y="2100939"/>
                  <a:ext cx="576064" cy="48201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/>
                <p:cNvSpPr txBox="1"/>
                <p:nvPr/>
              </p:nvSpPr>
              <p:spPr>
                <a:xfrm>
                  <a:off x="5436096" y="2495839"/>
                  <a:ext cx="576064" cy="4820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ja-JP" sz="16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600" dirty="0"/>
                </a:p>
              </p:txBody>
            </p:sp>
          </mc:Choice>
          <mc:Fallback xmlns="">
            <p:sp>
              <p:nvSpPr>
                <p:cNvPr id="28" name="テキスト ボックス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096" y="2495839"/>
                  <a:ext cx="576064" cy="48201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8319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312420" y="87213"/>
            <a:ext cx="11567160" cy="881943"/>
          </a:xfrm>
        </p:spPr>
        <p:txBody>
          <a:bodyPr/>
          <a:lstStyle/>
          <a:p>
            <a:r>
              <a:rPr lang="en-US" altLang="ja-JP" smtClean="0"/>
              <a:t>Representing 3D frames using SH coeffs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469" t="10626" r="20469" b="10626"/>
          <a:stretch/>
        </p:blipFill>
        <p:spPr>
          <a:xfrm>
            <a:off x="7536160" y="1969733"/>
            <a:ext cx="1042908" cy="1042908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469" t="10625" r="20469" b="10625"/>
          <a:stretch/>
        </p:blipFill>
        <p:spPr>
          <a:xfrm>
            <a:off x="228556" y="1969733"/>
            <a:ext cx="1042908" cy="1042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/>
              <p:cNvSpPr/>
              <p:nvPr/>
            </p:nvSpPr>
            <p:spPr>
              <a:xfrm>
                <a:off x="7680176" y="1433404"/>
                <a:ext cx="3984039" cy="4982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ja-JP" sz="24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ja-JP" sz="2400" i="1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25" name="正方形/長方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1433404"/>
                <a:ext cx="3984039" cy="498278"/>
              </a:xfrm>
              <a:prstGeom prst="rect">
                <a:avLst/>
              </a:prstGeom>
              <a:blipFill rotWithShape="0">
                <a:blip r:embed="rId4"/>
                <a:stretch>
                  <a:fillRect b="-6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8658607" y="2358538"/>
                <a:ext cx="1244380" cy="502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607" y="2358538"/>
                <a:ext cx="1244380" cy="50276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/>
              <p:cNvSpPr/>
              <p:nvPr/>
            </p:nvSpPr>
            <p:spPr>
              <a:xfrm>
                <a:off x="194059" y="1451711"/>
                <a:ext cx="2545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  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28" name="正方形/長方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59" y="1451711"/>
                <a:ext cx="2545056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グループ化 28"/>
          <p:cNvGrpSpPr/>
          <p:nvPr/>
        </p:nvGrpSpPr>
        <p:grpSpPr>
          <a:xfrm>
            <a:off x="11398138" y="2389446"/>
            <a:ext cx="530510" cy="721872"/>
            <a:chOff x="11618088" y="466322"/>
            <a:chExt cx="530510" cy="721872"/>
          </a:xfrm>
        </p:grpSpPr>
        <p:pic>
          <p:nvPicPr>
            <p:cNvPr id="30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21" t="66311" r="8812" b="16350"/>
            <a:stretch/>
          </p:blipFill>
          <p:spPr bwMode="auto">
            <a:xfrm>
              <a:off x="11618088" y="466322"/>
              <a:ext cx="530510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正方形/長方形 30"/>
                <p:cNvSpPr/>
                <p:nvPr/>
              </p:nvSpPr>
              <p:spPr>
                <a:xfrm>
                  <a:off x="11640616" y="879070"/>
                  <a:ext cx="431977" cy="3091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ja-JP" altLang="en-US" sz="1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正方形/長方形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0616" y="879070"/>
                  <a:ext cx="431977" cy="30912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/>
          <p:cNvGrpSpPr/>
          <p:nvPr/>
        </p:nvGrpSpPr>
        <p:grpSpPr>
          <a:xfrm>
            <a:off x="9753515" y="2336781"/>
            <a:ext cx="432142" cy="753445"/>
            <a:chOff x="9593948" y="466322"/>
            <a:chExt cx="432142" cy="753445"/>
          </a:xfrm>
        </p:grpSpPr>
        <p:pic>
          <p:nvPicPr>
            <p:cNvPr id="33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67" t="66311" r="45886" b="16350"/>
            <a:stretch/>
          </p:blipFill>
          <p:spPr bwMode="auto">
            <a:xfrm>
              <a:off x="9594042" y="466322"/>
              <a:ext cx="432048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正方形/長方形 33"/>
                <p:cNvSpPr/>
                <p:nvPr/>
              </p:nvSpPr>
              <p:spPr>
                <a:xfrm>
                  <a:off x="9593948" y="908720"/>
                  <a:ext cx="431978" cy="3110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ja-JP" altLang="en-US" sz="1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正方形/長方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3948" y="908720"/>
                  <a:ext cx="431978" cy="31104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10318993" y="2358538"/>
                <a:ext cx="1226233" cy="5127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993" y="2358538"/>
                <a:ext cx="1226233" cy="51270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グループ化 40"/>
          <p:cNvGrpSpPr/>
          <p:nvPr/>
        </p:nvGrpSpPr>
        <p:grpSpPr>
          <a:xfrm>
            <a:off x="2597084" y="1413609"/>
            <a:ext cx="576064" cy="697807"/>
            <a:chOff x="7432540" y="466322"/>
            <a:chExt cx="576064" cy="697807"/>
          </a:xfrm>
        </p:grpSpPr>
        <p:pic>
          <p:nvPicPr>
            <p:cNvPr id="42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12" t="66311" r="81126" b="16350"/>
            <a:stretch/>
          </p:blipFill>
          <p:spPr bwMode="auto">
            <a:xfrm>
              <a:off x="7432540" y="466322"/>
              <a:ext cx="576064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正方形/長方形 42"/>
                <p:cNvSpPr/>
                <p:nvPr/>
              </p:nvSpPr>
              <p:spPr>
                <a:xfrm>
                  <a:off x="7464152" y="855005"/>
                  <a:ext cx="526554" cy="3091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p>
                        </m:sSubSup>
                      </m:oMath>
                    </m:oMathPara>
                  </a14:m>
                  <a:endParaRPr lang="ja-JP" altLang="en-US" sz="1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正方形/長方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152" y="855005"/>
                  <a:ext cx="526554" cy="30912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グループ化 43"/>
          <p:cNvGrpSpPr/>
          <p:nvPr/>
        </p:nvGrpSpPr>
        <p:grpSpPr>
          <a:xfrm>
            <a:off x="4625977" y="1412776"/>
            <a:ext cx="533919" cy="753189"/>
            <a:chOff x="7989236" y="466322"/>
            <a:chExt cx="533919" cy="753189"/>
          </a:xfrm>
        </p:grpSpPr>
        <p:pic>
          <p:nvPicPr>
            <p:cNvPr id="45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36" t="66311" r="72660" b="16350"/>
            <a:stretch/>
          </p:blipFill>
          <p:spPr bwMode="auto">
            <a:xfrm>
              <a:off x="7989236" y="466322"/>
              <a:ext cx="504056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正方形/長方形 45"/>
                <p:cNvSpPr/>
                <p:nvPr/>
              </p:nvSpPr>
              <p:spPr>
                <a:xfrm>
                  <a:off x="7996601" y="908720"/>
                  <a:ext cx="526554" cy="310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bSup>
                      </m:oMath>
                    </m:oMathPara>
                  </a14:m>
                  <a:endParaRPr lang="ja-JP" altLang="en-US" sz="1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正方形/長方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601" y="908720"/>
                  <a:ext cx="526554" cy="31079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グループ化 46"/>
          <p:cNvGrpSpPr/>
          <p:nvPr/>
        </p:nvGrpSpPr>
        <p:grpSpPr>
          <a:xfrm>
            <a:off x="6597108" y="1413161"/>
            <a:ext cx="579012" cy="752419"/>
            <a:chOff x="8476592" y="466322"/>
            <a:chExt cx="579012" cy="752419"/>
          </a:xfrm>
        </p:grpSpPr>
        <p:pic>
          <p:nvPicPr>
            <p:cNvPr id="48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48" t="66311" r="62890" b="16350"/>
            <a:stretch/>
          </p:blipFill>
          <p:spPr bwMode="auto">
            <a:xfrm>
              <a:off x="8476592" y="466322"/>
              <a:ext cx="576064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正方形/長方形 48"/>
                <p:cNvSpPr/>
                <p:nvPr/>
              </p:nvSpPr>
              <p:spPr>
                <a:xfrm>
                  <a:off x="8529050" y="908720"/>
                  <a:ext cx="526554" cy="3100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bSup>
                      </m:oMath>
                    </m:oMathPara>
                  </a14:m>
                  <a:endParaRPr lang="ja-JP" altLang="en-US" sz="1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正方形/長方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9050" y="908720"/>
                  <a:ext cx="526554" cy="31002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グループ化 49"/>
          <p:cNvGrpSpPr/>
          <p:nvPr/>
        </p:nvGrpSpPr>
        <p:grpSpPr>
          <a:xfrm>
            <a:off x="2665084" y="2322268"/>
            <a:ext cx="590705" cy="751970"/>
            <a:chOff x="8997348" y="466322"/>
            <a:chExt cx="590705" cy="751970"/>
          </a:xfrm>
        </p:grpSpPr>
        <p:pic>
          <p:nvPicPr>
            <p:cNvPr id="51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45" t="66311" r="53793" b="16350"/>
            <a:stretch/>
          </p:blipFill>
          <p:spPr bwMode="auto">
            <a:xfrm>
              <a:off x="8997348" y="466322"/>
              <a:ext cx="576064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正方形/長方形 51"/>
                <p:cNvSpPr/>
                <p:nvPr/>
              </p:nvSpPr>
              <p:spPr>
                <a:xfrm>
                  <a:off x="9061499" y="908720"/>
                  <a:ext cx="526554" cy="3095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ja-JP" altLang="en-US" sz="1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正方形/長方形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499" y="908720"/>
                  <a:ext cx="526554" cy="30957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グループ化 52"/>
          <p:cNvGrpSpPr/>
          <p:nvPr/>
        </p:nvGrpSpPr>
        <p:grpSpPr>
          <a:xfrm>
            <a:off x="4655746" y="2321531"/>
            <a:ext cx="432142" cy="753445"/>
            <a:chOff x="9593948" y="466322"/>
            <a:chExt cx="432142" cy="753445"/>
          </a:xfrm>
        </p:grpSpPr>
        <p:pic>
          <p:nvPicPr>
            <p:cNvPr id="54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567" t="66311" r="45886" b="16350"/>
            <a:stretch/>
          </p:blipFill>
          <p:spPr bwMode="auto">
            <a:xfrm>
              <a:off x="9594042" y="466322"/>
              <a:ext cx="432048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正方形/長方形 54"/>
                <p:cNvSpPr/>
                <p:nvPr/>
              </p:nvSpPr>
              <p:spPr>
                <a:xfrm>
                  <a:off x="9593948" y="908720"/>
                  <a:ext cx="431978" cy="3110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ja-JP" altLang="en-US" sz="1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正方形/長方形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3948" y="908720"/>
                  <a:ext cx="431978" cy="31104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/>
              <p:cNvSpPr txBox="1"/>
              <p:nvPr/>
            </p:nvSpPr>
            <p:spPr>
              <a:xfrm>
                <a:off x="5357730" y="1451711"/>
                <a:ext cx="1386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37" name="テキスト ボックス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30" y="1451711"/>
                <a:ext cx="1386342" cy="461665"/>
              </a:xfrm>
              <a:prstGeom prst="rect">
                <a:avLst/>
              </a:prstGeom>
              <a:blipFill rotWithShape="0">
                <a:blip r:embed="rId1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/>
              <p:cNvSpPr txBox="1"/>
              <p:nvPr/>
            </p:nvSpPr>
            <p:spPr>
              <a:xfrm>
                <a:off x="1487488" y="2402314"/>
                <a:ext cx="1386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38" name="テキスト ボックス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488" y="2402314"/>
                <a:ext cx="1386342" cy="461665"/>
              </a:xfrm>
              <a:prstGeom prst="rect">
                <a:avLst/>
              </a:prstGeom>
              <a:blipFill rotWithShape="0">
                <a:blip r:embed="rId1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/>
              <p:cNvSpPr txBox="1"/>
              <p:nvPr/>
            </p:nvSpPr>
            <p:spPr>
              <a:xfrm>
                <a:off x="3355251" y="1451711"/>
                <a:ext cx="13863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39" name="テキスト ボックス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251" y="1451711"/>
                <a:ext cx="1386342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3575720" y="2402314"/>
                <a:ext cx="1222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2402314"/>
                <a:ext cx="1222835" cy="461665"/>
              </a:xfrm>
              <a:prstGeom prst="rect">
                <a:avLst/>
              </a:prstGeom>
              <a:blipFill rotWithShape="0">
                <a:blip r:embed="rId19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グループ化 59"/>
          <p:cNvGrpSpPr/>
          <p:nvPr/>
        </p:nvGrpSpPr>
        <p:grpSpPr>
          <a:xfrm>
            <a:off x="6593855" y="2323006"/>
            <a:ext cx="438249" cy="751970"/>
            <a:chOff x="10106577" y="466322"/>
            <a:chExt cx="438249" cy="751970"/>
          </a:xfrm>
        </p:grpSpPr>
        <p:pic>
          <p:nvPicPr>
            <p:cNvPr id="61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628" t="66311" r="36825" b="16350"/>
            <a:stretch/>
          </p:blipFill>
          <p:spPr bwMode="auto">
            <a:xfrm>
              <a:off x="10112778" y="466322"/>
              <a:ext cx="432048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正方形/長方形 61"/>
                <p:cNvSpPr/>
                <p:nvPr/>
              </p:nvSpPr>
              <p:spPr>
                <a:xfrm>
                  <a:off x="10106577" y="908720"/>
                  <a:ext cx="428130" cy="30957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ja-JP" altLang="en-US" sz="1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正方形/長方形 6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6577" y="908720"/>
                  <a:ext cx="428130" cy="30957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グループ化 62"/>
          <p:cNvGrpSpPr/>
          <p:nvPr/>
        </p:nvGrpSpPr>
        <p:grpSpPr>
          <a:xfrm>
            <a:off x="2598714" y="3255929"/>
            <a:ext cx="504056" cy="752419"/>
            <a:chOff x="10600892" y="466322"/>
            <a:chExt cx="504056" cy="752419"/>
          </a:xfrm>
        </p:grpSpPr>
        <p:pic>
          <p:nvPicPr>
            <p:cNvPr id="64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4154" t="66311" r="27042" b="16350"/>
            <a:stretch/>
          </p:blipFill>
          <p:spPr bwMode="auto">
            <a:xfrm>
              <a:off x="10600892" y="466322"/>
              <a:ext cx="504056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正方形/長方形 64"/>
                <p:cNvSpPr/>
                <p:nvPr/>
              </p:nvSpPr>
              <p:spPr>
                <a:xfrm>
                  <a:off x="10615358" y="908720"/>
                  <a:ext cx="431977" cy="3100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ja-JP" altLang="en-US" sz="1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正方形/長方形 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5358" y="908720"/>
                  <a:ext cx="431977" cy="31002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グループ化 65"/>
          <p:cNvGrpSpPr/>
          <p:nvPr/>
        </p:nvGrpSpPr>
        <p:grpSpPr>
          <a:xfrm>
            <a:off x="4583832" y="3255929"/>
            <a:ext cx="504056" cy="753189"/>
            <a:chOff x="11104948" y="466322"/>
            <a:chExt cx="504056" cy="753189"/>
          </a:xfrm>
        </p:grpSpPr>
        <p:pic>
          <p:nvPicPr>
            <p:cNvPr id="67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58" t="66311" r="18237" b="16350"/>
            <a:stretch/>
          </p:blipFill>
          <p:spPr bwMode="auto">
            <a:xfrm>
              <a:off x="11104948" y="466322"/>
              <a:ext cx="504056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正方形/長方形 67"/>
                <p:cNvSpPr/>
                <p:nvPr/>
              </p:nvSpPr>
              <p:spPr>
                <a:xfrm>
                  <a:off x="11127986" y="908720"/>
                  <a:ext cx="431977" cy="310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ja-JP" altLang="en-US" sz="1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正方形/長方形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7986" y="908720"/>
                  <a:ext cx="431977" cy="31079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グループ化 68"/>
          <p:cNvGrpSpPr/>
          <p:nvPr/>
        </p:nvGrpSpPr>
        <p:grpSpPr>
          <a:xfrm>
            <a:off x="6618246" y="3261917"/>
            <a:ext cx="530510" cy="702864"/>
            <a:chOff x="11618088" y="466322"/>
            <a:chExt cx="530510" cy="702864"/>
          </a:xfrm>
        </p:grpSpPr>
        <p:pic>
          <p:nvPicPr>
            <p:cNvPr id="70" name="Picture 2" descr="File:Spherical Harmonics deg5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921" t="66311" r="8812" b="16350"/>
            <a:stretch/>
          </p:blipFill>
          <p:spPr bwMode="auto">
            <a:xfrm>
              <a:off x="11618088" y="466322"/>
              <a:ext cx="530510" cy="541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正方形/長方形 70"/>
                <p:cNvSpPr/>
                <p:nvPr/>
              </p:nvSpPr>
              <p:spPr>
                <a:xfrm>
                  <a:off x="11640616" y="860062"/>
                  <a:ext cx="431977" cy="3091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altLang="ja-JP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ja-JP" altLang="en-US" sz="140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正方形/長方形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40616" y="860062"/>
                  <a:ext cx="431977" cy="309124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/>
              <p:cNvSpPr txBox="1"/>
              <p:nvPr/>
            </p:nvSpPr>
            <p:spPr>
              <a:xfrm>
                <a:off x="5495545" y="2402314"/>
                <a:ext cx="12157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  </m:t>
                      </m:r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56" name="テキスト ボックス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545" y="2402314"/>
                <a:ext cx="1215717" cy="461665"/>
              </a:xfrm>
              <a:prstGeom prst="rect">
                <a:avLst/>
              </a:prstGeom>
              <a:blipFill rotWithShape="0">
                <a:blip r:embed="rId24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/>
              <p:cNvSpPr txBox="1"/>
              <p:nvPr/>
            </p:nvSpPr>
            <p:spPr>
              <a:xfrm>
                <a:off x="3499267" y="3296364"/>
                <a:ext cx="1222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57" name="テキスト ボックス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67" y="3296364"/>
                <a:ext cx="1222835" cy="461665"/>
              </a:xfrm>
              <a:prstGeom prst="rect">
                <a:avLst/>
              </a:prstGeom>
              <a:blipFill rotWithShape="0">
                <a:blip r:embed="rId2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/>
              <p:cNvSpPr txBox="1"/>
              <p:nvPr/>
            </p:nvSpPr>
            <p:spPr>
              <a:xfrm>
                <a:off x="5519936" y="3296364"/>
                <a:ext cx="1222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58" name="テキスト ボックス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296364"/>
                <a:ext cx="1222835" cy="461665"/>
              </a:xfrm>
              <a:prstGeom prst="rect">
                <a:avLst/>
              </a:prstGeom>
              <a:blipFill rotWithShape="0">
                <a:blip r:embed="rId2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/>
              <p:cNvSpPr txBox="1"/>
              <p:nvPr/>
            </p:nvSpPr>
            <p:spPr>
              <a:xfrm>
                <a:off x="1551286" y="3296364"/>
                <a:ext cx="1222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  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59" name="テキスト ボックス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286" y="3296364"/>
                <a:ext cx="1222835" cy="461665"/>
              </a:xfrm>
              <a:prstGeom prst="rect">
                <a:avLst/>
              </a:prstGeom>
              <a:blipFill rotWithShape="0">
                <a:blip r:embed="rId2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正方形/長方形 72"/>
              <p:cNvSpPr/>
              <p:nvPr/>
            </p:nvSpPr>
            <p:spPr>
              <a:xfrm>
                <a:off x="3904013" y="4125268"/>
                <a:ext cx="596574" cy="258532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−4</m:t>
                          </m:r>
                        </m:sub>
                      </m:sSub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73" name="正方形/長方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3" y="4125268"/>
                <a:ext cx="596574" cy="2585323"/>
              </a:xfrm>
              <a:prstGeom prst="rect">
                <a:avLst/>
              </a:prstGeom>
              <a:blipFill rotWithShape="0"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正方形/長方形 73"/>
              <p:cNvSpPr/>
              <p:nvPr/>
            </p:nvSpPr>
            <p:spPr>
              <a:xfrm>
                <a:off x="7856247" y="4094490"/>
                <a:ext cx="527004" cy="2646878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rad>
                    </m:oMath>
                  </m:oMathPara>
                </a14:m>
                <a:endParaRPr lang="en-US" altLang="ja-JP"/>
              </a:p>
            </p:txBody>
          </p:sp>
        </mc:Choice>
        <mc:Fallback xmlns="">
          <p:sp>
            <p:nvSpPr>
              <p:cNvPr id="74" name="正方形/長方形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247" y="4094490"/>
                <a:ext cx="527004" cy="2646878"/>
              </a:xfrm>
              <a:prstGeom prst="rect">
                <a:avLst/>
              </a:prstGeom>
              <a:blipFill rotWithShape="0"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正方形/長方形 74"/>
              <p:cNvSpPr/>
              <p:nvPr/>
            </p:nvSpPr>
            <p:spPr>
              <a:xfrm>
                <a:off x="5130033" y="4193929"/>
                <a:ext cx="2448000" cy="244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7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7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ja-JP" altLang="en-US" sz="72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正方形/長方形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33" y="4193929"/>
                <a:ext cx="2448000" cy="2448000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大かっこ 75"/>
          <p:cNvSpPr/>
          <p:nvPr/>
        </p:nvSpPr>
        <p:spPr>
          <a:xfrm>
            <a:off x="3933030" y="4150977"/>
            <a:ext cx="538540" cy="253390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大かっこ 76"/>
          <p:cNvSpPr/>
          <p:nvPr/>
        </p:nvSpPr>
        <p:spPr>
          <a:xfrm>
            <a:off x="7850479" y="4150977"/>
            <a:ext cx="538540" cy="2533905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テキスト ボックス 77"/>
              <p:cNvSpPr txBox="1"/>
              <p:nvPr/>
            </p:nvSpPr>
            <p:spPr>
              <a:xfrm>
                <a:off x="4420702" y="5094764"/>
                <a:ext cx="6559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600" smtClean="0"/>
              </a:p>
            </p:txBody>
          </p:sp>
        </mc:Choice>
        <mc:Fallback xmlns="">
          <p:sp>
            <p:nvSpPr>
              <p:cNvPr id="78" name="テキスト ボックス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702" y="5094764"/>
                <a:ext cx="655949" cy="646331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大かっこ 81"/>
          <p:cNvSpPr/>
          <p:nvPr/>
        </p:nvSpPr>
        <p:spPr>
          <a:xfrm>
            <a:off x="5027492" y="4150977"/>
            <a:ext cx="2653083" cy="2533905"/>
          </a:xfrm>
          <a:prstGeom prst="bracketPair">
            <a:avLst>
              <a:gd name="adj" fmla="val 42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25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7" grpId="0"/>
      <p:bldP spid="38" grpId="0"/>
      <p:bldP spid="39" grpId="0"/>
      <p:bldP spid="40" grpId="0"/>
      <p:bldP spid="56" grpId="0"/>
      <p:bldP spid="57" grpId="0"/>
      <p:bldP spid="58" grpId="0"/>
      <p:bldP spid="59" grpId="0"/>
      <p:bldP spid="73" grpId="0"/>
      <p:bldP spid="74" grpId="0"/>
      <p:bldP spid="75" grpId="0" animBg="1"/>
      <p:bldP spid="76" grpId="0" animBg="1"/>
      <p:bldP spid="77" grpId="0" animBg="1"/>
      <p:bldP spid="78" grpId="0"/>
      <p:bldP spid="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テキスト ボックス 120"/>
          <p:cNvSpPr txBox="1"/>
          <p:nvPr/>
        </p:nvSpPr>
        <p:spPr>
          <a:xfrm>
            <a:off x="10091605" y="4598477"/>
            <a:ext cx="1903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endParaRPr lang="en-US" altLang="ja-JP" sz="1200" smtClean="0"/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</a:t>
            </a:r>
            <a:r>
              <a:rPr lang="ja-JP" altLang="en-US" sz="1200" smtClean="0"/>
              <a:t>●</a:t>
            </a:r>
            <a:endParaRPr lang="ja-JP" altLang="en-US" sz="1200"/>
          </a:p>
        </p:txBody>
      </p:sp>
      <p:sp>
        <p:nvSpPr>
          <p:cNvPr id="120" name="テキスト ボックス 119"/>
          <p:cNvSpPr txBox="1"/>
          <p:nvPr/>
        </p:nvSpPr>
        <p:spPr>
          <a:xfrm>
            <a:off x="8163982" y="4598477"/>
            <a:ext cx="1903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endParaRPr lang="en-US" altLang="ja-JP" sz="1200" smtClean="0"/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</a:t>
            </a:r>
            <a:r>
              <a:rPr lang="ja-JP" altLang="en-US" sz="1200" smtClean="0"/>
              <a:t>●</a:t>
            </a:r>
            <a:endParaRPr lang="ja-JP" altLang="en-US" sz="1200"/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6243606" y="4598477"/>
            <a:ext cx="1903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endParaRPr lang="en-US" altLang="ja-JP" sz="1200" smtClean="0"/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</a:t>
            </a:r>
            <a:r>
              <a:rPr lang="ja-JP" altLang="en-US" sz="1200" smtClean="0"/>
              <a:t>●</a:t>
            </a:r>
            <a:endParaRPr lang="ja-JP" altLang="en-US" sz="1200"/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4318350" y="4598477"/>
            <a:ext cx="1903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endParaRPr lang="en-US" altLang="ja-JP" sz="1200" smtClean="0"/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</a:t>
            </a:r>
            <a:r>
              <a:rPr lang="ja-JP" altLang="en-US" sz="1200" smtClean="0"/>
              <a:t>●</a:t>
            </a:r>
            <a:endParaRPr lang="ja-JP" altLang="en-US" sz="1200"/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58003" y="4598477"/>
            <a:ext cx="1903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endParaRPr lang="en-US" altLang="ja-JP" sz="1200" smtClean="0"/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</a:t>
            </a:r>
            <a:r>
              <a:rPr lang="ja-JP" altLang="en-US" sz="1200" smtClean="0"/>
              <a:t>●</a:t>
            </a:r>
            <a:endParaRPr lang="ja-JP" altLang="en-US" sz="1200"/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2394874" y="4592712"/>
            <a:ext cx="19030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r>
              <a:rPr lang="ja-JP" altLang="en-US" sz="1200"/>
              <a:t> </a:t>
            </a:r>
            <a:r>
              <a:rPr lang="ja-JP" altLang="en-US" sz="1200" smtClean="0"/>
              <a:t>●</a:t>
            </a:r>
            <a:endParaRPr lang="en-US" altLang="ja-JP" sz="1200" smtClean="0"/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●</a:t>
            </a:r>
          </a:p>
          <a:p>
            <a:pPr algn="ctr"/>
            <a:r>
              <a:rPr lang="ja-JP" altLang="en-US" sz="1200"/>
              <a:t>● ● ● ● ● ● ● ● </a:t>
            </a:r>
            <a:r>
              <a:rPr lang="ja-JP" altLang="en-US" sz="1200" smtClean="0"/>
              <a:t>●</a:t>
            </a:r>
            <a:endParaRPr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タイトル 1"/>
              <p:cNvSpPr>
                <a:spLocks noGrp="1"/>
              </p:cNvSpPr>
              <p:nvPr>
                <p:ph type="title"/>
              </p:nvPr>
            </p:nvSpPr>
            <p:spPr>
              <a:xfrm>
                <a:off x="312420" y="87214"/>
                <a:ext cx="11567160" cy="619608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ja-JP" smtClean="0"/>
                  <a:t>Representing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</m:oMath>
                </a14:m>
                <a:r>
                  <a:rPr lang="en-US" altLang="ja-JP" smtClean="0"/>
                  <a:t> using </a:t>
                </a:r>
                <a:r>
                  <a:rPr lang="en-US" altLang="ja-JP" smtClean="0">
                    <a:solidFill>
                      <a:srgbClr val="FF0000"/>
                    </a:solidFill>
                  </a:rPr>
                  <a:t>ZYZ Euler angles</a:t>
                </a:r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タイトル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2420" y="87214"/>
                <a:ext cx="11567160" cy="619608"/>
              </a:xfrm>
              <a:blipFill rotWithShape="0">
                <a:blip r:embed="rId3"/>
                <a:stretch>
                  <a:fillRect l="-1844" t="-27451" b="-450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lang="ja-JP" altLang="en-US" smtClean="0"/>
              <a:pPr/>
              <a:t>6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7731907" y="1397917"/>
                <a:ext cx="316022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sz="2000" smtClean="0">
                    <a:solidFill>
                      <a:schemeClr val="accent2">
                        <a:lumMod val="75000"/>
                      </a:schemeClr>
                    </a:solidFill>
                  </a:rPr>
                  <a:t>Rotation about Z axis by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ja-JP" altLang="en-US" sz="2000" smtClean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907" y="1397917"/>
                <a:ext cx="316022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1541" t="-6061" b="-272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/>
          <p:cNvCxnSpPr>
            <a:stCxn id="8" idx="1"/>
            <a:endCxn id="20" idx="3"/>
          </p:cNvCxnSpPr>
          <p:nvPr/>
        </p:nvCxnSpPr>
        <p:spPr>
          <a:xfrm flipH="1" flipV="1">
            <a:off x="6082342" y="1286696"/>
            <a:ext cx="1649565" cy="311276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グループ化 73"/>
          <p:cNvGrpSpPr/>
          <p:nvPr/>
        </p:nvGrpSpPr>
        <p:grpSpPr>
          <a:xfrm>
            <a:off x="484294" y="692696"/>
            <a:ext cx="1188000" cy="1188000"/>
            <a:chOff x="484294" y="1214952"/>
            <a:chExt cx="1188000" cy="118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正方形/長方形 12"/>
                <p:cNvSpPr>
                  <a:spLocks noChangeAspect="1"/>
                </p:cNvSpPr>
                <p:nvPr/>
              </p:nvSpPr>
              <p:spPr>
                <a:xfrm>
                  <a:off x="538294" y="1268952"/>
                  <a:ext cx="1080000" cy="108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oMath>
                    </m:oMathPara>
                  </a14:m>
                  <a:endParaRPr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正方形/長方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94" y="1268952"/>
                  <a:ext cx="1080000" cy="10800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大かっこ 16"/>
            <p:cNvSpPr>
              <a:spLocks noChangeAspect="1"/>
            </p:cNvSpPr>
            <p:nvPr/>
          </p:nvSpPr>
          <p:spPr>
            <a:xfrm>
              <a:off x="484294" y="1214952"/>
              <a:ext cx="1188000" cy="1188000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3" name="グループ化 72"/>
          <p:cNvGrpSpPr/>
          <p:nvPr/>
        </p:nvGrpSpPr>
        <p:grpSpPr>
          <a:xfrm>
            <a:off x="2295890" y="692696"/>
            <a:ext cx="1188000" cy="1188000"/>
            <a:chOff x="2295890" y="1214952"/>
            <a:chExt cx="1188000" cy="118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正方形/長方形 13"/>
                <p:cNvSpPr>
                  <a:spLocks noChangeAspect="1"/>
                </p:cNvSpPr>
                <p:nvPr/>
              </p:nvSpPr>
              <p:spPr>
                <a:xfrm>
                  <a:off x="2352754" y="1268952"/>
                  <a:ext cx="1080000" cy="108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oMath>
                    </m:oMathPara>
                  </a14:m>
                  <a:endParaRPr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正方形/長方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754" y="1268952"/>
                  <a:ext cx="1080000" cy="10800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大かっこ 17"/>
            <p:cNvSpPr>
              <a:spLocks noChangeAspect="1"/>
            </p:cNvSpPr>
            <p:nvPr/>
          </p:nvSpPr>
          <p:spPr>
            <a:xfrm>
              <a:off x="2295890" y="1214952"/>
              <a:ext cx="1188000" cy="1188000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3580983" y="692696"/>
            <a:ext cx="1188000" cy="1188000"/>
            <a:chOff x="3701680" y="1214952"/>
            <a:chExt cx="1188000" cy="118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正方形/長方形 14"/>
                <p:cNvSpPr>
                  <a:spLocks noChangeAspect="1"/>
                </p:cNvSpPr>
                <p:nvPr/>
              </p:nvSpPr>
              <p:spPr>
                <a:xfrm>
                  <a:off x="3755680" y="1268952"/>
                  <a:ext cx="1080000" cy="10800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正方形/長方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680" y="1268952"/>
                  <a:ext cx="1080000" cy="108000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大かっこ 18"/>
            <p:cNvSpPr>
              <a:spLocks noChangeAspect="1"/>
            </p:cNvSpPr>
            <p:nvPr/>
          </p:nvSpPr>
          <p:spPr>
            <a:xfrm>
              <a:off x="3701680" y="1214952"/>
              <a:ext cx="1188000" cy="1188000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グループ化 70"/>
          <p:cNvGrpSpPr/>
          <p:nvPr/>
        </p:nvGrpSpPr>
        <p:grpSpPr>
          <a:xfrm>
            <a:off x="4894342" y="692696"/>
            <a:ext cx="1188000" cy="1188000"/>
            <a:chOff x="5045978" y="1214952"/>
            <a:chExt cx="1188000" cy="118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正方形/長方形 15"/>
                <p:cNvSpPr>
                  <a:spLocks noChangeAspect="1"/>
                </p:cNvSpPr>
                <p:nvPr/>
              </p:nvSpPr>
              <p:spPr>
                <a:xfrm>
                  <a:off x="5099978" y="1268952"/>
                  <a:ext cx="1080000" cy="108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正方形/長方形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9978" y="1268952"/>
                  <a:ext cx="1080000" cy="108000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大かっこ 19"/>
            <p:cNvSpPr>
              <a:spLocks noChangeAspect="1"/>
            </p:cNvSpPr>
            <p:nvPr/>
          </p:nvSpPr>
          <p:spPr>
            <a:xfrm>
              <a:off x="5045978" y="1214952"/>
              <a:ext cx="1188000" cy="1188000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2295890" y="2009184"/>
            <a:ext cx="1188000" cy="1188000"/>
            <a:chOff x="2295890" y="2561437"/>
            <a:chExt cx="1188000" cy="118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正方形/長方形 20"/>
                <p:cNvSpPr>
                  <a:spLocks noChangeAspect="1"/>
                </p:cNvSpPr>
                <p:nvPr/>
              </p:nvSpPr>
              <p:spPr>
                <a:xfrm>
                  <a:off x="2352754" y="2615437"/>
                  <a:ext cx="1080000" cy="108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oMath>
                    </m:oMathPara>
                  </a14:m>
                  <a:endParaRPr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正方形/長方形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754" y="2615437"/>
                  <a:ext cx="1080000" cy="108000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大かっこ 23"/>
            <p:cNvSpPr>
              <a:spLocks noChangeAspect="1"/>
            </p:cNvSpPr>
            <p:nvPr/>
          </p:nvSpPr>
          <p:spPr>
            <a:xfrm>
              <a:off x="2295890" y="2561437"/>
              <a:ext cx="1188000" cy="1188000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3580983" y="2009184"/>
            <a:ext cx="1188000" cy="1188000"/>
            <a:chOff x="3701680" y="2561437"/>
            <a:chExt cx="1188000" cy="118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正方形/長方形 21"/>
                <p:cNvSpPr>
                  <a:spLocks noChangeAspect="1"/>
                </p:cNvSpPr>
                <p:nvPr/>
              </p:nvSpPr>
              <p:spPr>
                <a:xfrm>
                  <a:off x="3755680" y="2615437"/>
                  <a:ext cx="1080000" cy="10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正方形/長方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5680" y="2615437"/>
                  <a:ext cx="1080000" cy="108000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大かっこ 24"/>
            <p:cNvSpPr>
              <a:spLocks noChangeAspect="1"/>
            </p:cNvSpPr>
            <p:nvPr/>
          </p:nvSpPr>
          <p:spPr>
            <a:xfrm>
              <a:off x="3701680" y="2561437"/>
              <a:ext cx="1188000" cy="1188000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/>
          <p:cNvGrpSpPr/>
          <p:nvPr/>
        </p:nvGrpSpPr>
        <p:grpSpPr>
          <a:xfrm>
            <a:off x="7474540" y="2009184"/>
            <a:ext cx="1188000" cy="1188000"/>
            <a:chOff x="7626176" y="2561437"/>
            <a:chExt cx="1188000" cy="118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正方形/長方形 22"/>
                <p:cNvSpPr>
                  <a:spLocks noChangeAspect="1"/>
                </p:cNvSpPr>
                <p:nvPr/>
              </p:nvSpPr>
              <p:spPr>
                <a:xfrm>
                  <a:off x="7680176" y="2615437"/>
                  <a:ext cx="1080000" cy="108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oMath>
                    </m:oMathPara>
                  </a14:m>
                  <a:endParaRPr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正方形/長方形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176" y="2615437"/>
                  <a:ext cx="1080000" cy="108000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大かっこ 25"/>
            <p:cNvSpPr>
              <a:spLocks noChangeAspect="1"/>
            </p:cNvSpPr>
            <p:nvPr/>
          </p:nvSpPr>
          <p:spPr>
            <a:xfrm>
              <a:off x="7626176" y="2561437"/>
              <a:ext cx="1188000" cy="1188000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4883614" y="2009184"/>
            <a:ext cx="1188000" cy="1188000"/>
            <a:chOff x="5035250" y="2531440"/>
            <a:chExt cx="1188000" cy="118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/>
                <p:cNvSpPr>
                  <a:spLocks noChangeAspect="1"/>
                </p:cNvSpPr>
                <p:nvPr/>
              </p:nvSpPr>
              <p:spPr>
                <a:xfrm>
                  <a:off x="5089250" y="2585440"/>
                  <a:ext cx="1080000" cy="108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250" y="2585440"/>
                  <a:ext cx="1080000" cy="108000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大かっこ 27"/>
            <p:cNvSpPr>
              <a:spLocks noChangeAspect="1"/>
            </p:cNvSpPr>
            <p:nvPr/>
          </p:nvSpPr>
          <p:spPr>
            <a:xfrm>
              <a:off x="5035250" y="2531440"/>
              <a:ext cx="1188000" cy="1188000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/>
          <p:cNvGrpSpPr/>
          <p:nvPr/>
        </p:nvGrpSpPr>
        <p:grpSpPr>
          <a:xfrm>
            <a:off x="6170584" y="2009184"/>
            <a:ext cx="1188000" cy="1188000"/>
            <a:chOff x="6322220" y="2531440"/>
            <a:chExt cx="1188000" cy="1188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正方形/長方形 28"/>
                <p:cNvSpPr>
                  <a:spLocks noChangeAspect="1"/>
                </p:cNvSpPr>
                <p:nvPr/>
              </p:nvSpPr>
              <p:spPr>
                <a:xfrm>
                  <a:off x="6376220" y="2585440"/>
                  <a:ext cx="1080000" cy="10800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ja-JP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d>
                          <m:dPr>
                            <m:ctrlP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ja-JP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ja-JP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oMath>
                    </m:oMathPara>
                  </a14:m>
                  <a:endParaRPr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正方形/長方形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6220" y="2585440"/>
                  <a:ext cx="1080000" cy="108000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大かっこ 29"/>
            <p:cNvSpPr>
              <a:spLocks noChangeAspect="1"/>
            </p:cNvSpPr>
            <p:nvPr/>
          </p:nvSpPr>
          <p:spPr>
            <a:xfrm>
              <a:off x="6322220" y="2531440"/>
              <a:ext cx="1188000" cy="1188000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758639" y="1034536"/>
                <a:ext cx="498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39" y="1034536"/>
                <a:ext cx="498855" cy="46166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1758639" y="2373071"/>
                <a:ext cx="498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39" y="2373071"/>
                <a:ext cx="498855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/>
              <p:cNvSpPr txBox="1"/>
              <p:nvPr/>
            </p:nvSpPr>
            <p:spPr>
              <a:xfrm>
                <a:off x="1758639" y="3597783"/>
                <a:ext cx="4988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400" smtClean="0"/>
              </a:p>
            </p:txBody>
          </p:sp>
        </mc:Choice>
        <mc:Fallback xmlns="">
          <p:sp>
            <p:nvSpPr>
              <p:cNvPr id="61" name="テキスト ボックス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39" y="3597783"/>
                <a:ext cx="498855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グループ化 74"/>
          <p:cNvGrpSpPr/>
          <p:nvPr/>
        </p:nvGrpSpPr>
        <p:grpSpPr>
          <a:xfrm>
            <a:off x="2287482" y="3382334"/>
            <a:ext cx="1200990" cy="892562"/>
            <a:chOff x="2287482" y="3904590"/>
            <a:chExt cx="1200990" cy="892562"/>
          </a:xfrm>
        </p:grpSpPr>
        <p:sp>
          <p:nvSpPr>
            <p:cNvPr id="51" name="正方形/長方形 50"/>
            <p:cNvSpPr>
              <a:spLocks/>
            </p:cNvSpPr>
            <p:nvPr/>
          </p:nvSpPr>
          <p:spPr>
            <a:xfrm>
              <a:off x="2347491" y="3945161"/>
              <a:ext cx="1080000" cy="8114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大かっこ 53"/>
            <p:cNvSpPr>
              <a:spLocks/>
            </p:cNvSpPr>
            <p:nvPr/>
          </p:nvSpPr>
          <p:spPr>
            <a:xfrm>
              <a:off x="2290627" y="3904590"/>
              <a:ext cx="1188000" cy="892562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/>
                <p:cNvSpPr txBox="1"/>
                <p:nvPr/>
              </p:nvSpPr>
              <p:spPr>
                <a:xfrm>
                  <a:off x="2287482" y="4027706"/>
                  <a:ext cx="55104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200" smtClean="0"/>
                </a:p>
              </p:txBody>
            </p:sp>
          </mc:Choice>
          <mc:Fallback xmlns="">
            <p:sp>
              <p:nvSpPr>
                <p:cNvPr id="33" name="テキスト ボックス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7482" y="4027706"/>
                  <a:ext cx="551048" cy="646331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/>
                <p:cNvSpPr txBox="1"/>
                <p:nvPr/>
              </p:nvSpPr>
              <p:spPr>
                <a:xfrm>
                  <a:off x="2675316" y="4027706"/>
                  <a:ext cx="64722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200" smtClean="0"/>
                </a:p>
              </p:txBody>
            </p:sp>
          </mc:Choice>
          <mc:Fallback xmlns="">
            <p:sp>
              <p:nvSpPr>
                <p:cNvPr id="34" name="テキスト ボックス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5316" y="4027706"/>
                  <a:ext cx="647228" cy="646331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/>
                <p:cNvSpPr txBox="1"/>
                <p:nvPr/>
              </p:nvSpPr>
              <p:spPr>
                <a:xfrm>
                  <a:off x="3177169" y="4027706"/>
                  <a:ext cx="3113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200" smtClean="0"/>
                </a:p>
              </p:txBody>
            </p:sp>
          </mc:Choice>
          <mc:Fallback xmlns="">
            <p:sp>
              <p:nvSpPr>
                <p:cNvPr id="35" name="テキスト ボックス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7169" y="4027706"/>
                  <a:ext cx="311303" cy="64633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グループ化 61"/>
          <p:cNvGrpSpPr/>
          <p:nvPr/>
        </p:nvGrpSpPr>
        <p:grpSpPr>
          <a:xfrm>
            <a:off x="3575720" y="3382334"/>
            <a:ext cx="1188000" cy="892562"/>
            <a:chOff x="3696417" y="3904590"/>
            <a:chExt cx="1188000" cy="892562"/>
          </a:xfrm>
        </p:grpSpPr>
        <p:sp>
          <p:nvSpPr>
            <p:cNvPr id="52" name="正方形/長方形 51"/>
            <p:cNvSpPr>
              <a:spLocks/>
            </p:cNvSpPr>
            <p:nvPr/>
          </p:nvSpPr>
          <p:spPr>
            <a:xfrm>
              <a:off x="3750417" y="3945161"/>
              <a:ext cx="1080000" cy="8114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5" name="大かっこ 54"/>
            <p:cNvSpPr>
              <a:spLocks/>
            </p:cNvSpPr>
            <p:nvPr/>
          </p:nvSpPr>
          <p:spPr>
            <a:xfrm>
              <a:off x="3696417" y="3904590"/>
              <a:ext cx="1188000" cy="892562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/>
                <p:cNvSpPr txBox="1"/>
                <p:nvPr/>
              </p:nvSpPr>
              <p:spPr>
                <a:xfrm>
                  <a:off x="4489493" y="4027706"/>
                  <a:ext cx="3113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</p:txBody>
            </p:sp>
          </mc:Choice>
          <mc:Fallback xmlns="">
            <p:sp>
              <p:nvSpPr>
                <p:cNvPr id="36" name="テキスト ボックス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9493" y="4027706"/>
                  <a:ext cx="311304" cy="646331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テキスト ボックス 36"/>
                <p:cNvSpPr txBox="1"/>
                <p:nvPr/>
              </p:nvSpPr>
              <p:spPr>
                <a:xfrm>
                  <a:off x="3794350" y="4027706"/>
                  <a:ext cx="3113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</p:txBody>
            </p:sp>
          </mc:Choice>
          <mc:Fallback xmlns="">
            <p:sp>
              <p:nvSpPr>
                <p:cNvPr id="37" name="テキスト ボックス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350" y="4027706"/>
                  <a:ext cx="311303" cy="646331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/>
                <p:cNvSpPr txBox="1"/>
                <p:nvPr/>
              </p:nvSpPr>
              <p:spPr>
                <a:xfrm>
                  <a:off x="4077058" y="4027706"/>
                  <a:ext cx="42672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ja-JP" altLang="en-US" sz="1200" smtClean="0"/>
                </a:p>
              </p:txBody>
            </p:sp>
          </mc:Choice>
          <mc:Fallback xmlns="">
            <p:sp>
              <p:nvSpPr>
                <p:cNvPr id="38" name="テキスト ボックス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058" y="4027706"/>
                  <a:ext cx="426720" cy="646331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グループ化 63"/>
          <p:cNvGrpSpPr/>
          <p:nvPr/>
        </p:nvGrpSpPr>
        <p:grpSpPr>
          <a:xfrm>
            <a:off x="6165321" y="3382334"/>
            <a:ext cx="1188000" cy="892562"/>
            <a:chOff x="6316957" y="3904590"/>
            <a:chExt cx="1188000" cy="892562"/>
          </a:xfrm>
        </p:grpSpPr>
        <p:sp>
          <p:nvSpPr>
            <p:cNvPr id="59" name="正方形/長方形 58"/>
            <p:cNvSpPr>
              <a:spLocks/>
            </p:cNvSpPr>
            <p:nvPr/>
          </p:nvSpPr>
          <p:spPr>
            <a:xfrm>
              <a:off x="6370957" y="3945161"/>
              <a:ext cx="1080000" cy="8114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大かっこ 59"/>
            <p:cNvSpPr>
              <a:spLocks/>
            </p:cNvSpPr>
            <p:nvPr/>
          </p:nvSpPr>
          <p:spPr>
            <a:xfrm>
              <a:off x="6316957" y="3904590"/>
              <a:ext cx="1188000" cy="892562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テキスト ボックス 38"/>
                <p:cNvSpPr txBox="1"/>
                <p:nvPr/>
              </p:nvSpPr>
              <p:spPr>
                <a:xfrm>
                  <a:off x="7061233" y="4027706"/>
                  <a:ext cx="42672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</p:txBody>
            </p:sp>
          </mc:Choice>
          <mc:Fallback xmlns="">
            <p:sp>
              <p:nvSpPr>
                <p:cNvPr id="39" name="テキスト ボックス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1233" y="4027706"/>
                  <a:ext cx="426720" cy="646331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テキスト ボックス 39"/>
                <p:cNvSpPr txBox="1"/>
                <p:nvPr/>
              </p:nvSpPr>
              <p:spPr>
                <a:xfrm>
                  <a:off x="6405291" y="4027706"/>
                  <a:ext cx="3113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</p:txBody>
            </p:sp>
          </mc:Choice>
          <mc:Fallback xmlns="">
            <p:sp>
              <p:nvSpPr>
                <p:cNvPr id="40" name="テキスト ボックス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5291" y="4027706"/>
                  <a:ext cx="311303" cy="646331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テキスト ボックス 40"/>
                <p:cNvSpPr txBox="1"/>
                <p:nvPr/>
              </p:nvSpPr>
              <p:spPr>
                <a:xfrm>
                  <a:off x="6755305" y="4027706"/>
                  <a:ext cx="31130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200" smtClean="0"/>
                </a:p>
              </p:txBody>
            </p:sp>
          </mc:Choice>
          <mc:Fallback xmlns="">
            <p:sp>
              <p:nvSpPr>
                <p:cNvPr id="41" name="テキスト ボックス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305" y="4027706"/>
                  <a:ext cx="311304" cy="646331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グループ化 62"/>
          <p:cNvGrpSpPr/>
          <p:nvPr/>
        </p:nvGrpSpPr>
        <p:grpSpPr>
          <a:xfrm>
            <a:off x="4873426" y="3382334"/>
            <a:ext cx="1210707" cy="892562"/>
            <a:chOff x="5025062" y="3904590"/>
            <a:chExt cx="1210707" cy="892562"/>
          </a:xfrm>
        </p:grpSpPr>
        <p:sp>
          <p:nvSpPr>
            <p:cNvPr id="57" name="正方形/長方形 56"/>
            <p:cNvSpPr>
              <a:spLocks/>
            </p:cNvSpPr>
            <p:nvPr/>
          </p:nvSpPr>
          <p:spPr>
            <a:xfrm>
              <a:off x="5083987" y="3945161"/>
              <a:ext cx="1080000" cy="8114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大かっこ 57"/>
            <p:cNvSpPr>
              <a:spLocks/>
            </p:cNvSpPr>
            <p:nvPr/>
          </p:nvSpPr>
          <p:spPr>
            <a:xfrm>
              <a:off x="5029987" y="3904590"/>
              <a:ext cx="1188000" cy="892562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/>
                <p:cNvSpPr txBox="1"/>
                <p:nvPr/>
              </p:nvSpPr>
              <p:spPr>
                <a:xfrm>
                  <a:off x="5025062" y="4027706"/>
                  <a:ext cx="56444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200" smtClean="0"/>
                </a:p>
              </p:txBody>
            </p:sp>
          </mc:Choice>
          <mc:Fallback xmlns="">
            <p:sp>
              <p:nvSpPr>
                <p:cNvPr id="44" name="テキスト ボックス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062" y="4027706"/>
                  <a:ext cx="564449" cy="646331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/>
                <p:cNvSpPr txBox="1"/>
                <p:nvPr/>
              </p:nvSpPr>
              <p:spPr>
                <a:xfrm>
                  <a:off x="5405276" y="4027706"/>
                  <a:ext cx="6606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200" smtClean="0"/>
                </a:p>
              </p:txBody>
            </p:sp>
          </mc:Choice>
          <mc:Fallback xmlns="">
            <p:sp>
              <p:nvSpPr>
                <p:cNvPr id="45" name="テキスト ボックス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276" y="4027706"/>
                  <a:ext cx="660629" cy="646331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/>
                <p:cNvSpPr txBox="1"/>
                <p:nvPr/>
              </p:nvSpPr>
              <p:spPr>
                <a:xfrm>
                  <a:off x="5924466" y="4027706"/>
                  <a:ext cx="3113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200" smtClean="0"/>
                </a:p>
              </p:txBody>
            </p:sp>
          </mc:Choice>
          <mc:Fallback xmlns="">
            <p:sp>
              <p:nvSpPr>
                <p:cNvPr id="46" name="テキスト ボックス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466" y="4027706"/>
                  <a:ext cx="311303" cy="64633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グループ化 64"/>
          <p:cNvGrpSpPr/>
          <p:nvPr/>
        </p:nvGrpSpPr>
        <p:grpSpPr>
          <a:xfrm>
            <a:off x="7469277" y="3382334"/>
            <a:ext cx="1219011" cy="892562"/>
            <a:chOff x="7620913" y="3904590"/>
            <a:chExt cx="1219011" cy="892562"/>
          </a:xfrm>
        </p:grpSpPr>
        <p:sp>
          <p:nvSpPr>
            <p:cNvPr id="53" name="正方形/長方形 52"/>
            <p:cNvSpPr>
              <a:spLocks/>
            </p:cNvSpPr>
            <p:nvPr/>
          </p:nvSpPr>
          <p:spPr>
            <a:xfrm>
              <a:off x="7674913" y="3945161"/>
              <a:ext cx="1080000" cy="81142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56" name="大かっこ 55"/>
            <p:cNvSpPr>
              <a:spLocks/>
            </p:cNvSpPr>
            <p:nvPr/>
          </p:nvSpPr>
          <p:spPr>
            <a:xfrm>
              <a:off x="7620913" y="3904590"/>
              <a:ext cx="1188000" cy="892562"/>
            </a:xfrm>
            <a:prstGeom prst="bracketPair">
              <a:avLst>
                <a:gd name="adj" fmla="val 42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/>
                <p:cNvSpPr txBox="1"/>
                <p:nvPr/>
              </p:nvSpPr>
              <p:spPr>
                <a:xfrm>
                  <a:off x="7644954" y="4027706"/>
                  <a:ext cx="56445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200" smtClean="0"/>
                </a:p>
              </p:txBody>
            </p:sp>
          </mc:Choice>
          <mc:Fallback xmlns="">
            <p:sp>
              <p:nvSpPr>
                <p:cNvPr id="47" name="テキスト ボックス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4954" y="4027706"/>
                  <a:ext cx="564450" cy="646331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/>
                <p:cNvSpPr txBox="1"/>
                <p:nvPr/>
              </p:nvSpPr>
              <p:spPr>
                <a:xfrm>
                  <a:off x="8025169" y="4027706"/>
                  <a:ext cx="66062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ja-JP" sz="12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en-US" altLang="ja-JP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kumimoji="1" lang="en-US" altLang="ja-JP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ja-JP" sz="1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kumimoji="1" lang="en-US" altLang="ja-JP" sz="120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 sz="1200" smtClean="0"/>
                </a:p>
              </p:txBody>
            </p:sp>
          </mc:Choice>
          <mc:Fallback xmlns="">
            <p:sp>
              <p:nvSpPr>
                <p:cNvPr id="48" name="テキスト ボックス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5169" y="4027706"/>
                  <a:ext cx="660629" cy="64633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/>
                <p:cNvSpPr txBox="1"/>
                <p:nvPr/>
              </p:nvSpPr>
              <p:spPr>
                <a:xfrm>
                  <a:off x="8528621" y="4027706"/>
                  <a:ext cx="3113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ja-JP" altLang="en-US" sz="12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ja-JP" altLang="en-US" sz="1200" smtClean="0"/>
                </a:p>
              </p:txBody>
            </p:sp>
          </mc:Choice>
          <mc:Fallback xmlns="">
            <p:sp>
              <p:nvSpPr>
                <p:cNvPr id="49" name="テキスト ボックス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8621" y="4027706"/>
                  <a:ext cx="311303" cy="64633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正方形/長方形 97"/>
              <p:cNvSpPr>
                <a:spLocks noChangeAspect="1"/>
              </p:cNvSpPr>
              <p:nvPr/>
            </p:nvSpPr>
            <p:spPr>
              <a:xfrm>
                <a:off x="244829" y="4610957"/>
                <a:ext cx="1729366" cy="1729366"/>
              </a:xfrm>
              <a:prstGeom prst="rect">
                <a:avLst/>
              </a:prstGeom>
              <a:solidFill>
                <a:schemeClr val="bg1">
                  <a:lumMod val="95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ja-JP" altLang="en-US" sz="3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正方形/長方形 9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9" y="4610957"/>
                <a:ext cx="1729366" cy="1729366"/>
              </a:xfrm>
              <a:prstGeom prst="rect">
                <a:avLst/>
              </a:prstGeom>
              <a:blipFill rotWithShape="0"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大かっこ 98"/>
          <p:cNvSpPr>
            <a:spLocks noChangeAspect="1"/>
          </p:cNvSpPr>
          <p:nvPr/>
        </p:nvSpPr>
        <p:spPr>
          <a:xfrm>
            <a:off x="186334" y="4539982"/>
            <a:ext cx="1846357" cy="1846357"/>
          </a:xfrm>
          <a:prstGeom prst="bracketPair">
            <a:avLst>
              <a:gd name="adj" fmla="val 42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/>
              <p:cNvSpPr>
                <a:spLocks noChangeAspect="1"/>
              </p:cNvSpPr>
              <p:nvPr/>
            </p:nvSpPr>
            <p:spPr>
              <a:xfrm>
                <a:off x="2481528" y="4598477"/>
                <a:ext cx="1729366" cy="17293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</m:oMath>
                  </m:oMathPara>
                </a14:m>
                <a:endParaRPr lang="ja-JP" altLang="en-US" sz="3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528" y="4598477"/>
                <a:ext cx="1729366" cy="1729366"/>
              </a:xfrm>
              <a:prstGeom prst="rect">
                <a:avLst/>
              </a:prstGeom>
              <a:blipFill rotWithShape="0">
                <a:blip r:embed="rId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大かっこ 101"/>
          <p:cNvSpPr>
            <a:spLocks noChangeAspect="1"/>
          </p:cNvSpPr>
          <p:nvPr/>
        </p:nvSpPr>
        <p:spPr>
          <a:xfrm>
            <a:off x="2418582" y="4539982"/>
            <a:ext cx="1846357" cy="1846357"/>
          </a:xfrm>
          <a:prstGeom prst="bracketPair">
            <a:avLst>
              <a:gd name="adj" fmla="val 42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正方形/長方形 103"/>
              <p:cNvSpPr>
                <a:spLocks noChangeAspect="1"/>
              </p:cNvSpPr>
              <p:nvPr/>
            </p:nvSpPr>
            <p:spPr>
              <a:xfrm>
                <a:off x="4403291" y="4598477"/>
                <a:ext cx="1729366" cy="17293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sz="3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正方形/長方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291" y="4598477"/>
                <a:ext cx="1729366" cy="1729366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大かっこ 104"/>
          <p:cNvSpPr>
            <a:spLocks noChangeAspect="1"/>
          </p:cNvSpPr>
          <p:nvPr/>
        </p:nvSpPr>
        <p:spPr>
          <a:xfrm>
            <a:off x="4344796" y="4539982"/>
            <a:ext cx="1846357" cy="1846357"/>
          </a:xfrm>
          <a:prstGeom prst="bracketPair">
            <a:avLst>
              <a:gd name="adj" fmla="val 42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正方形/長方形 106"/>
              <p:cNvSpPr>
                <a:spLocks noChangeAspect="1"/>
              </p:cNvSpPr>
              <p:nvPr/>
            </p:nvSpPr>
            <p:spPr>
              <a:xfrm>
                <a:off x="10181933" y="4598477"/>
                <a:ext cx="1729366" cy="17293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ja-JP" altLang="en-US" sz="3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正方形/長方形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933" y="4598477"/>
                <a:ext cx="1729366" cy="1729366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大かっこ 107"/>
          <p:cNvSpPr>
            <a:spLocks noChangeAspect="1"/>
          </p:cNvSpPr>
          <p:nvPr/>
        </p:nvSpPr>
        <p:spPr>
          <a:xfrm>
            <a:off x="10123438" y="4539982"/>
            <a:ext cx="1846357" cy="1846357"/>
          </a:xfrm>
          <a:prstGeom prst="bracketPair">
            <a:avLst>
              <a:gd name="adj" fmla="val 42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/>
              <p:cNvSpPr>
                <a:spLocks noChangeAspect="1"/>
              </p:cNvSpPr>
              <p:nvPr/>
            </p:nvSpPr>
            <p:spPr>
              <a:xfrm>
                <a:off x="6329505" y="4598477"/>
                <a:ext cx="1729366" cy="17293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ja-JP" altLang="en-US" sz="3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505" y="4598477"/>
                <a:ext cx="1729366" cy="1729366"/>
              </a:xfrm>
              <a:prstGeom prst="rect">
                <a:avLst/>
              </a:prstGeom>
              <a:blipFill rotWithShape="0"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大かっこ 110"/>
          <p:cNvSpPr>
            <a:spLocks noChangeAspect="1"/>
          </p:cNvSpPr>
          <p:nvPr/>
        </p:nvSpPr>
        <p:spPr>
          <a:xfrm>
            <a:off x="6271010" y="4539982"/>
            <a:ext cx="1846357" cy="1846357"/>
          </a:xfrm>
          <a:prstGeom prst="bracketPair">
            <a:avLst>
              <a:gd name="adj" fmla="val 42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正方形/長方形 112"/>
              <p:cNvSpPr>
                <a:spLocks noChangeAspect="1"/>
              </p:cNvSpPr>
              <p:nvPr/>
            </p:nvSpPr>
            <p:spPr>
              <a:xfrm>
                <a:off x="8255719" y="4598477"/>
                <a:ext cx="1729366" cy="172936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ja-JP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sz="3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ja-JP" altLang="en-US" sz="3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正方形/長方形 1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719" y="4598477"/>
                <a:ext cx="1729366" cy="1729366"/>
              </a:xfrm>
              <a:prstGeom prst="rect">
                <a:avLst/>
              </a:prstGeom>
              <a:blipFill rotWithShape="0"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大かっこ 113"/>
          <p:cNvSpPr>
            <a:spLocks noChangeAspect="1"/>
          </p:cNvSpPr>
          <p:nvPr/>
        </p:nvSpPr>
        <p:spPr>
          <a:xfrm>
            <a:off x="8197224" y="4539982"/>
            <a:ext cx="1846357" cy="1846357"/>
          </a:xfrm>
          <a:prstGeom prst="bracketPair">
            <a:avLst>
              <a:gd name="adj" fmla="val 42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/>
              <p:cNvSpPr txBox="1"/>
              <p:nvPr/>
            </p:nvSpPr>
            <p:spPr>
              <a:xfrm>
                <a:off x="1939595" y="5214342"/>
                <a:ext cx="5501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2800" smtClean="0"/>
              </a:p>
            </p:txBody>
          </p:sp>
        </mc:Choice>
        <mc:Fallback xmlns="">
          <p:sp>
            <p:nvSpPr>
              <p:cNvPr id="115" name="テキスト ボックス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95" y="5214342"/>
                <a:ext cx="550151" cy="523220"/>
              </a:xfrm>
              <a:prstGeom prst="rect">
                <a:avLst/>
              </a:prstGeom>
              <a:blipFill rotWithShape="0"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0" grpId="0"/>
      <p:bldP spid="119" grpId="0"/>
      <p:bldP spid="118" grpId="0"/>
      <p:bldP spid="122" grpId="0"/>
      <p:bldP spid="117" grpId="0"/>
      <p:bldP spid="32" grpId="0"/>
      <p:bldP spid="61" grpId="0"/>
      <p:bldP spid="98" grpId="0" animBg="1"/>
      <p:bldP spid="99" grpId="0" animBg="1"/>
      <p:bldP spid="101" grpId="0" animBg="1"/>
      <p:bldP spid="102" grpId="0" animBg="1"/>
      <p:bldP spid="104" grpId="0" animBg="1"/>
      <p:bldP spid="105" grpId="0" animBg="1"/>
      <p:bldP spid="107" grpId="0" animBg="1"/>
      <p:bldP spid="108" grpId="0" animBg="1"/>
      <p:bldP spid="110" grpId="0" animBg="1"/>
      <p:bldP spid="111" grpId="0" animBg="1"/>
      <p:bldP spid="113" grpId="0" animBg="1"/>
      <p:bldP spid="114" grpId="0" animBg="1"/>
      <p:bldP spid="1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500642" y="997113"/>
                <a:ext cx="2779286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1400" smtClean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42" y="997113"/>
                <a:ext cx="2779286" cy="72885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19336" y="4163034"/>
                <a:ext cx="11981579" cy="78438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b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ja-JP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l-GR" altLang="ja-JP" sz="2000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l-GR" altLang="ja-JP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4163034"/>
                <a:ext cx="11981579" cy="7843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119336" y="5090436"/>
                <a:ext cx="11332398" cy="78438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2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ja-JP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ja-JP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altLang="ja-JP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ja-JP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  <m:sup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altLang="ja-JP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ja-JP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</m:func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unc>
                                    <m:funcPr>
                                      <m:ctrlPr>
                                        <a:rPr lang="en-US" altLang="ja-JP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ja-JP" sz="200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ja-JP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20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l-GR" altLang="ja-JP" sz="2000" i="1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l-GR" altLang="ja-JP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nary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nary>
                    </m:oMath>
                  </m:oMathPara>
                </a14:m>
                <a:endParaRPr kumimoji="1" lang="ja-JP" altLang="en-US" sz="2000" smtClean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5090436"/>
                <a:ext cx="11332398" cy="7843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490789" y="1709604"/>
                <a:ext cx="2879314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𝑦𝑧</m:t>
                      </m:r>
                    </m:oMath>
                  </m:oMathPara>
                </a14:m>
                <a:endParaRPr kumimoji="1" lang="ja-JP" altLang="en-US" sz="1400" smtClean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9" y="1709604"/>
                <a:ext cx="2879314" cy="72885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551418" y="2422095"/>
                <a:ext cx="2685735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sz="1400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18" y="2422095"/>
                <a:ext cx="2685735" cy="72885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510946" y="3134587"/>
                <a:ext cx="2775503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𝑦𝑧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kumimoji="1" lang="ja-JP" altLang="en-US" sz="1400" smtClean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46" y="3134587"/>
                <a:ext cx="2775503" cy="72885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4199201" y="997113"/>
                <a:ext cx="3180999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35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−30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kumimoji="1" lang="ja-JP" altLang="en-US" sz="1400" smtClean="0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01" y="997113"/>
                <a:ext cx="3180999" cy="72885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4215025" y="1709604"/>
                <a:ext cx="2672270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𝑥𝑧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kumimoji="1" lang="ja-JP" altLang="en-US" sz="1400" smtClean="0"/>
              </a:p>
            </p:txBody>
          </p:sp>
        </mc:Choice>
        <mc:Fallback xmlns=""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025" y="1709604"/>
                <a:ext cx="2672270" cy="72885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158866" y="2422095"/>
                <a:ext cx="3135666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ja-JP" altLang="en-US" sz="1400" smtClean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866" y="2422095"/>
                <a:ext cx="3135666" cy="728854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199201" y="3134587"/>
                <a:ext cx="2779928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𝑥𝑧</m:t>
                      </m:r>
                    </m:oMath>
                  </m:oMathPara>
                </a14:m>
                <a:endParaRPr kumimoji="1" lang="ja-JP" altLang="en-US" sz="1400" smtClean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201" y="3134587"/>
                <a:ext cx="2779928" cy="7288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004246" y="997113"/>
                <a:ext cx="4284442" cy="72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400" smtClean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246" y="997113"/>
                <a:ext cx="4284442" cy="72885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 descr="File:Spherical Harmonics deg5.png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2" t="66311" r="81126" b="16350"/>
          <a:stretch/>
        </p:blipFill>
        <p:spPr bwMode="auto">
          <a:xfrm>
            <a:off x="65330" y="1091037"/>
            <a:ext cx="576064" cy="5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File:Spherical Harmonics deg5.png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6" t="66311" r="72660" b="16350"/>
          <a:stretch/>
        </p:blipFill>
        <p:spPr bwMode="auto">
          <a:xfrm>
            <a:off x="101334" y="1803528"/>
            <a:ext cx="504056" cy="5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File:Spherical Harmonics deg5.png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48" t="66311" r="62890" b="16350"/>
          <a:stretch/>
        </p:blipFill>
        <p:spPr bwMode="auto">
          <a:xfrm>
            <a:off x="65330" y="2516019"/>
            <a:ext cx="576064" cy="5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File:Spherical Harmonics deg5.png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5" t="66311" r="53793" b="16350"/>
          <a:stretch/>
        </p:blipFill>
        <p:spPr bwMode="auto">
          <a:xfrm>
            <a:off x="65330" y="3228511"/>
            <a:ext cx="576064" cy="5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File:Spherical Harmonics deg5.png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67" t="66311" r="45886" b="16350"/>
          <a:stretch/>
        </p:blipFill>
        <p:spPr bwMode="auto">
          <a:xfrm>
            <a:off x="3802654" y="1091037"/>
            <a:ext cx="432048" cy="5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File:Spherical Harmonics deg5.png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28" t="66311" r="36825" b="16350"/>
          <a:stretch/>
        </p:blipFill>
        <p:spPr bwMode="auto">
          <a:xfrm>
            <a:off x="3802654" y="1803528"/>
            <a:ext cx="432048" cy="5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File:Spherical Harmonics deg5.png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54" t="66311" r="27042" b="16350"/>
          <a:stretch/>
        </p:blipFill>
        <p:spPr bwMode="auto">
          <a:xfrm>
            <a:off x="3766650" y="2516019"/>
            <a:ext cx="504056" cy="5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File:Spherical Harmonics deg5.png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58" t="66311" r="18237" b="16350"/>
          <a:stretch/>
        </p:blipFill>
        <p:spPr bwMode="auto">
          <a:xfrm>
            <a:off x="3766650" y="3228511"/>
            <a:ext cx="504056" cy="5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File:Spherical Harmonics deg5.png"/>
          <p:cNvPicPr>
            <a:picLocks noChangeAspect="1" noChangeArrowheads="1"/>
          </p:cNvPicPr>
          <p:nvPr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21" t="66311" r="8812" b="16350"/>
          <a:stretch/>
        </p:blipFill>
        <p:spPr bwMode="auto">
          <a:xfrm>
            <a:off x="7558937" y="1091037"/>
            <a:ext cx="530510" cy="54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テキスト ボックス 46"/>
          <p:cNvSpPr txBox="1"/>
          <p:nvPr/>
        </p:nvSpPr>
        <p:spPr>
          <a:xfrm>
            <a:off x="101334" y="6074132"/>
            <a:ext cx="10824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800" smtClean="0">
                <a:sym typeface="Wingdings" panose="05000000000000000000" pitchFamily="2" charset="2"/>
              </a:rPr>
              <a:t> use Computer Algebra Systems (CAS): Mathematica, Maple, </a:t>
            </a:r>
            <a:r>
              <a:rPr kumimoji="1" lang="en-US" altLang="ja-JP" sz="2800" smtClean="0">
                <a:solidFill>
                  <a:srgbClr val="FF0000"/>
                </a:solidFill>
                <a:sym typeface="Wingdings" panose="05000000000000000000" pitchFamily="2" charset="2"/>
              </a:rPr>
              <a:t>Sage</a:t>
            </a:r>
            <a:endParaRPr kumimoji="1" lang="ja-JP" altLang="en-US" sz="2800" smtClean="0">
              <a:solidFill>
                <a:srgbClr val="FF0000"/>
              </a:solidFill>
            </a:endParaRPr>
          </a:p>
        </p:txBody>
      </p:sp>
      <p:pic>
        <p:nvPicPr>
          <p:cNvPr id="5124" name="Picture 4" descr="https://upload.wikimedia.org/wikipedia/commons/thumb/4/4f/3D_Spherical.svg/240px-3D_Spherical.sv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258" y="1924928"/>
            <a:ext cx="2078182" cy="1922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/>
              <p:cNvSpPr txBox="1"/>
              <p:nvPr/>
            </p:nvSpPr>
            <p:spPr>
              <a:xfrm>
                <a:off x="10030628" y="2465162"/>
                <a:ext cx="189802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000" b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endParaRPr kumimoji="1" lang="en-US" altLang="ja-JP" sz="2000" smtClean="0"/>
              </a:p>
              <a:p>
                <a:r>
                  <a:rPr lang="en-US" altLang="ja-JP" sz="2000" b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func>
                  </m:oMath>
                </a14:m>
                <a:endParaRPr lang="ja-JP" altLang="en-US" sz="2000"/>
              </a:p>
              <a:p>
                <a:r>
                  <a:rPr lang="en-US" altLang="ja-JP" sz="2000" b="0" smtClean="0"/>
                  <a:t> </a:t>
                </a:r>
                <a14:m>
                  <m:oMath xmlns:m="http://schemas.openxmlformats.org/officeDocument/2006/math"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sz="20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ja-JP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8" name="テキスト ボックス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628" y="2465162"/>
                <a:ext cx="1898020" cy="101566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タイトル 48"/>
              <p:cNvSpPr>
                <a:spLocks noGrp="1"/>
              </p:cNvSpPr>
              <p:nvPr>
                <p:ph type="title"/>
              </p:nvPr>
            </p:nvSpPr>
            <p:spPr>
              <a:xfrm>
                <a:off x="312420" y="116632"/>
                <a:ext cx="11567160" cy="803138"/>
              </a:xfrm>
            </p:spPr>
            <p:txBody>
              <a:bodyPr>
                <a:normAutofit fontScale="90000"/>
              </a:bodyPr>
              <a:lstStyle/>
              <a:p>
                <a:r>
                  <a:rPr kumimoji="1" lang="en-US" altLang="ja-JP" smtClean="0"/>
                  <a:t>Deriving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kumimoji="1" lang="en-US" altLang="ja-JP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ja-JP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ja-JP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ja-JP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ja-JP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ja-JP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タイトル 4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2420" y="116632"/>
                <a:ext cx="11567160" cy="803138"/>
              </a:xfrm>
              <a:blipFill rotWithShape="0">
                <a:blip r:embed="rId16"/>
                <a:stretch>
                  <a:fillRect l="-1844" t="-10606" b="-2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正方形/長方形 51"/>
          <p:cNvSpPr/>
          <p:nvPr/>
        </p:nvSpPr>
        <p:spPr>
          <a:xfrm>
            <a:off x="7380200" y="323945"/>
            <a:ext cx="44973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>
                <a:hlinkClick r:id="rId17"/>
              </a:rPr>
              <a:t>https://en.wikipedia.org/wiki/Table_of_spherical_harmonics#</a:t>
            </a:r>
            <a:r>
              <a:rPr lang="ja-JP" altLang="en-US" sz="1600" smtClean="0">
                <a:hlinkClick r:id="rId17"/>
              </a:rPr>
              <a:t>Real_spherical_harmonics</a:t>
            </a:r>
            <a:endParaRPr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9072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7" grpId="0"/>
      <p:bldP spid="48" grpId="0"/>
      <p:bldP spid="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2420" y="159221"/>
            <a:ext cx="11567160" cy="605483"/>
          </a:xfrm>
        </p:spPr>
        <p:txBody>
          <a:bodyPr>
            <a:normAutofit fontScale="90000"/>
          </a:bodyPr>
          <a:lstStyle/>
          <a:p>
            <a:r>
              <a:rPr lang="en-US" altLang="ja-JP"/>
              <a:t>Sage code (</a:t>
            </a:r>
            <a:r>
              <a:rPr lang="en-US" altLang="ja-JP">
                <a:hlinkClick r:id="rId2"/>
              </a:rPr>
              <a:t>https://</a:t>
            </a:r>
            <a:r>
              <a:rPr lang="en-US" altLang="ja-JP" smtClean="0">
                <a:hlinkClick r:id="rId2"/>
              </a:rPr>
              <a:t>cloud.sagemath.com</a:t>
            </a:r>
            <a:r>
              <a:rPr lang="en-US" altLang="ja-JP" smtClean="0"/>
              <a:t>)</a:t>
            </a:r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419100" y="802422"/>
            <a:ext cx="11353800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Y4_4(x,y,z) = 3/4*sqrt(35/pi)*x*y*(x^2 - y^2)</a:t>
            </a:r>
          </a:p>
          <a:p>
            <a:r>
              <a:rPr lang="es-E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Y4_3(x,y,z) = 3/4*sqrt(35/(2*pi))*(3*x^2 - y^2)*y*z</a:t>
            </a:r>
          </a:p>
          <a:p>
            <a:r>
              <a:rPr lang="es-E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Y4_2(x,y,z) = 3/4*sqrt(5/pi)*x*y*(7*z^2 - 1)</a:t>
            </a:r>
          </a:p>
          <a:p>
            <a:r>
              <a:rPr lang="pl-PL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Y4_1(x,y,z) = 3/4*sqrt(5/(2*pi))*y*z*(7*z^2 - 3)</a:t>
            </a:r>
          </a:p>
          <a:p>
            <a:r>
              <a:rPr lang="pl-PL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Y40(x,y,z) = 3/16*sqrt(1/pi)*(35*z^4 - 30*z^2 + 3)</a:t>
            </a:r>
          </a:p>
          <a:p>
            <a:r>
              <a:rPr lang="pl-PL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Y41(x,y,z) = 3/4*sqrt(5/(2*pi))*x*z*(7*z^2 - 3)</a:t>
            </a:r>
          </a:p>
          <a:p>
            <a:r>
              <a:rPr lang="es-E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Y42(x,y,z) = 3/8*sqrt(5/pi)*(x^2 - y^2)*(7*z^2 - 1)</a:t>
            </a:r>
          </a:p>
          <a:p>
            <a:r>
              <a:rPr lang="es-E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Y43(x,y,z) = 3/4*sqrt(35/(2*pi))*(x^2 - 3*y^2)*x*z</a:t>
            </a:r>
          </a:p>
          <a:p>
            <a:r>
              <a:rPr lang="es-E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Y44(x,y,z) = 3/16*sqrt(35/pi)*(x^2*(x^2 - 3*y^2) - y^2*(3*x^2 - y^2))</a:t>
            </a:r>
          </a:p>
          <a:p>
            <a:endParaRPr lang="ja-JP" alt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s-E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Y4 = [Y4_4, Y4_3, Y4_2, Y4_1, Y40, Y41, Y42, Y43, Y44]</a:t>
            </a:r>
          </a:p>
          <a:p>
            <a:endParaRPr lang="ja-JP" alt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en-US" altLang="ja-JP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range(9):</a:t>
            </a:r>
          </a:p>
          <a:p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 = []</a:t>
            </a:r>
          </a:p>
          <a:p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altLang="ja-JP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range(9):</a:t>
            </a:r>
          </a:p>
          <a:p>
            <a:r>
              <a:rPr lang="es-E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Si(theta, phi) = Y4[i](sin(theta)*cos(phi+a), sin(theta)*sin(phi+a), cos(theta))</a:t>
            </a:r>
          </a:p>
          <a:p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Sj(theta, phi) = Y4[j](sin(theta)*cos(phi), sin(theta)*sin(phi), cos(theta))</a:t>
            </a:r>
          </a:p>
          <a:p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v.append(integral(Si(theta, phi) * Sj(theta, phi) * sin(theta), theta, 0, pi).integrate(phi, 0, 2*pi))</a:t>
            </a:r>
          </a:p>
          <a:p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 v</a:t>
            </a:r>
          </a:p>
          <a:p>
            <a:endParaRPr lang="ja-JP" altLang="en-US" sz="140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ja-JP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en-US" altLang="ja-JP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range(9):</a:t>
            </a:r>
          </a:p>
          <a:p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 = []</a:t>
            </a:r>
          </a:p>
          <a:p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altLang="ja-JP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</a:t>
            </a:r>
            <a:r>
              <a:rPr lang="en-US" altLang="ja-JP" sz="140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range(9):</a:t>
            </a:r>
          </a:p>
          <a:p>
            <a:r>
              <a:rPr lang="es-E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Si(theta, phi) = Y4[i](sin(theta)*cos(phi), -cos(theta), sin(theta)*sin(phi))</a:t>
            </a:r>
          </a:p>
          <a:p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Sj(theta, phi) = Y4[j](sin(theta)*cos(phi), sin(theta)*sin(phi), cos(theta))</a:t>
            </a:r>
          </a:p>
          <a:p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v.append(integral(Si(theta, phi) * Sj(theta, phi) * sin(theta), theta, 0, pi).integrate(phi, 0, 2*pi))</a:t>
            </a:r>
          </a:p>
          <a:p>
            <a:r>
              <a:rPr lang="en-US" altLang="ja-JP" sz="140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print v</a:t>
            </a:r>
          </a:p>
        </p:txBody>
      </p:sp>
      <p:sp>
        <p:nvSpPr>
          <p:cNvPr id="55" name="正方形/長方形 54"/>
          <p:cNvSpPr/>
          <p:nvPr/>
        </p:nvSpPr>
        <p:spPr>
          <a:xfrm>
            <a:off x="419100" y="3380485"/>
            <a:ext cx="11353800" cy="1544047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419100" y="5082600"/>
            <a:ext cx="11353800" cy="1544047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04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479375" y="980728"/>
            <a:ext cx="10488259" cy="27750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479375" y="3936553"/>
            <a:ext cx="10488259" cy="27750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2420" y="87214"/>
            <a:ext cx="11567160" cy="810888"/>
          </a:xfrm>
        </p:spPr>
        <p:txBody>
          <a:bodyPr/>
          <a:lstStyle/>
          <a:p>
            <a:r>
              <a:rPr lang="en-US" altLang="ja-JP" smtClean="0"/>
              <a:t>Matrices written down</a:t>
            </a:r>
            <a:endParaRPr kumimoji="1" lang="ja-JP" altLang="en-US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525-E11C-478D-9CAF-8E7AC74B2A8E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/>
              <p:cNvSpPr txBox="1"/>
              <p:nvPr/>
            </p:nvSpPr>
            <p:spPr>
              <a:xfrm>
                <a:off x="960763" y="1987166"/>
                <a:ext cx="1966885" cy="66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60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63" y="1987166"/>
                <a:ext cx="1966885" cy="6614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63700" y="4672761"/>
                <a:ext cx="2322494" cy="1033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3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ja-JP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kumimoji="1" lang="en-US" altLang="ja-JP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360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0" y="4672761"/>
                <a:ext cx="2322494" cy="103368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/>
              <p:cNvSpPr txBox="1"/>
              <p:nvPr/>
            </p:nvSpPr>
            <p:spPr>
              <a:xfrm>
                <a:off x="2968888" y="1088363"/>
                <a:ext cx="106208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kumimoji="1"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88" y="1088363"/>
                <a:ext cx="1062086" cy="258532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3854818" y="1088363"/>
                <a:ext cx="106208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kumimoji="1"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18" y="1088363"/>
                <a:ext cx="1062086" cy="258532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4740748" y="1088363"/>
                <a:ext cx="106208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kumimoji="1"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48" y="1088363"/>
                <a:ext cx="1062086" cy="258532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5626677" y="1088363"/>
                <a:ext cx="933845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kumimoji="1"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677" y="1088363"/>
                <a:ext cx="933845" cy="258532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6746524" y="1088363"/>
                <a:ext cx="375423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6524" y="1088363"/>
                <a:ext cx="375423" cy="258532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2968888" y="3974910"/>
                <a:ext cx="1085105" cy="26386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888" y="3974910"/>
                <a:ext cx="1085105" cy="2638607"/>
              </a:xfrm>
              <a:prstGeom prst="rect">
                <a:avLst/>
              </a:prstGeom>
              <a:blipFill rotWithShape="0">
                <a:blip r:embed="rId9"/>
                <a:stretch>
                  <a:fillRect r="-40449" b="-143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8119920" y="1088363"/>
                <a:ext cx="88094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920" y="1088363"/>
                <a:ext cx="880946" cy="258532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8974770" y="1088363"/>
                <a:ext cx="88094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770" y="1088363"/>
                <a:ext cx="880946" cy="258532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/>
              <p:cNvSpPr txBox="1"/>
              <p:nvPr/>
            </p:nvSpPr>
            <p:spPr>
              <a:xfrm>
                <a:off x="9829620" y="1088363"/>
                <a:ext cx="88094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/>
              </a:p>
            </p:txBody>
          </p:sp>
        </mc:Choice>
        <mc:Fallback xmlns="">
          <p:sp>
            <p:nvSpPr>
              <p:cNvPr id="15" name="テキスト ボックス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620" y="1088363"/>
                <a:ext cx="880946" cy="258532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4006797" y="3986163"/>
                <a:ext cx="804579" cy="261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7" y="3986163"/>
                <a:ext cx="804579" cy="2616101"/>
              </a:xfrm>
              <a:prstGeom prst="rect">
                <a:avLst/>
              </a:prstGeom>
              <a:blipFill rotWithShape="0">
                <a:blip r:embed="rId13"/>
                <a:stretch>
                  <a:fillRect l="-4545" t="-5594" r="-5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4740748" y="3968915"/>
                <a:ext cx="1084399" cy="2650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48" y="3968915"/>
                <a:ext cx="1084399" cy="2650597"/>
              </a:xfrm>
              <a:prstGeom prst="rect">
                <a:avLst/>
              </a:prstGeom>
              <a:blipFill rotWithShape="0">
                <a:blip r:embed="rId14"/>
                <a:stretch>
                  <a:fillRect r="-43258" b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/>
              <p:cNvSpPr txBox="1"/>
              <p:nvPr/>
            </p:nvSpPr>
            <p:spPr>
              <a:xfrm>
                <a:off x="5691310" y="3986163"/>
                <a:ext cx="804579" cy="26161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20" name="テキスト ボックス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310" y="3986163"/>
                <a:ext cx="804579" cy="2616101"/>
              </a:xfrm>
              <a:prstGeom prst="rect">
                <a:avLst/>
              </a:prstGeom>
              <a:blipFill rotWithShape="0">
                <a:blip r:embed="rId15"/>
                <a:stretch>
                  <a:fillRect l="-9848" t="-4429" r="-5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6484682" y="3972121"/>
                <a:ext cx="911981" cy="26441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682" y="3972121"/>
                <a:ext cx="911981" cy="2644185"/>
              </a:xfrm>
              <a:prstGeom prst="rect">
                <a:avLst/>
              </a:prstGeom>
              <a:blipFill rotWithShape="0">
                <a:blip r:embed="rId16"/>
                <a:stretch>
                  <a:fillRect l="-2685" r="-52349" b="-251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/>
              <p:cNvSpPr txBox="1"/>
              <p:nvPr/>
            </p:nvSpPr>
            <p:spPr>
              <a:xfrm>
                <a:off x="7393310" y="1088363"/>
                <a:ext cx="75270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22" name="テキスト ボックス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310" y="1088363"/>
                <a:ext cx="752706" cy="258532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7352026" y="3968915"/>
                <a:ext cx="911275" cy="2650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smtClean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26" y="3968915"/>
                <a:ext cx="911275" cy="2650597"/>
              </a:xfrm>
              <a:prstGeom prst="rect">
                <a:avLst/>
              </a:prstGeom>
              <a:blipFill rotWithShape="0">
                <a:blip r:embed="rId18"/>
                <a:stretch>
                  <a:fillRect t="-14713" r="-5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099642" y="3967055"/>
                <a:ext cx="956159" cy="265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 i="1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642" y="3967055"/>
                <a:ext cx="956159" cy="2654316"/>
              </a:xfrm>
              <a:prstGeom prst="rect">
                <a:avLst/>
              </a:prstGeom>
              <a:blipFill rotWithShape="0">
                <a:blip r:embed="rId19"/>
                <a:stretch>
                  <a:fillRect l="-637" r="-49682" b="-24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8970704" y="3968915"/>
                <a:ext cx="956159" cy="2650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704" y="3968915"/>
                <a:ext cx="956159" cy="2650597"/>
              </a:xfrm>
              <a:prstGeom prst="rect">
                <a:avLst/>
              </a:prstGeom>
              <a:blipFill rotWithShape="0">
                <a:blip r:embed="rId20"/>
                <a:stretch>
                  <a:fillRect t="-14713" r="-474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9803417" y="3967055"/>
                <a:ext cx="956159" cy="2654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35</m:t>
                              </m:r>
                            </m:e>
                          </m:ra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rad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ja-JP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3417" y="3967055"/>
                <a:ext cx="956159" cy="2654316"/>
              </a:xfrm>
              <a:prstGeom prst="rect">
                <a:avLst/>
              </a:prstGeom>
              <a:blipFill rotWithShape="0">
                <a:blip r:embed="rId21"/>
                <a:stretch>
                  <a:fillRect r="-50318" b="-24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大かっこ 26"/>
          <p:cNvSpPr/>
          <p:nvPr/>
        </p:nvSpPr>
        <p:spPr>
          <a:xfrm>
            <a:off x="2927648" y="4024864"/>
            <a:ext cx="7913750" cy="2610684"/>
          </a:xfrm>
          <a:prstGeom prst="bracketPair">
            <a:avLst>
              <a:gd name="adj" fmla="val 4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大かっこ 27"/>
          <p:cNvSpPr/>
          <p:nvPr/>
        </p:nvSpPr>
        <p:spPr>
          <a:xfrm>
            <a:off x="2927648" y="1075682"/>
            <a:ext cx="7913750" cy="2610684"/>
          </a:xfrm>
          <a:prstGeom prst="bracketPair">
            <a:avLst>
              <a:gd name="adj" fmla="val 44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9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4">
      <a:majorFont>
        <a:latin typeface="Segoe UI"/>
        <a:ea typeface="HG丸ｺﾞｼｯｸM-PRO"/>
        <a:cs typeface=""/>
      </a:majorFont>
      <a:minorFont>
        <a:latin typeface="Segoe UI"/>
        <a:ea typeface="HG丸ｺﾞｼｯｸM-PR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defRPr kumimoji="1" sz="20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imple" id="{EEBFD9D1-0E7A-45A3-951F-23F33B75C311}" vid="{89884D67-3F56-494C-91C4-E85648227EF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simple</Template>
  <TotalTime>4856</TotalTime>
  <Words>1289</Words>
  <Application>Microsoft Office PowerPoint</Application>
  <PresentationFormat>ワイド画面</PresentationFormat>
  <Paragraphs>572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HG丸ｺﾞｼｯｸM-PRO</vt:lpstr>
      <vt:lpstr>ＭＳ Ｐゴシック</vt:lpstr>
      <vt:lpstr>Arial</vt:lpstr>
      <vt:lpstr>Calibri</vt:lpstr>
      <vt:lpstr>Cambria Math</vt:lpstr>
      <vt:lpstr>Consolas</vt:lpstr>
      <vt:lpstr>Segoe UI</vt:lpstr>
      <vt:lpstr>Wingdings</vt:lpstr>
      <vt:lpstr>simple</vt:lpstr>
      <vt:lpstr>Mathematics and Implementation of  Computer Graphics Techniques 2015    Boundary Aligned Smooth 3D Cross-Frame Field  Jin Huang, Yiying Tong, Hongyu Wei, Hujun Bao SIGGRAPH Asia 2011</vt:lpstr>
      <vt:lpstr>Background: 2D Frame Field &amp; Quad Meshing</vt:lpstr>
      <vt:lpstr>Background: 3D Frame Field &amp; Hex Meshing</vt:lpstr>
      <vt:lpstr>Distance between 3D Frames</vt:lpstr>
      <vt:lpstr>Representing 3D frames using SH coeffs</vt:lpstr>
      <vt:lpstr>Representing R ̂ using ZYZ Euler angles</vt:lpstr>
      <vt:lpstr>Deriving R ̂_Z (α) &amp; R ̂_X ( π/2  )</vt:lpstr>
      <vt:lpstr>Sage code (https://cloud.sagemath.com)</vt:lpstr>
      <vt:lpstr>Matrices written down</vt:lpstr>
      <vt:lpstr>Going between ZYZ (3D)  SH (9D)</vt:lpstr>
      <vt:lpstr>Toy example: interpolating two frames</vt:lpstr>
      <vt:lpstr>Real examples with tetrahedral meshes</vt:lpstr>
      <vt:lpstr>Small differences from [Huang11]</vt:lpstr>
      <vt:lpstr>Recent arXiv paper [Ray &amp; Sokolov 2015]</vt:lpstr>
      <vt:lpstr>Small ideas for further improvements</vt:lpstr>
    </vt:vector>
  </TitlesOfParts>
  <Company>National Institute of Informatics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CG技術の実装と数理2015  Boundary Aligned Smooth 3D Cross-Frame Field  Jin Huang, Yiying Tong, Hongyu Wei, Hujun Bao SIGGRAPH Asia 2011</dc:title>
  <dc:creator>kenshi</dc:creator>
  <cp:lastModifiedBy>kenshi</cp:lastModifiedBy>
  <cp:revision>426</cp:revision>
  <dcterms:created xsi:type="dcterms:W3CDTF">2015-07-23T04:35:37Z</dcterms:created>
  <dcterms:modified xsi:type="dcterms:W3CDTF">2016-03-03T02:18:15Z</dcterms:modified>
</cp:coreProperties>
</file>