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89" r:id="rId2"/>
    <p:sldId id="290" r:id="rId3"/>
    <p:sldId id="305" r:id="rId4"/>
    <p:sldId id="306" r:id="rId5"/>
    <p:sldId id="334" r:id="rId6"/>
    <p:sldId id="333" r:id="rId7"/>
    <p:sldId id="337" r:id="rId8"/>
    <p:sldId id="335" r:id="rId9"/>
    <p:sldId id="336" r:id="rId10"/>
    <p:sldId id="338" r:id="rId11"/>
    <p:sldId id="308" r:id="rId12"/>
    <p:sldId id="307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0843C"/>
    <a:srgbClr val="800000"/>
    <a:srgbClr val="0088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13" autoAdjust="0"/>
    <p:restoredTop sz="97152" autoAdjust="0"/>
  </p:normalViewPr>
  <p:slideViewPr>
    <p:cSldViewPr>
      <p:cViewPr varScale="1">
        <p:scale>
          <a:sx n="131" d="100"/>
          <a:sy n="131" d="100"/>
        </p:scale>
        <p:origin x="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-66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6D4D1-1CD4-4187-9E81-9AEC1E3F79CC}" type="datetimeFigureOut">
              <a:rPr kumimoji="1" lang="ja-JP" altLang="en-US" smtClean="0"/>
              <a:t>2022/4/6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CC058-CF8C-48D1-8FAA-51379660E5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2058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CC058-CF8C-48D1-8FAA-51379660E5D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6846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8CC058-CF8C-48D1-8FAA-51379660E5D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899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8654" y="323112"/>
            <a:ext cx="10954693" cy="346592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18654" y="3875052"/>
            <a:ext cx="10954693" cy="2203819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ECA3-B171-448E-8DAB-2C48015356A3}" type="datetime1">
              <a:rPr kumimoji="1" lang="ja-JP" altLang="en-US" smtClean="0"/>
              <a:t>2022/4/6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663C-D30B-445F-B156-E153511CF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9562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0934-AC88-40A7-9BC5-8BA6C4E2971F}" type="datetime1">
              <a:rPr kumimoji="1" lang="ja-JP" altLang="en-US" smtClean="0"/>
              <a:t>2022/4/6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663C-D30B-445F-B156-E153511CF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6140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93FF-8DFD-4F66-B226-2A361D328F24}" type="datetime1">
              <a:rPr kumimoji="1" lang="ja-JP" altLang="en-US" smtClean="0"/>
              <a:t>2022/4/6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663C-D30B-445F-B156-E153511CF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380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中央に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12420" y="2766219"/>
            <a:ext cx="1156716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93FF-8DFD-4F66-B226-2A361D328F24}" type="datetime1">
              <a:rPr kumimoji="1" lang="ja-JP" altLang="en-US" smtClean="0"/>
              <a:t>2022/4/6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663C-D30B-445F-B156-E153511CF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4139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FA1EF-DE27-4BE9-9103-BEEE5541AE3C}" type="datetime1">
              <a:rPr kumimoji="1" lang="ja-JP" altLang="en-US" smtClean="0"/>
              <a:t>2022/4/6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663C-D30B-445F-B156-E153511CF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2441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12420" y="87213"/>
            <a:ext cx="115671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12420" y="1482061"/>
            <a:ext cx="11567160" cy="4966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4482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5280-516D-4F4B-B3E5-509F36B7802B}" type="datetime1">
              <a:rPr kumimoji="1" lang="ja-JP" altLang="en-US" smtClean="0"/>
              <a:t>2022/4/6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4482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488488" y="6448251"/>
            <a:ext cx="8653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F663C-D30B-445F-B156-E153511CF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298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6" r:id="rId4"/>
    <p:sldLayoutId id="2147483655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number-none.com/product/Understanding%20Slerp,%20Then%20Not%20Using%20It/" TargetMode="External"/><Relationship Id="rId2" Type="http://schemas.openxmlformats.org/officeDocument/2006/relationships/image" Target="../media/image90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eople.engr.tamu.edu/schaefer/teaching/441_Fall2017/lectures/Quaternions.ppt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image" Target="../media/image26.png"/><Relationship Id="rId3" Type="http://schemas.openxmlformats.org/officeDocument/2006/relationships/image" Target="../media/image17.png"/><Relationship Id="rId12" Type="http://schemas.openxmlformats.org/officeDocument/2006/relationships/image" Target="../media/image19.png"/><Relationship Id="rId17" Type="http://schemas.openxmlformats.org/officeDocument/2006/relationships/image" Target="../media/image25.png"/><Relationship Id="rId2" Type="http://schemas.openxmlformats.org/officeDocument/2006/relationships/image" Target="../media/image16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8.png"/><Relationship Id="rId15" Type="http://schemas.openxmlformats.org/officeDocument/2006/relationships/image" Target="../media/image22.png"/><Relationship Id="rId10" Type="http://schemas.openxmlformats.org/officeDocument/2006/relationships/image" Target="../media/image24.png"/><Relationship Id="rId19" Type="http://schemas.openxmlformats.org/officeDocument/2006/relationships/image" Target="../media/image27.png"/><Relationship Id="rId1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6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2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23.png"/><Relationship Id="rId5" Type="http://schemas.openxmlformats.org/officeDocument/2006/relationships/image" Target="../media/image31.png"/><Relationship Id="rId15" Type="http://schemas.openxmlformats.org/officeDocument/2006/relationships/image" Target="../media/image34.png"/><Relationship Id="rId10" Type="http://schemas.openxmlformats.org/officeDocument/2006/relationships/image" Target="../media/image22.png"/><Relationship Id="rId4" Type="http://schemas.openxmlformats.org/officeDocument/2006/relationships/image" Target="../media/image30.png"/><Relationship Id="rId9" Type="http://schemas.openxmlformats.org/officeDocument/2006/relationships/image" Target="../media/image21.png"/><Relationship Id="rId1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クオータニオンについて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663C-D30B-445F-B156-E153511CFD4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009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92FDB-E468-994E-81A3-BC9CF3913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行列とクオータニオンの比較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C574C2-83E6-764F-A67D-60D24CB94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5122687"/>
            <a:ext cx="11567160" cy="1325563"/>
          </a:xfrm>
        </p:spPr>
        <p:txBody>
          <a:bodyPr/>
          <a:lstStyle/>
          <a:p>
            <a:r>
              <a:rPr lang="en-JP" dirty="0"/>
              <a:t>合成や補間にはクオータニオンを使い、</a:t>
            </a:r>
            <a:br>
              <a:rPr lang="en-JP" dirty="0"/>
            </a:br>
            <a:r>
              <a:rPr lang="en-JP" dirty="0"/>
              <a:t>最終的な座標変換の計算には行列を使う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12D22-5357-534B-91F8-07518E9DE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663C-D30B-445F-B156-E153511CFD42}" type="slidenum">
              <a:rPr kumimoji="1" lang="ja-JP" altLang="en-US" smtClean="0"/>
              <a:t>10</a:t>
            </a:fld>
            <a:endParaRPr kumimoji="1" lang="ja-JP" alt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AFF2C7E-10CF-0D4E-AD54-B817385151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284083"/>
              </p:ext>
            </p:extLst>
          </p:nvPr>
        </p:nvGraphicFramePr>
        <p:xfrm>
          <a:off x="2032001" y="1484784"/>
          <a:ext cx="8127999" cy="2952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832">
                  <a:extLst>
                    <a:ext uri="{9D8B030D-6E8A-4147-A177-3AD203B41FA5}">
                      <a16:colId xmlns:a16="http://schemas.microsoft.com/office/drawing/2014/main" val="715532297"/>
                    </a:ext>
                  </a:extLst>
                </a:gridCol>
                <a:gridCol w="2866834">
                  <a:extLst>
                    <a:ext uri="{9D8B030D-6E8A-4147-A177-3AD203B41FA5}">
                      <a16:colId xmlns:a16="http://schemas.microsoft.com/office/drawing/2014/main" val="2506893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31569366"/>
                    </a:ext>
                  </a:extLst>
                </a:gridCol>
              </a:tblGrid>
              <a:tr h="541507"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dirty="0"/>
                        <a:t>行列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dirty="0"/>
                        <a:t>クオータニオン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7327636"/>
                  </a:ext>
                </a:extLst>
              </a:tr>
              <a:tr h="541507">
                <a:tc>
                  <a:txBody>
                    <a:bodyPr/>
                    <a:lstStyle/>
                    <a:p>
                      <a:r>
                        <a:rPr lang="en-JP" dirty="0"/>
                        <a:t>サイズ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0101475"/>
                  </a:ext>
                </a:extLst>
              </a:tr>
              <a:tr h="934657">
                <a:tc>
                  <a:txBody>
                    <a:bodyPr/>
                    <a:lstStyle/>
                    <a:p>
                      <a:r>
                        <a:rPr lang="en-JP" dirty="0"/>
                        <a:t>3D座標の回転に必要な掛け算の回数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dirty="0"/>
                        <a:t>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2261264"/>
                  </a:ext>
                </a:extLst>
              </a:tr>
              <a:tr h="934657">
                <a:tc>
                  <a:txBody>
                    <a:bodyPr/>
                    <a:lstStyle/>
                    <a:p>
                      <a:r>
                        <a:rPr lang="en-JP" dirty="0"/>
                        <a:t>回転の合成に必要な</a:t>
                      </a:r>
                      <a:br>
                        <a:rPr lang="en-JP" dirty="0"/>
                      </a:br>
                      <a:r>
                        <a:rPr lang="en-JP" dirty="0"/>
                        <a:t>掛け算の回数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dirty="0"/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dirty="0"/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7214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27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クオータニオンによる回転の補間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線形補間＋正規化 </a:t>
                </a:r>
                <a:r>
                  <a:rPr lang="en-US" altLang="ja-JP" dirty="0"/>
                  <a:t>(</a:t>
                </a:r>
                <a:r>
                  <a:rPr lang="en-US" altLang="ja-JP" dirty="0" err="1"/>
                  <a:t>nlerp</a:t>
                </a:r>
                <a:r>
                  <a:rPr lang="en-US" altLang="ja-JP" dirty="0"/>
                  <a:t>)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nlerp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>
                                <a:latin typeface="Cambria Math" panose="02040503050406030204" pitchFamily="18" charset="0"/>
                              </a:rPr>
                              <m:t>𝐪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>
                                <a:latin typeface="Cambria Math" panose="02040503050406030204" pitchFamily="18" charset="0"/>
                              </a:rPr>
                              <m:t>𝐪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nor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normalize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1" i="0" smtClean="0">
                                <a:latin typeface="Cambria Math" panose="02040503050406030204" pitchFamily="18" charset="0"/>
                              </a:rPr>
                              <m:t>𝐪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1" i="0" smtClean="0">
                                <a:latin typeface="Cambria Math" panose="02040503050406030204" pitchFamily="18" charset="0"/>
                              </a:rPr>
                              <m:t>𝐪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dirty="0"/>
              </a:p>
              <a:p>
                <a:pPr lvl="1"/>
                <a:r>
                  <a:rPr kumimoji="1" lang="en-US" altLang="ja-JP" dirty="0">
                    <a:sym typeface="Wingdings" panose="05000000000000000000" pitchFamily="2" charset="2"/>
                  </a:rPr>
                  <a:t></a:t>
                </a:r>
                <a:r>
                  <a:rPr kumimoji="1" lang="ja-JP" altLang="en-US"/>
                  <a:t>計算が少ない、</a:t>
                </a:r>
                <a:r>
                  <a:rPr kumimoji="1" lang="en-US" altLang="ja-JP" dirty="0">
                    <a:sym typeface="Wingdings" panose="05000000000000000000" pitchFamily="2" charset="2"/>
                  </a:rPr>
                  <a:t></a:t>
                </a:r>
                <a:r>
                  <a:rPr kumimoji="1" lang="ja-JP" altLang="en-US">
                    <a:sym typeface="Wingdings" panose="05000000000000000000" pitchFamily="2" charset="2"/>
                  </a:rPr>
                  <a:t>角速度が一定でない</a:t>
                </a:r>
                <a:endParaRPr kumimoji="1" lang="en-US" altLang="ja-JP" dirty="0"/>
              </a:p>
              <a:p>
                <a:endParaRPr kumimoji="1" lang="en-US" altLang="ja-JP" dirty="0"/>
              </a:p>
              <a:p>
                <a:endParaRPr kumimoji="1" lang="en-US" altLang="ja-JP" dirty="0"/>
              </a:p>
              <a:p>
                <a:r>
                  <a:rPr kumimoji="1" lang="ja-JP" altLang="en-US"/>
                  <a:t>球面線形補間 </a:t>
                </a:r>
                <a:r>
                  <a:rPr kumimoji="1" lang="en-US" altLang="ja-JP" dirty="0"/>
                  <a:t>(</a:t>
                </a:r>
                <a:r>
                  <a:rPr kumimoji="1" lang="en-US" altLang="ja-JP" dirty="0" err="1"/>
                  <a:t>slerp</a:t>
                </a:r>
                <a:r>
                  <a:rPr kumimoji="1" lang="en-US" altLang="ja-JP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1" i="0" smtClean="0">
                                    <a:latin typeface="Cambria Math" panose="02040503050406030204" pitchFamily="18" charset="0"/>
                                  </a:rPr>
                                  <m:t>𝐪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1">
                                    <a:latin typeface="Cambria Math" panose="02040503050406030204" pitchFamily="18" charset="0"/>
                                  </a:rPr>
                                  <m:t>𝐪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altLang="ja-JP">
                        <a:latin typeface="Cambria Math" panose="02040503050406030204" pitchFamily="18" charset="0"/>
                      </a:rPr>
                      <m:t>lerp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>
                                <a:latin typeface="Cambria Math" panose="02040503050406030204" pitchFamily="18" charset="0"/>
                              </a:rPr>
                              <m:t>𝐪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>
                                <a:latin typeface="Cambria Math" panose="02040503050406030204" pitchFamily="18" charset="0"/>
                              </a:rPr>
                              <m:t>𝐪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≔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func>
                      </m:den>
                    </m:f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smtClean="0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func>
                      </m:den>
                    </m:f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ja-JP" dirty="0"/>
              </a:p>
              <a:p>
                <a:pPr lvl="1"/>
                <a:r>
                  <a:rPr lang="en-US" altLang="ja-JP" dirty="0">
                    <a:sym typeface="Wingdings" panose="05000000000000000000" pitchFamily="2" charset="2"/>
                  </a:rPr>
                  <a:t></a:t>
                </a:r>
                <a:r>
                  <a:rPr lang="ja-JP" altLang="en-US"/>
                  <a:t>計算が多い、</a:t>
                </a:r>
                <a:r>
                  <a:rPr lang="en-US" altLang="ja-JP" dirty="0">
                    <a:sym typeface="Wingdings" panose="05000000000000000000" pitchFamily="2" charset="2"/>
                  </a:rPr>
                  <a:t></a:t>
                </a:r>
                <a:r>
                  <a:rPr lang="ja-JP" altLang="en-US">
                    <a:sym typeface="Wingdings" panose="05000000000000000000" pitchFamily="2" charset="2"/>
                  </a:rPr>
                  <a:t>角速度が一定</a:t>
                </a:r>
                <a:endParaRPr lang="en-US" altLang="ja-JP" dirty="0"/>
              </a:p>
              <a:p>
                <a:endParaRPr kumimoji="1" lang="ja-JP" altLang="en-US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48" t="-24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663C-D30B-445F-B156-E153511CFD42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6211669"/>
            <a:ext cx="100091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/>
              <a:t>Animating rotation with quaternion curves</a:t>
            </a:r>
            <a:r>
              <a:rPr lang="en-US" altLang="ja-JP"/>
              <a:t>. </a:t>
            </a:r>
            <a:r>
              <a:rPr lang="ja-JP" altLang="en-US"/>
              <a:t>Shoemake, SIGGRAPH</a:t>
            </a:r>
            <a:r>
              <a:rPr lang="en-US" altLang="ja-JP"/>
              <a:t> 19</a:t>
            </a:r>
            <a:r>
              <a:rPr lang="ja-JP" altLang="en-US"/>
              <a:t>85</a:t>
            </a:r>
            <a:endParaRPr lang="en-US" altLang="ja-JP"/>
          </a:p>
          <a:p>
            <a:r>
              <a:rPr lang="ja-JP" altLang="en-US">
                <a:hlinkClick r:id="rId3"/>
              </a:rPr>
              <a:t>http://number-none.com/product/Understanding%20Slerp,%20Then%20Not%20Using%20It/</a:t>
            </a:r>
            <a:r>
              <a:rPr lang="ja-JP" altLang="en-US"/>
              <a:t> </a:t>
            </a:r>
          </a:p>
        </p:txBody>
      </p:sp>
      <p:grpSp>
        <p:nvGrpSpPr>
          <p:cNvPr id="25" name="グループ化 24"/>
          <p:cNvGrpSpPr/>
          <p:nvPr/>
        </p:nvGrpSpPr>
        <p:grpSpPr>
          <a:xfrm>
            <a:off x="8438021" y="3688537"/>
            <a:ext cx="2878015" cy="1828695"/>
            <a:chOff x="8559219" y="3760545"/>
            <a:chExt cx="2878015" cy="1828695"/>
          </a:xfrm>
        </p:grpSpPr>
        <p:sp>
          <p:nvSpPr>
            <p:cNvPr id="6" name="二等辺三角形 5"/>
            <p:cNvSpPr>
              <a:spLocks noChangeAspect="1"/>
            </p:cNvSpPr>
            <p:nvPr/>
          </p:nvSpPr>
          <p:spPr>
            <a:xfrm flipV="1">
              <a:off x="8969322" y="4145018"/>
              <a:ext cx="2081331" cy="1444222"/>
            </a:xfrm>
            <a:custGeom>
              <a:avLst/>
              <a:gdLst>
                <a:gd name="connsiteX0" fmla="*/ 0 w 2081331"/>
                <a:gd name="connsiteY0" fmla="*/ 1025797 h 1025797"/>
                <a:gd name="connsiteX1" fmla="*/ 1040666 w 2081331"/>
                <a:gd name="connsiteY1" fmla="*/ 0 h 1025797"/>
                <a:gd name="connsiteX2" fmla="*/ 2081331 w 2081331"/>
                <a:gd name="connsiteY2" fmla="*/ 1025797 h 1025797"/>
                <a:gd name="connsiteX3" fmla="*/ 0 w 2081331"/>
                <a:gd name="connsiteY3" fmla="*/ 1025797 h 1025797"/>
                <a:gd name="connsiteX0" fmla="*/ 0 w 2081331"/>
                <a:gd name="connsiteY0" fmla="*/ 1025797 h 1032480"/>
                <a:gd name="connsiteX1" fmla="*/ 1040666 w 2081331"/>
                <a:gd name="connsiteY1" fmla="*/ 0 h 1032480"/>
                <a:gd name="connsiteX2" fmla="*/ 2081331 w 2081331"/>
                <a:gd name="connsiteY2" fmla="*/ 1025797 h 1032480"/>
                <a:gd name="connsiteX3" fmla="*/ 1081458 w 2081331"/>
                <a:gd name="connsiteY3" fmla="*/ 1032480 h 1032480"/>
                <a:gd name="connsiteX4" fmla="*/ 0 w 2081331"/>
                <a:gd name="connsiteY4" fmla="*/ 1025797 h 1032480"/>
                <a:gd name="connsiteX0" fmla="*/ 0 w 2081331"/>
                <a:gd name="connsiteY0" fmla="*/ 1025797 h 1558260"/>
                <a:gd name="connsiteX1" fmla="*/ 1040666 w 2081331"/>
                <a:gd name="connsiteY1" fmla="*/ 0 h 1558260"/>
                <a:gd name="connsiteX2" fmla="*/ 2081331 w 2081331"/>
                <a:gd name="connsiteY2" fmla="*/ 1025797 h 1558260"/>
                <a:gd name="connsiteX3" fmla="*/ 1043358 w 2081331"/>
                <a:gd name="connsiteY3" fmla="*/ 1558260 h 1558260"/>
                <a:gd name="connsiteX4" fmla="*/ 0 w 2081331"/>
                <a:gd name="connsiteY4" fmla="*/ 1025797 h 1558260"/>
                <a:gd name="connsiteX0" fmla="*/ 0 w 2081331"/>
                <a:gd name="connsiteY0" fmla="*/ 1025797 h 1558260"/>
                <a:gd name="connsiteX1" fmla="*/ 1040666 w 2081331"/>
                <a:gd name="connsiteY1" fmla="*/ 0 h 1558260"/>
                <a:gd name="connsiteX2" fmla="*/ 2081331 w 2081331"/>
                <a:gd name="connsiteY2" fmla="*/ 1025797 h 1558260"/>
                <a:gd name="connsiteX3" fmla="*/ 1043358 w 2081331"/>
                <a:gd name="connsiteY3" fmla="*/ 1558260 h 1558260"/>
                <a:gd name="connsiteX4" fmla="*/ 0 w 2081331"/>
                <a:gd name="connsiteY4" fmla="*/ 1025797 h 1558260"/>
                <a:gd name="connsiteX0" fmla="*/ 0 w 2081331"/>
                <a:gd name="connsiteY0" fmla="*/ 1025797 h 1558411"/>
                <a:gd name="connsiteX1" fmla="*/ 1040666 w 2081331"/>
                <a:gd name="connsiteY1" fmla="*/ 0 h 1558411"/>
                <a:gd name="connsiteX2" fmla="*/ 2081331 w 2081331"/>
                <a:gd name="connsiteY2" fmla="*/ 1025797 h 1558411"/>
                <a:gd name="connsiteX3" fmla="*/ 1043358 w 2081331"/>
                <a:gd name="connsiteY3" fmla="*/ 1558260 h 1558411"/>
                <a:gd name="connsiteX4" fmla="*/ 0 w 2081331"/>
                <a:gd name="connsiteY4" fmla="*/ 1025797 h 1558411"/>
                <a:gd name="connsiteX0" fmla="*/ 0 w 2081331"/>
                <a:gd name="connsiteY0" fmla="*/ 1025797 h 1482266"/>
                <a:gd name="connsiteX1" fmla="*/ 1040666 w 2081331"/>
                <a:gd name="connsiteY1" fmla="*/ 0 h 1482266"/>
                <a:gd name="connsiteX2" fmla="*/ 2081331 w 2081331"/>
                <a:gd name="connsiteY2" fmla="*/ 1025797 h 1482266"/>
                <a:gd name="connsiteX3" fmla="*/ 1043358 w 2081331"/>
                <a:gd name="connsiteY3" fmla="*/ 1482060 h 1482266"/>
                <a:gd name="connsiteX4" fmla="*/ 0 w 2081331"/>
                <a:gd name="connsiteY4" fmla="*/ 1025797 h 1482266"/>
                <a:gd name="connsiteX0" fmla="*/ 0 w 2081331"/>
                <a:gd name="connsiteY0" fmla="*/ 1025797 h 1482266"/>
                <a:gd name="connsiteX1" fmla="*/ 1040666 w 2081331"/>
                <a:gd name="connsiteY1" fmla="*/ 0 h 1482266"/>
                <a:gd name="connsiteX2" fmla="*/ 2081331 w 2081331"/>
                <a:gd name="connsiteY2" fmla="*/ 1025797 h 1482266"/>
                <a:gd name="connsiteX3" fmla="*/ 1043358 w 2081331"/>
                <a:gd name="connsiteY3" fmla="*/ 1482060 h 1482266"/>
                <a:gd name="connsiteX4" fmla="*/ 0 w 2081331"/>
                <a:gd name="connsiteY4" fmla="*/ 1025797 h 1482266"/>
                <a:gd name="connsiteX0" fmla="*/ 0 w 2081331"/>
                <a:gd name="connsiteY0" fmla="*/ 1025797 h 1482379"/>
                <a:gd name="connsiteX1" fmla="*/ 1040666 w 2081331"/>
                <a:gd name="connsiteY1" fmla="*/ 0 h 1482379"/>
                <a:gd name="connsiteX2" fmla="*/ 2081331 w 2081331"/>
                <a:gd name="connsiteY2" fmla="*/ 1025797 h 1482379"/>
                <a:gd name="connsiteX3" fmla="*/ 1043358 w 2081331"/>
                <a:gd name="connsiteY3" fmla="*/ 1482060 h 1482379"/>
                <a:gd name="connsiteX4" fmla="*/ 0 w 2081331"/>
                <a:gd name="connsiteY4" fmla="*/ 1025797 h 1482379"/>
                <a:gd name="connsiteX0" fmla="*/ 0 w 2081331"/>
                <a:gd name="connsiteY0" fmla="*/ 1025797 h 1482300"/>
                <a:gd name="connsiteX1" fmla="*/ 1040666 w 2081331"/>
                <a:gd name="connsiteY1" fmla="*/ 0 h 1482300"/>
                <a:gd name="connsiteX2" fmla="*/ 2081331 w 2081331"/>
                <a:gd name="connsiteY2" fmla="*/ 1025797 h 1482300"/>
                <a:gd name="connsiteX3" fmla="*/ 1043358 w 2081331"/>
                <a:gd name="connsiteY3" fmla="*/ 1482060 h 1482300"/>
                <a:gd name="connsiteX4" fmla="*/ 0 w 2081331"/>
                <a:gd name="connsiteY4" fmla="*/ 1025797 h 1482300"/>
                <a:gd name="connsiteX0" fmla="*/ 0 w 2081331"/>
                <a:gd name="connsiteY0" fmla="*/ 1025797 h 1482200"/>
                <a:gd name="connsiteX1" fmla="*/ 1040666 w 2081331"/>
                <a:gd name="connsiteY1" fmla="*/ 0 h 1482200"/>
                <a:gd name="connsiteX2" fmla="*/ 2081331 w 2081331"/>
                <a:gd name="connsiteY2" fmla="*/ 1025797 h 1482200"/>
                <a:gd name="connsiteX3" fmla="*/ 1043358 w 2081331"/>
                <a:gd name="connsiteY3" fmla="*/ 1482060 h 1482200"/>
                <a:gd name="connsiteX4" fmla="*/ 0 w 2081331"/>
                <a:gd name="connsiteY4" fmla="*/ 1025797 h 1482200"/>
                <a:gd name="connsiteX0" fmla="*/ 0 w 2081331"/>
                <a:gd name="connsiteY0" fmla="*/ 1025797 h 1482274"/>
                <a:gd name="connsiteX1" fmla="*/ 1040666 w 2081331"/>
                <a:gd name="connsiteY1" fmla="*/ 0 h 1482274"/>
                <a:gd name="connsiteX2" fmla="*/ 2081331 w 2081331"/>
                <a:gd name="connsiteY2" fmla="*/ 1025797 h 1482274"/>
                <a:gd name="connsiteX3" fmla="*/ 1043358 w 2081331"/>
                <a:gd name="connsiteY3" fmla="*/ 1482060 h 1482274"/>
                <a:gd name="connsiteX4" fmla="*/ 0 w 2081331"/>
                <a:gd name="connsiteY4" fmla="*/ 1025797 h 1482274"/>
                <a:gd name="connsiteX0" fmla="*/ 0 w 2081331"/>
                <a:gd name="connsiteY0" fmla="*/ 1025797 h 1444222"/>
                <a:gd name="connsiteX1" fmla="*/ 1040666 w 2081331"/>
                <a:gd name="connsiteY1" fmla="*/ 0 h 1444222"/>
                <a:gd name="connsiteX2" fmla="*/ 2081331 w 2081331"/>
                <a:gd name="connsiteY2" fmla="*/ 1025797 h 1444222"/>
                <a:gd name="connsiteX3" fmla="*/ 1028118 w 2081331"/>
                <a:gd name="connsiteY3" fmla="*/ 1443960 h 1444222"/>
                <a:gd name="connsiteX4" fmla="*/ 0 w 2081331"/>
                <a:gd name="connsiteY4" fmla="*/ 1025797 h 1444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1331" h="1444222">
                  <a:moveTo>
                    <a:pt x="0" y="1025797"/>
                  </a:moveTo>
                  <a:lnTo>
                    <a:pt x="1040666" y="0"/>
                  </a:lnTo>
                  <a:lnTo>
                    <a:pt x="2081331" y="1025797"/>
                  </a:lnTo>
                  <a:cubicBezTo>
                    <a:pt x="1822700" y="1293127"/>
                    <a:pt x="1405486" y="1451580"/>
                    <a:pt x="1028118" y="1443960"/>
                  </a:cubicBezTo>
                  <a:cubicBezTo>
                    <a:pt x="650750" y="1436340"/>
                    <a:pt x="190949" y="1186447"/>
                    <a:pt x="0" y="1025797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8559219" y="4266924"/>
              <a:ext cx="4171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000" b="1">
                  <a:latin typeface="Cambria Math" panose="02040503050406030204" pitchFamily="18" charset="0"/>
                  <a:ea typeface="Cambria Math" panose="02040503050406030204" pitchFamily="18" charset="0"/>
                </a:rPr>
                <a:t>q</a:t>
              </a:r>
              <a:r>
                <a:rPr lang="en-US" altLang="ja-JP" sz="2000" baseline="-2500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endParaRPr kumimoji="1" lang="ja-JP" altLang="en-US" sz="2000">
                <a:latin typeface="Cambria Math" panose="02040503050406030204" pitchFamily="18" charset="0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11020133" y="4266924"/>
              <a:ext cx="4171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000" b="1">
                  <a:latin typeface="Cambria Math" panose="02040503050406030204" pitchFamily="18" charset="0"/>
                  <a:ea typeface="Cambria Math" panose="02040503050406030204" pitchFamily="18" charset="0"/>
                </a:rPr>
                <a:t>q</a:t>
              </a:r>
              <a:r>
                <a:rPr lang="en-US" altLang="ja-JP" sz="2000" baseline="-2500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kumimoji="1" lang="ja-JP" altLang="en-US" sz="2000">
                <a:latin typeface="Cambria Math" panose="02040503050406030204" pitchFamily="18" charset="0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9361726" y="4253026"/>
              <a:ext cx="5421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000">
                  <a:latin typeface="Cambria Math" panose="02040503050406030204" pitchFamily="18" charset="0"/>
                  <a:ea typeface="Cambria Math" panose="02040503050406030204" pitchFamily="18" charset="0"/>
                </a:rPr>
                <a:t>1–</a:t>
              </a:r>
              <a:r>
                <a:rPr lang="en-US" altLang="ja-JP" sz="2000" i="1">
                  <a:latin typeface="Cambria Math" panose="02040503050406030204" pitchFamily="18" charset="0"/>
                  <a:ea typeface="Cambria Math" panose="02040503050406030204" pitchFamily="18" charset="0"/>
                </a:rPr>
                <a:t>t</a:t>
              </a:r>
              <a:endParaRPr lang="ja-JP" altLang="en-US" sz="2000" i="1">
                <a:latin typeface="Cambria Math" panose="02040503050406030204" pitchFamily="18" charset="0"/>
              </a:endParaRPr>
            </a:p>
          </p:txBody>
        </p:sp>
        <p:cxnSp>
          <p:nvCxnSpPr>
            <p:cNvPr id="16" name="直線コネクタ 15"/>
            <p:cNvCxnSpPr/>
            <p:nvPr/>
          </p:nvCxnSpPr>
          <p:spPr>
            <a:xfrm flipV="1">
              <a:off x="10009988" y="4181641"/>
              <a:ext cx="262476" cy="1394098"/>
            </a:xfrm>
            <a:prstGeom prst="line">
              <a:avLst/>
            </a:prstGeom>
            <a:ln w="19050">
              <a:solidFill>
                <a:schemeClr val="tx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テキスト ボックス 16"/>
            <p:cNvSpPr txBox="1"/>
            <p:nvPr/>
          </p:nvSpPr>
          <p:spPr>
            <a:xfrm>
              <a:off x="9828902" y="3760545"/>
              <a:ext cx="10919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slerp</a:t>
              </a:r>
              <a:r>
                <a:rPr kumimoji="1" lang="en-US" altLang="ja-JP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</a:t>
              </a:r>
              <a:r>
                <a:rPr kumimoji="1" lang="en-US" altLang="ja-JP" sz="20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 </a:t>
              </a:r>
              <a:r>
                <a:rPr kumimoji="1" lang="en-US" altLang="ja-JP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)</a:t>
              </a:r>
              <a:endParaRPr kumimoji="1" lang="ja-JP" altLang="en-US" sz="2000">
                <a:latin typeface="Cambria Math" panose="02040503050406030204" pitchFamily="18" charset="0"/>
              </a:endParaRPr>
            </a:p>
          </p:txBody>
        </p:sp>
        <p:sp>
          <p:nvSpPr>
            <p:cNvPr id="20" name="フリーフォーム 19"/>
            <p:cNvSpPr/>
            <p:nvPr/>
          </p:nvSpPr>
          <p:spPr>
            <a:xfrm>
              <a:off x="9090660" y="4260768"/>
              <a:ext cx="1104900" cy="341711"/>
            </a:xfrm>
            <a:custGeom>
              <a:avLst/>
              <a:gdLst>
                <a:gd name="connsiteX0" fmla="*/ 0 w 876300"/>
                <a:gd name="connsiteY0" fmla="*/ 350520 h 350520"/>
                <a:gd name="connsiteX1" fmla="*/ 876300 w 876300"/>
                <a:gd name="connsiteY1" fmla="*/ 0 h 350520"/>
                <a:gd name="connsiteX0" fmla="*/ 0 w 1028700"/>
                <a:gd name="connsiteY0" fmla="*/ 381000 h 381000"/>
                <a:gd name="connsiteX1" fmla="*/ 1028700 w 1028700"/>
                <a:gd name="connsiteY1" fmla="*/ 0 h 381000"/>
                <a:gd name="connsiteX0" fmla="*/ 0 w 1104900"/>
                <a:gd name="connsiteY0" fmla="*/ 335280 h 335280"/>
                <a:gd name="connsiteX1" fmla="*/ 1104900 w 1104900"/>
                <a:gd name="connsiteY1" fmla="*/ 0 h 335280"/>
                <a:gd name="connsiteX0" fmla="*/ 0 w 1104900"/>
                <a:gd name="connsiteY0" fmla="*/ 335280 h 335280"/>
                <a:gd name="connsiteX1" fmla="*/ 1104900 w 1104900"/>
                <a:gd name="connsiteY1" fmla="*/ 0 h 335280"/>
                <a:gd name="connsiteX0" fmla="*/ 0 w 1104900"/>
                <a:gd name="connsiteY0" fmla="*/ 341711 h 341711"/>
                <a:gd name="connsiteX1" fmla="*/ 1104900 w 1104900"/>
                <a:gd name="connsiteY1" fmla="*/ 6431 h 341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04900" h="341711">
                  <a:moveTo>
                    <a:pt x="0" y="341711"/>
                  </a:moveTo>
                  <a:cubicBezTo>
                    <a:pt x="407670" y="48341"/>
                    <a:pt x="708660" y="-24049"/>
                    <a:pt x="1104900" y="6431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  <a:headEnd type="arrow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フリーフォーム 21"/>
            <p:cNvSpPr/>
            <p:nvPr/>
          </p:nvSpPr>
          <p:spPr>
            <a:xfrm>
              <a:off x="10347960" y="4267200"/>
              <a:ext cx="586740" cy="304800"/>
            </a:xfrm>
            <a:custGeom>
              <a:avLst/>
              <a:gdLst>
                <a:gd name="connsiteX0" fmla="*/ 586740 w 586740"/>
                <a:gd name="connsiteY0" fmla="*/ 304800 h 304800"/>
                <a:gd name="connsiteX1" fmla="*/ 0 w 586740"/>
                <a:gd name="connsiteY1" fmla="*/ 0 h 304800"/>
                <a:gd name="connsiteX0" fmla="*/ 586740 w 586740"/>
                <a:gd name="connsiteY0" fmla="*/ 304800 h 304800"/>
                <a:gd name="connsiteX1" fmla="*/ 0 w 586740"/>
                <a:gd name="connsiteY1" fmla="*/ 0 h 304800"/>
                <a:gd name="connsiteX0" fmla="*/ 586740 w 586740"/>
                <a:gd name="connsiteY0" fmla="*/ 304800 h 304800"/>
                <a:gd name="connsiteX1" fmla="*/ 0 w 586740"/>
                <a:gd name="connsiteY1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6740" h="304800">
                  <a:moveTo>
                    <a:pt x="586740" y="304800"/>
                  </a:moveTo>
                  <a:cubicBezTo>
                    <a:pt x="407829" y="136525"/>
                    <a:pt x="207486" y="37307"/>
                    <a:pt x="0" y="0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  <a:headEnd type="arrow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10392057" y="4293096"/>
              <a:ext cx="271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i="1">
                  <a:latin typeface="Cambria Math" panose="02040503050406030204" pitchFamily="18" charset="0"/>
                  <a:ea typeface="Cambria Math" panose="02040503050406030204" pitchFamily="18" charset="0"/>
                </a:rPr>
                <a:t>t</a:t>
              </a:r>
              <a:endParaRPr kumimoji="1" lang="ja-JP" altLang="en-US" sz="2000" i="1">
                <a:latin typeface="Cambria Math" panose="02040503050406030204" pitchFamily="18" charset="0"/>
              </a:endParaRPr>
            </a:p>
          </p:txBody>
        </p:sp>
      </p:grpSp>
      <p:grpSp>
        <p:nvGrpSpPr>
          <p:cNvPr id="43" name="グループ化 42"/>
          <p:cNvGrpSpPr/>
          <p:nvPr/>
        </p:nvGrpSpPr>
        <p:grpSpPr>
          <a:xfrm>
            <a:off x="8438021" y="1268760"/>
            <a:ext cx="2878015" cy="1871158"/>
            <a:chOff x="8438021" y="1268760"/>
            <a:chExt cx="2878015" cy="1871158"/>
          </a:xfrm>
        </p:grpSpPr>
        <p:sp>
          <p:nvSpPr>
            <p:cNvPr id="27" name="二等辺三角形 5"/>
            <p:cNvSpPr>
              <a:spLocks noChangeAspect="1"/>
            </p:cNvSpPr>
            <p:nvPr/>
          </p:nvSpPr>
          <p:spPr>
            <a:xfrm flipV="1">
              <a:off x="8848124" y="2111619"/>
              <a:ext cx="2081331" cy="1028299"/>
            </a:xfrm>
            <a:custGeom>
              <a:avLst/>
              <a:gdLst>
                <a:gd name="connsiteX0" fmla="*/ 0 w 2081331"/>
                <a:gd name="connsiteY0" fmla="*/ 1025797 h 1025797"/>
                <a:gd name="connsiteX1" fmla="*/ 1040666 w 2081331"/>
                <a:gd name="connsiteY1" fmla="*/ 0 h 1025797"/>
                <a:gd name="connsiteX2" fmla="*/ 2081331 w 2081331"/>
                <a:gd name="connsiteY2" fmla="*/ 1025797 h 1025797"/>
                <a:gd name="connsiteX3" fmla="*/ 0 w 2081331"/>
                <a:gd name="connsiteY3" fmla="*/ 1025797 h 1025797"/>
                <a:gd name="connsiteX0" fmla="*/ 0 w 2081331"/>
                <a:gd name="connsiteY0" fmla="*/ 1025797 h 1032480"/>
                <a:gd name="connsiteX1" fmla="*/ 1040666 w 2081331"/>
                <a:gd name="connsiteY1" fmla="*/ 0 h 1032480"/>
                <a:gd name="connsiteX2" fmla="*/ 2081331 w 2081331"/>
                <a:gd name="connsiteY2" fmla="*/ 1025797 h 1032480"/>
                <a:gd name="connsiteX3" fmla="*/ 1081458 w 2081331"/>
                <a:gd name="connsiteY3" fmla="*/ 1032480 h 1032480"/>
                <a:gd name="connsiteX4" fmla="*/ 0 w 2081331"/>
                <a:gd name="connsiteY4" fmla="*/ 1025797 h 1032480"/>
                <a:gd name="connsiteX0" fmla="*/ 0 w 2081331"/>
                <a:gd name="connsiteY0" fmla="*/ 1025797 h 1558260"/>
                <a:gd name="connsiteX1" fmla="*/ 1040666 w 2081331"/>
                <a:gd name="connsiteY1" fmla="*/ 0 h 1558260"/>
                <a:gd name="connsiteX2" fmla="*/ 2081331 w 2081331"/>
                <a:gd name="connsiteY2" fmla="*/ 1025797 h 1558260"/>
                <a:gd name="connsiteX3" fmla="*/ 1043358 w 2081331"/>
                <a:gd name="connsiteY3" fmla="*/ 1558260 h 1558260"/>
                <a:gd name="connsiteX4" fmla="*/ 0 w 2081331"/>
                <a:gd name="connsiteY4" fmla="*/ 1025797 h 1558260"/>
                <a:gd name="connsiteX0" fmla="*/ 0 w 2081331"/>
                <a:gd name="connsiteY0" fmla="*/ 1025797 h 1558260"/>
                <a:gd name="connsiteX1" fmla="*/ 1040666 w 2081331"/>
                <a:gd name="connsiteY1" fmla="*/ 0 h 1558260"/>
                <a:gd name="connsiteX2" fmla="*/ 2081331 w 2081331"/>
                <a:gd name="connsiteY2" fmla="*/ 1025797 h 1558260"/>
                <a:gd name="connsiteX3" fmla="*/ 1043358 w 2081331"/>
                <a:gd name="connsiteY3" fmla="*/ 1558260 h 1558260"/>
                <a:gd name="connsiteX4" fmla="*/ 0 w 2081331"/>
                <a:gd name="connsiteY4" fmla="*/ 1025797 h 1558260"/>
                <a:gd name="connsiteX0" fmla="*/ 0 w 2081331"/>
                <a:gd name="connsiteY0" fmla="*/ 1025797 h 1558411"/>
                <a:gd name="connsiteX1" fmla="*/ 1040666 w 2081331"/>
                <a:gd name="connsiteY1" fmla="*/ 0 h 1558411"/>
                <a:gd name="connsiteX2" fmla="*/ 2081331 w 2081331"/>
                <a:gd name="connsiteY2" fmla="*/ 1025797 h 1558411"/>
                <a:gd name="connsiteX3" fmla="*/ 1043358 w 2081331"/>
                <a:gd name="connsiteY3" fmla="*/ 1558260 h 1558411"/>
                <a:gd name="connsiteX4" fmla="*/ 0 w 2081331"/>
                <a:gd name="connsiteY4" fmla="*/ 1025797 h 1558411"/>
                <a:gd name="connsiteX0" fmla="*/ 0 w 2081331"/>
                <a:gd name="connsiteY0" fmla="*/ 1025797 h 1482266"/>
                <a:gd name="connsiteX1" fmla="*/ 1040666 w 2081331"/>
                <a:gd name="connsiteY1" fmla="*/ 0 h 1482266"/>
                <a:gd name="connsiteX2" fmla="*/ 2081331 w 2081331"/>
                <a:gd name="connsiteY2" fmla="*/ 1025797 h 1482266"/>
                <a:gd name="connsiteX3" fmla="*/ 1043358 w 2081331"/>
                <a:gd name="connsiteY3" fmla="*/ 1482060 h 1482266"/>
                <a:gd name="connsiteX4" fmla="*/ 0 w 2081331"/>
                <a:gd name="connsiteY4" fmla="*/ 1025797 h 1482266"/>
                <a:gd name="connsiteX0" fmla="*/ 0 w 2081331"/>
                <a:gd name="connsiteY0" fmla="*/ 1025797 h 1482266"/>
                <a:gd name="connsiteX1" fmla="*/ 1040666 w 2081331"/>
                <a:gd name="connsiteY1" fmla="*/ 0 h 1482266"/>
                <a:gd name="connsiteX2" fmla="*/ 2081331 w 2081331"/>
                <a:gd name="connsiteY2" fmla="*/ 1025797 h 1482266"/>
                <a:gd name="connsiteX3" fmla="*/ 1043358 w 2081331"/>
                <a:gd name="connsiteY3" fmla="*/ 1482060 h 1482266"/>
                <a:gd name="connsiteX4" fmla="*/ 0 w 2081331"/>
                <a:gd name="connsiteY4" fmla="*/ 1025797 h 1482266"/>
                <a:gd name="connsiteX0" fmla="*/ 0 w 2081331"/>
                <a:gd name="connsiteY0" fmla="*/ 1025797 h 1482379"/>
                <a:gd name="connsiteX1" fmla="*/ 1040666 w 2081331"/>
                <a:gd name="connsiteY1" fmla="*/ 0 h 1482379"/>
                <a:gd name="connsiteX2" fmla="*/ 2081331 w 2081331"/>
                <a:gd name="connsiteY2" fmla="*/ 1025797 h 1482379"/>
                <a:gd name="connsiteX3" fmla="*/ 1043358 w 2081331"/>
                <a:gd name="connsiteY3" fmla="*/ 1482060 h 1482379"/>
                <a:gd name="connsiteX4" fmla="*/ 0 w 2081331"/>
                <a:gd name="connsiteY4" fmla="*/ 1025797 h 1482379"/>
                <a:gd name="connsiteX0" fmla="*/ 0 w 2081331"/>
                <a:gd name="connsiteY0" fmla="*/ 1025797 h 1482300"/>
                <a:gd name="connsiteX1" fmla="*/ 1040666 w 2081331"/>
                <a:gd name="connsiteY1" fmla="*/ 0 h 1482300"/>
                <a:gd name="connsiteX2" fmla="*/ 2081331 w 2081331"/>
                <a:gd name="connsiteY2" fmla="*/ 1025797 h 1482300"/>
                <a:gd name="connsiteX3" fmla="*/ 1043358 w 2081331"/>
                <a:gd name="connsiteY3" fmla="*/ 1482060 h 1482300"/>
                <a:gd name="connsiteX4" fmla="*/ 0 w 2081331"/>
                <a:gd name="connsiteY4" fmla="*/ 1025797 h 1482300"/>
                <a:gd name="connsiteX0" fmla="*/ 0 w 2081331"/>
                <a:gd name="connsiteY0" fmla="*/ 1025797 h 1482200"/>
                <a:gd name="connsiteX1" fmla="*/ 1040666 w 2081331"/>
                <a:gd name="connsiteY1" fmla="*/ 0 h 1482200"/>
                <a:gd name="connsiteX2" fmla="*/ 2081331 w 2081331"/>
                <a:gd name="connsiteY2" fmla="*/ 1025797 h 1482200"/>
                <a:gd name="connsiteX3" fmla="*/ 1043358 w 2081331"/>
                <a:gd name="connsiteY3" fmla="*/ 1482060 h 1482200"/>
                <a:gd name="connsiteX4" fmla="*/ 0 w 2081331"/>
                <a:gd name="connsiteY4" fmla="*/ 1025797 h 1482200"/>
                <a:gd name="connsiteX0" fmla="*/ 0 w 2081331"/>
                <a:gd name="connsiteY0" fmla="*/ 1025797 h 1482274"/>
                <a:gd name="connsiteX1" fmla="*/ 1040666 w 2081331"/>
                <a:gd name="connsiteY1" fmla="*/ 0 h 1482274"/>
                <a:gd name="connsiteX2" fmla="*/ 2081331 w 2081331"/>
                <a:gd name="connsiteY2" fmla="*/ 1025797 h 1482274"/>
                <a:gd name="connsiteX3" fmla="*/ 1043358 w 2081331"/>
                <a:gd name="connsiteY3" fmla="*/ 1482060 h 1482274"/>
                <a:gd name="connsiteX4" fmla="*/ 0 w 2081331"/>
                <a:gd name="connsiteY4" fmla="*/ 1025797 h 1482274"/>
                <a:gd name="connsiteX0" fmla="*/ 0 w 2081331"/>
                <a:gd name="connsiteY0" fmla="*/ 1025797 h 1444222"/>
                <a:gd name="connsiteX1" fmla="*/ 1040666 w 2081331"/>
                <a:gd name="connsiteY1" fmla="*/ 0 h 1444222"/>
                <a:gd name="connsiteX2" fmla="*/ 2081331 w 2081331"/>
                <a:gd name="connsiteY2" fmla="*/ 1025797 h 1444222"/>
                <a:gd name="connsiteX3" fmla="*/ 1028118 w 2081331"/>
                <a:gd name="connsiteY3" fmla="*/ 1443960 h 1444222"/>
                <a:gd name="connsiteX4" fmla="*/ 0 w 2081331"/>
                <a:gd name="connsiteY4" fmla="*/ 1025797 h 1444222"/>
                <a:gd name="connsiteX0" fmla="*/ 0 w 2081331"/>
                <a:gd name="connsiteY0" fmla="*/ 1025797 h 1154021"/>
                <a:gd name="connsiteX1" fmla="*/ 1040666 w 2081331"/>
                <a:gd name="connsiteY1" fmla="*/ 0 h 1154021"/>
                <a:gd name="connsiteX2" fmla="*/ 2081331 w 2081331"/>
                <a:gd name="connsiteY2" fmla="*/ 1025797 h 1154021"/>
                <a:gd name="connsiteX3" fmla="*/ 0 w 2081331"/>
                <a:gd name="connsiteY3" fmla="*/ 1025797 h 1154021"/>
                <a:gd name="connsiteX0" fmla="*/ 0 w 2081331"/>
                <a:gd name="connsiteY0" fmla="*/ 1025797 h 1103102"/>
                <a:gd name="connsiteX1" fmla="*/ 1040666 w 2081331"/>
                <a:gd name="connsiteY1" fmla="*/ 0 h 1103102"/>
                <a:gd name="connsiteX2" fmla="*/ 2081331 w 2081331"/>
                <a:gd name="connsiteY2" fmla="*/ 1025797 h 1103102"/>
                <a:gd name="connsiteX3" fmla="*/ 0 w 2081331"/>
                <a:gd name="connsiteY3" fmla="*/ 1025797 h 1103102"/>
                <a:gd name="connsiteX0" fmla="*/ 0 w 2081331"/>
                <a:gd name="connsiteY0" fmla="*/ 1025797 h 1028299"/>
                <a:gd name="connsiteX1" fmla="*/ 1040666 w 2081331"/>
                <a:gd name="connsiteY1" fmla="*/ 0 h 1028299"/>
                <a:gd name="connsiteX2" fmla="*/ 2081331 w 2081331"/>
                <a:gd name="connsiteY2" fmla="*/ 1025797 h 1028299"/>
                <a:gd name="connsiteX3" fmla="*/ 0 w 2081331"/>
                <a:gd name="connsiteY3" fmla="*/ 1025797 h 1028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1331" h="1028299">
                  <a:moveTo>
                    <a:pt x="0" y="1025797"/>
                  </a:moveTo>
                  <a:lnTo>
                    <a:pt x="1040666" y="0"/>
                  </a:lnTo>
                  <a:lnTo>
                    <a:pt x="2081331" y="1025797"/>
                  </a:lnTo>
                  <a:cubicBezTo>
                    <a:pt x="1984087" y="1031663"/>
                    <a:pt x="90894" y="1025313"/>
                    <a:pt x="0" y="1025797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8438021" y="1817601"/>
              <a:ext cx="4171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000" b="1">
                  <a:latin typeface="Cambria Math" panose="02040503050406030204" pitchFamily="18" charset="0"/>
                  <a:ea typeface="Cambria Math" panose="02040503050406030204" pitchFamily="18" charset="0"/>
                </a:rPr>
                <a:t>q</a:t>
              </a:r>
              <a:r>
                <a:rPr lang="en-US" altLang="ja-JP" sz="2000" baseline="-2500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endParaRPr kumimoji="1" lang="ja-JP" altLang="en-US" sz="2000">
                <a:latin typeface="Cambria Math" panose="02040503050406030204" pitchFamily="18" charset="0"/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10898935" y="1817601"/>
              <a:ext cx="4171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000" b="1">
                  <a:latin typeface="Cambria Math" panose="02040503050406030204" pitchFamily="18" charset="0"/>
                  <a:ea typeface="Cambria Math" panose="02040503050406030204" pitchFamily="18" charset="0"/>
                </a:rPr>
                <a:t>q</a:t>
              </a:r>
              <a:r>
                <a:rPr lang="en-US" altLang="ja-JP" sz="2000" baseline="-2500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kumimoji="1" lang="ja-JP" altLang="en-US" sz="2000">
                <a:latin typeface="Cambria Math" panose="02040503050406030204" pitchFamily="18" charset="0"/>
              </a:endParaRPr>
            </a:p>
          </p:txBody>
        </p:sp>
        <p:cxnSp>
          <p:nvCxnSpPr>
            <p:cNvPr id="31" name="直線コネクタ 30"/>
            <p:cNvCxnSpPr/>
            <p:nvPr/>
          </p:nvCxnSpPr>
          <p:spPr>
            <a:xfrm flipV="1">
              <a:off x="9887291" y="2125711"/>
              <a:ext cx="302911" cy="1002751"/>
            </a:xfrm>
            <a:prstGeom prst="line">
              <a:avLst/>
            </a:prstGeom>
            <a:ln w="19050">
              <a:solidFill>
                <a:schemeClr val="tx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テキスト ボックス 31"/>
            <p:cNvSpPr txBox="1"/>
            <p:nvPr/>
          </p:nvSpPr>
          <p:spPr>
            <a:xfrm>
              <a:off x="9723828" y="1268760"/>
              <a:ext cx="11240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err="1">
                  <a:latin typeface="Cambria Math" panose="02040503050406030204" pitchFamily="18" charset="0"/>
                  <a:ea typeface="Cambria Math" panose="02040503050406030204" pitchFamily="18" charset="0"/>
                </a:rPr>
                <a:t>nlerp</a:t>
              </a:r>
              <a:r>
                <a:rPr kumimoji="1" lang="en-US" altLang="ja-JP" sz="2000">
                  <a:latin typeface="Cambria Math" panose="02040503050406030204" pitchFamily="18" charset="0"/>
                  <a:ea typeface="Cambria Math" panose="02040503050406030204" pitchFamily="18" charset="0"/>
                </a:rPr>
                <a:t>(</a:t>
              </a:r>
              <a:r>
                <a:rPr kumimoji="1" lang="en-US" altLang="ja-JP" sz="2000" i="1">
                  <a:latin typeface="Cambria Math" panose="02040503050406030204" pitchFamily="18" charset="0"/>
                  <a:ea typeface="Cambria Math" panose="02040503050406030204" pitchFamily="18" charset="0"/>
                </a:rPr>
                <a:t>t </a:t>
              </a:r>
              <a:r>
                <a:rPr kumimoji="1" lang="en-US" altLang="ja-JP" sz="2000">
                  <a:latin typeface="Cambria Math" panose="02040503050406030204" pitchFamily="18" charset="0"/>
                  <a:ea typeface="Cambria Math" panose="02040503050406030204" pitchFamily="18" charset="0"/>
                </a:rPr>
                <a:t>)</a:t>
              </a:r>
              <a:endParaRPr kumimoji="1" lang="ja-JP" altLang="en-US" sz="2000">
                <a:latin typeface="Cambria Math" panose="02040503050406030204" pitchFamily="18" charset="0"/>
              </a:endParaRPr>
            </a:p>
          </p:txBody>
        </p:sp>
        <p:sp>
          <p:nvSpPr>
            <p:cNvPr id="37" name="フリーフォーム 36"/>
            <p:cNvSpPr/>
            <p:nvPr/>
          </p:nvSpPr>
          <p:spPr>
            <a:xfrm>
              <a:off x="8835168" y="1642265"/>
              <a:ext cx="2097215" cy="474635"/>
            </a:xfrm>
            <a:custGeom>
              <a:avLst/>
              <a:gdLst>
                <a:gd name="connsiteX0" fmla="*/ 2076450 w 2076450"/>
                <a:gd name="connsiteY0" fmla="*/ 450882 h 469932"/>
                <a:gd name="connsiteX1" fmla="*/ 1079500 w 2076450"/>
                <a:gd name="connsiteY1" fmla="*/ 32 h 469932"/>
                <a:gd name="connsiteX2" fmla="*/ 0 w 2076450"/>
                <a:gd name="connsiteY2" fmla="*/ 469932 h 469932"/>
                <a:gd name="connsiteX0" fmla="*/ 2076450 w 2076450"/>
                <a:gd name="connsiteY0" fmla="*/ 450882 h 469932"/>
                <a:gd name="connsiteX1" fmla="*/ 1079500 w 2076450"/>
                <a:gd name="connsiteY1" fmla="*/ 32 h 469932"/>
                <a:gd name="connsiteX2" fmla="*/ 0 w 2076450"/>
                <a:gd name="connsiteY2" fmla="*/ 469932 h 469932"/>
                <a:gd name="connsiteX0" fmla="*/ 2076450 w 2076450"/>
                <a:gd name="connsiteY0" fmla="*/ 450882 h 469932"/>
                <a:gd name="connsiteX1" fmla="*/ 1079500 w 2076450"/>
                <a:gd name="connsiteY1" fmla="*/ 32 h 469932"/>
                <a:gd name="connsiteX2" fmla="*/ 0 w 2076450"/>
                <a:gd name="connsiteY2" fmla="*/ 469932 h 469932"/>
                <a:gd name="connsiteX0" fmla="*/ 2076450 w 2076450"/>
                <a:gd name="connsiteY0" fmla="*/ 450886 h 469936"/>
                <a:gd name="connsiteX1" fmla="*/ 1079500 w 2076450"/>
                <a:gd name="connsiteY1" fmla="*/ 36 h 469936"/>
                <a:gd name="connsiteX2" fmla="*/ 0 w 2076450"/>
                <a:gd name="connsiteY2" fmla="*/ 469936 h 46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450" h="469936">
                  <a:moveTo>
                    <a:pt x="2076450" y="450886"/>
                  </a:moveTo>
                  <a:cubicBezTo>
                    <a:pt x="1795462" y="198473"/>
                    <a:pt x="1501775" y="-3139"/>
                    <a:pt x="1079500" y="36"/>
                  </a:cubicBezTo>
                  <a:cubicBezTo>
                    <a:pt x="657225" y="3211"/>
                    <a:pt x="271462" y="211173"/>
                    <a:pt x="0" y="46993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8" name="直線コネクタ 37"/>
            <p:cNvCxnSpPr/>
            <p:nvPr/>
          </p:nvCxnSpPr>
          <p:spPr>
            <a:xfrm flipV="1">
              <a:off x="10177965" y="1706794"/>
              <a:ext cx="139999" cy="463452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40"/>
            <p:cNvCxnSpPr/>
            <p:nvPr/>
          </p:nvCxnSpPr>
          <p:spPr>
            <a:xfrm flipV="1">
              <a:off x="8985359" y="2177926"/>
              <a:ext cx="1146133" cy="7888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矢印コネクタ 41"/>
            <p:cNvCxnSpPr/>
            <p:nvPr/>
          </p:nvCxnSpPr>
          <p:spPr>
            <a:xfrm flipV="1">
              <a:off x="10247681" y="2177926"/>
              <a:ext cx="588147" cy="7888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テキスト ボックス 29"/>
            <p:cNvSpPr txBox="1"/>
            <p:nvPr/>
          </p:nvSpPr>
          <p:spPr>
            <a:xfrm>
              <a:off x="9200906" y="2092786"/>
              <a:ext cx="5421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000">
                  <a:latin typeface="Cambria Math" panose="02040503050406030204" pitchFamily="18" charset="0"/>
                  <a:ea typeface="Cambria Math" panose="02040503050406030204" pitchFamily="18" charset="0"/>
                </a:rPr>
                <a:t>1–</a:t>
              </a:r>
              <a:r>
                <a:rPr lang="en-US" altLang="ja-JP" sz="2000" i="1">
                  <a:latin typeface="Cambria Math" panose="02040503050406030204" pitchFamily="18" charset="0"/>
                  <a:ea typeface="Cambria Math" panose="02040503050406030204" pitchFamily="18" charset="0"/>
                </a:rPr>
                <a:t>t</a:t>
              </a:r>
              <a:endParaRPr lang="ja-JP" altLang="en-US" sz="2000" i="1">
                <a:latin typeface="Cambria Math" panose="02040503050406030204" pitchFamily="18" charset="0"/>
              </a:endParaRPr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10296928" y="2092786"/>
              <a:ext cx="271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i="1">
                  <a:latin typeface="Cambria Math" panose="02040503050406030204" pitchFamily="18" charset="0"/>
                  <a:ea typeface="Cambria Math" panose="02040503050406030204" pitchFamily="18" charset="0"/>
                </a:rPr>
                <a:t>t</a:t>
              </a:r>
              <a:endParaRPr kumimoji="1" lang="ja-JP" altLang="en-US" sz="2000" i="1"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217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正負のクオータニオン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/>
                  <a:t>回転角が</a:t>
                </a:r>
                <a14:m>
                  <m:oMath xmlns:m="http://schemas.openxmlformats.org/officeDocument/2006/math">
                    <m:r>
                      <a:rPr lang="en-US" altLang="ja-JP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ja-JP" altLang="en-US"/>
                  <a:t>のクオータニオン：</a:t>
                </a:r>
                <a:endParaRPr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>
                        <a:latin typeface="Cambria Math" panose="02040503050406030204" pitchFamily="18" charset="0"/>
                      </a:rPr>
                      <m:t>𝐪</m:t>
                    </m:r>
                    <m:r>
                      <a:rPr lang="en-US" altLang="ja-JP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altLang="ja-JP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ja-JP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func>
                          <m:func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altLang="ja-JP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</m:e>
                    </m:func>
                  </m:oMath>
                </a14:m>
                <a:endParaRPr lang="en-US" altLang="ja-JP"/>
              </a:p>
              <a:p>
                <a:pPr lvl="1"/>
                <a:endParaRPr lang="en-US" altLang="ja-JP"/>
              </a:p>
              <a:p>
                <a:r>
                  <a:rPr lang="ja-JP" altLang="en-US"/>
                  <a:t>回転角が</a:t>
                </a:r>
                <a14:m>
                  <m:oMath xmlns:m="http://schemas.openxmlformats.org/officeDocument/2006/math">
                    <m:r>
                      <a:rPr lang="en-US" altLang="ja-JP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ja-JP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ja-JP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ja-JP" altLang="en-US"/>
                  <a:t>のクオータニオン：</a:t>
                </a:r>
                <a:endParaRPr lang="en-US" altLang="ja-JP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ja-JP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altLang="ja-JP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ja-JP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ja-JP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func>
                          <m:func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ja-JP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altLang="ja-JP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ja-JP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</m:e>
                    </m:func>
                    <m:r>
                      <a:rPr lang="en-US" altLang="ja-JP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ja-JP">
                        <a:latin typeface="Cambria Math" panose="02040503050406030204" pitchFamily="18" charset="0"/>
                      </a:rPr>
                      <m:t>𝐪</m:t>
                    </m:r>
                  </m:oMath>
                </a14:m>
                <a:endParaRPr lang="en-US" altLang="ja-JP"/>
              </a:p>
              <a:p>
                <a:pPr lvl="1"/>
                <a:endParaRPr lang="en-US" altLang="ja-JP"/>
              </a:p>
              <a:p>
                <a:pPr lvl="2"/>
                <a:endParaRPr lang="en-US" altLang="ja-JP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  <m:sub>
                        <m:r>
                          <a:rPr lang="en-US" altLang="ja-JP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/>
                  <a:t>から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  <m:sub>
                        <m:r>
                          <a:rPr lang="en-US" altLang="ja-JP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/>
                  <a:t>へ補間する際、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  <m:sub>
                        <m:r>
                          <a:rPr lang="en-US" altLang="ja-JP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mtClean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  <m:sub>
                        <m:r>
                          <a:rPr lang="en-US" altLang="ja-JP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/>
                  <a:t> が負であれば</a:t>
                </a:r>
                <a:br>
                  <a:rPr lang="en-US" altLang="ja-JP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  <m:sub>
                        <m:r>
                          <a:rPr lang="en-US" altLang="ja-JP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/>
                  <a:t>を反転してから補間する</a:t>
                </a:r>
                <a:endParaRPr lang="en-US" altLang="ja-JP"/>
              </a:p>
              <a:p>
                <a:pPr lvl="1">
                  <a:lnSpc>
                    <a:spcPct val="100000"/>
                  </a:lnSpc>
                </a:pPr>
                <a:r>
                  <a:rPr lang="ja-JP" altLang="en-US"/>
                  <a:t>そうしないと補間過程が最短でなくなる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48" t="-24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663C-D30B-445F-B156-E153511CFD42}" type="slidenum">
              <a:rPr lang="ja-JP" altLang="en-US" smtClean="0"/>
              <a:pPr/>
              <a:t>12</a:t>
            </a:fld>
            <a:endParaRPr lang="ja-JP" altLang="en-US"/>
          </a:p>
        </p:txBody>
      </p:sp>
      <p:grpSp>
        <p:nvGrpSpPr>
          <p:cNvPr id="37" name="グループ化 36"/>
          <p:cNvGrpSpPr/>
          <p:nvPr/>
        </p:nvGrpSpPr>
        <p:grpSpPr>
          <a:xfrm>
            <a:off x="6977972" y="476672"/>
            <a:ext cx="4347022" cy="3733669"/>
            <a:chOff x="4295800" y="2773201"/>
            <a:chExt cx="4347022" cy="3733669"/>
          </a:xfrm>
        </p:grpSpPr>
        <p:cxnSp>
          <p:nvCxnSpPr>
            <p:cNvPr id="30" name="直線コネクタ 29"/>
            <p:cNvCxnSpPr/>
            <p:nvPr/>
          </p:nvCxnSpPr>
          <p:spPr>
            <a:xfrm flipV="1">
              <a:off x="4538003" y="4119919"/>
              <a:ext cx="3732030" cy="2386951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平行四辺形 47"/>
            <p:cNvSpPr/>
            <p:nvPr/>
          </p:nvSpPr>
          <p:spPr>
            <a:xfrm flipH="1" flipV="1">
              <a:off x="6772289" y="4137058"/>
              <a:ext cx="306627" cy="134741"/>
            </a:xfrm>
            <a:custGeom>
              <a:avLst/>
              <a:gdLst>
                <a:gd name="connsiteX0" fmla="*/ 0 w 745795"/>
                <a:gd name="connsiteY0" fmla="*/ 303738 h 303738"/>
                <a:gd name="connsiteX1" fmla="*/ 298985 w 745795"/>
                <a:gd name="connsiteY1" fmla="*/ 0 h 303738"/>
                <a:gd name="connsiteX2" fmla="*/ 745795 w 745795"/>
                <a:gd name="connsiteY2" fmla="*/ 0 h 303738"/>
                <a:gd name="connsiteX3" fmla="*/ 446810 w 745795"/>
                <a:gd name="connsiteY3" fmla="*/ 303738 h 303738"/>
                <a:gd name="connsiteX4" fmla="*/ 0 w 745795"/>
                <a:gd name="connsiteY4" fmla="*/ 303738 h 303738"/>
                <a:gd name="connsiteX0" fmla="*/ 446810 w 745795"/>
                <a:gd name="connsiteY0" fmla="*/ 303738 h 395178"/>
                <a:gd name="connsiteX1" fmla="*/ 0 w 745795"/>
                <a:gd name="connsiteY1" fmla="*/ 303738 h 395178"/>
                <a:gd name="connsiteX2" fmla="*/ 298985 w 745795"/>
                <a:gd name="connsiteY2" fmla="*/ 0 h 395178"/>
                <a:gd name="connsiteX3" fmla="*/ 745795 w 745795"/>
                <a:gd name="connsiteY3" fmla="*/ 0 h 395178"/>
                <a:gd name="connsiteX4" fmla="*/ 538250 w 745795"/>
                <a:gd name="connsiteY4" fmla="*/ 395178 h 395178"/>
                <a:gd name="connsiteX0" fmla="*/ 446810 w 745795"/>
                <a:gd name="connsiteY0" fmla="*/ 303738 h 303738"/>
                <a:gd name="connsiteX1" fmla="*/ 0 w 745795"/>
                <a:gd name="connsiteY1" fmla="*/ 303738 h 303738"/>
                <a:gd name="connsiteX2" fmla="*/ 298985 w 745795"/>
                <a:gd name="connsiteY2" fmla="*/ 0 h 303738"/>
                <a:gd name="connsiteX3" fmla="*/ 745795 w 745795"/>
                <a:gd name="connsiteY3" fmla="*/ 0 h 303738"/>
                <a:gd name="connsiteX0" fmla="*/ 0 w 745795"/>
                <a:gd name="connsiteY0" fmla="*/ 303738 h 303738"/>
                <a:gd name="connsiteX1" fmla="*/ 298985 w 745795"/>
                <a:gd name="connsiteY1" fmla="*/ 0 h 303738"/>
                <a:gd name="connsiteX2" fmla="*/ 745795 w 745795"/>
                <a:gd name="connsiteY2" fmla="*/ 0 h 30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5795" h="303738">
                  <a:moveTo>
                    <a:pt x="0" y="303738"/>
                  </a:moveTo>
                  <a:lnTo>
                    <a:pt x="298985" y="0"/>
                  </a:lnTo>
                  <a:lnTo>
                    <a:pt x="745795" y="0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" name="直線コネクタ 6"/>
            <p:cNvCxnSpPr/>
            <p:nvPr/>
          </p:nvCxnSpPr>
          <p:spPr>
            <a:xfrm rot="18900000">
              <a:off x="5205233" y="4838760"/>
              <a:ext cx="19646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円/楕円 8"/>
            <p:cNvSpPr/>
            <p:nvPr/>
          </p:nvSpPr>
          <p:spPr>
            <a:xfrm rot="1800000">
              <a:off x="5130968" y="3121895"/>
              <a:ext cx="3414025" cy="2133764"/>
            </a:xfrm>
            <a:prstGeom prst="ellipse">
              <a:avLst/>
            </a:prstGeom>
            <a:solidFill>
              <a:schemeClr val="bg2">
                <a:alpha val="70000"/>
              </a:schemeClr>
            </a:solidFill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" name="直線コネクタ 9"/>
            <p:cNvCxnSpPr/>
            <p:nvPr/>
          </p:nvCxnSpPr>
          <p:spPr>
            <a:xfrm>
              <a:off x="6913082" y="4133852"/>
              <a:ext cx="1321814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 flipV="1">
              <a:off x="6903647" y="3144673"/>
              <a:ext cx="238514" cy="965477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/>
                <p:cNvSpPr txBox="1"/>
                <p:nvPr/>
              </p:nvSpPr>
              <p:spPr>
                <a:xfrm>
                  <a:off x="4962392" y="5178337"/>
                  <a:ext cx="49834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1" lang="ja-JP" alt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kumimoji="1" lang="ja-JP" altLang="en-US" sz="28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テキスト ボックス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2392" y="5178337"/>
                  <a:ext cx="498342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線コネクタ 17"/>
            <p:cNvCxnSpPr/>
            <p:nvPr/>
          </p:nvCxnSpPr>
          <p:spPr>
            <a:xfrm rot="18900000">
              <a:off x="4295800" y="6011002"/>
              <a:ext cx="1434923" cy="0"/>
            </a:xfrm>
            <a:prstGeom prst="line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>
              <a:off x="4520488" y="6505480"/>
              <a:ext cx="64991" cy="0"/>
            </a:xfrm>
            <a:prstGeom prst="line">
              <a:avLst/>
            </a:prstGeom>
            <a:ln>
              <a:solidFill>
                <a:schemeClr val="tx1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>
              <a:off x="7137765" y="3142877"/>
              <a:ext cx="64991" cy="0"/>
            </a:xfrm>
            <a:prstGeom prst="line">
              <a:avLst/>
            </a:prstGeom>
            <a:ln>
              <a:solidFill>
                <a:schemeClr val="tx1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平行四辺形 46"/>
            <p:cNvSpPr/>
            <p:nvPr/>
          </p:nvSpPr>
          <p:spPr>
            <a:xfrm flipH="1">
              <a:off x="6823377" y="3992005"/>
              <a:ext cx="253802" cy="140517"/>
            </a:xfrm>
            <a:custGeom>
              <a:avLst/>
              <a:gdLst>
                <a:gd name="connsiteX0" fmla="*/ 0 w 810371"/>
                <a:gd name="connsiteY0" fmla="*/ 448660 h 448660"/>
                <a:gd name="connsiteX1" fmla="*/ 266616 w 810371"/>
                <a:gd name="connsiteY1" fmla="*/ 0 h 448660"/>
                <a:gd name="connsiteX2" fmla="*/ 810371 w 810371"/>
                <a:gd name="connsiteY2" fmla="*/ 0 h 448660"/>
                <a:gd name="connsiteX3" fmla="*/ 543755 w 810371"/>
                <a:gd name="connsiteY3" fmla="*/ 448660 h 448660"/>
                <a:gd name="connsiteX4" fmla="*/ 0 w 810371"/>
                <a:gd name="connsiteY4" fmla="*/ 448660 h 448660"/>
                <a:gd name="connsiteX0" fmla="*/ 543755 w 810371"/>
                <a:gd name="connsiteY0" fmla="*/ 448660 h 540100"/>
                <a:gd name="connsiteX1" fmla="*/ 0 w 810371"/>
                <a:gd name="connsiteY1" fmla="*/ 448660 h 540100"/>
                <a:gd name="connsiteX2" fmla="*/ 266616 w 810371"/>
                <a:gd name="connsiteY2" fmla="*/ 0 h 540100"/>
                <a:gd name="connsiteX3" fmla="*/ 810371 w 810371"/>
                <a:gd name="connsiteY3" fmla="*/ 0 h 540100"/>
                <a:gd name="connsiteX4" fmla="*/ 635195 w 810371"/>
                <a:gd name="connsiteY4" fmla="*/ 540100 h 540100"/>
                <a:gd name="connsiteX0" fmla="*/ 543755 w 810371"/>
                <a:gd name="connsiteY0" fmla="*/ 448660 h 448660"/>
                <a:gd name="connsiteX1" fmla="*/ 0 w 810371"/>
                <a:gd name="connsiteY1" fmla="*/ 448660 h 448660"/>
                <a:gd name="connsiteX2" fmla="*/ 266616 w 810371"/>
                <a:gd name="connsiteY2" fmla="*/ 0 h 448660"/>
                <a:gd name="connsiteX3" fmla="*/ 810371 w 810371"/>
                <a:gd name="connsiteY3" fmla="*/ 0 h 448660"/>
                <a:gd name="connsiteX0" fmla="*/ 0 w 810371"/>
                <a:gd name="connsiteY0" fmla="*/ 448660 h 448660"/>
                <a:gd name="connsiteX1" fmla="*/ 266616 w 810371"/>
                <a:gd name="connsiteY1" fmla="*/ 0 h 448660"/>
                <a:gd name="connsiteX2" fmla="*/ 810371 w 810371"/>
                <a:gd name="connsiteY2" fmla="*/ 0 h 44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10371" h="448660">
                  <a:moveTo>
                    <a:pt x="0" y="448660"/>
                  </a:moveTo>
                  <a:lnTo>
                    <a:pt x="266616" y="0"/>
                  </a:lnTo>
                  <a:lnTo>
                    <a:pt x="810371" y="0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2" name="直線コネクタ 21"/>
            <p:cNvCxnSpPr/>
            <p:nvPr/>
          </p:nvCxnSpPr>
          <p:spPr>
            <a:xfrm flipH="1" flipV="1">
              <a:off x="6104899" y="2947100"/>
              <a:ext cx="787294" cy="1183348"/>
            </a:xfrm>
            <a:prstGeom prst="line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>
              <a:off x="6897028" y="4133852"/>
              <a:ext cx="64991" cy="0"/>
            </a:xfrm>
            <a:prstGeom prst="line">
              <a:avLst/>
            </a:prstGeom>
            <a:ln>
              <a:solidFill>
                <a:schemeClr val="tx1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フリーフォーム 24"/>
            <p:cNvSpPr/>
            <p:nvPr/>
          </p:nvSpPr>
          <p:spPr>
            <a:xfrm>
              <a:off x="6987184" y="3793724"/>
              <a:ext cx="375031" cy="342367"/>
            </a:xfrm>
            <a:custGeom>
              <a:avLst/>
              <a:gdLst>
                <a:gd name="connsiteX0" fmla="*/ 264319 w 270302"/>
                <a:gd name="connsiteY0" fmla="*/ 271463 h 271463"/>
                <a:gd name="connsiteX1" fmla="*/ 235744 w 270302"/>
                <a:gd name="connsiteY1" fmla="*/ 126207 h 271463"/>
                <a:gd name="connsiteX2" fmla="*/ 0 w 270302"/>
                <a:gd name="connsiteY2" fmla="*/ 0 h 271463"/>
                <a:gd name="connsiteX0" fmla="*/ 264319 w 265790"/>
                <a:gd name="connsiteY0" fmla="*/ 271463 h 271463"/>
                <a:gd name="connsiteX1" fmla="*/ 204788 w 265790"/>
                <a:gd name="connsiteY1" fmla="*/ 100013 h 271463"/>
                <a:gd name="connsiteX2" fmla="*/ 0 w 265790"/>
                <a:gd name="connsiteY2" fmla="*/ 0 h 271463"/>
                <a:gd name="connsiteX0" fmla="*/ 323851 w 324420"/>
                <a:gd name="connsiteY0" fmla="*/ 314325 h 314325"/>
                <a:gd name="connsiteX1" fmla="*/ 204788 w 324420"/>
                <a:gd name="connsiteY1" fmla="*/ 100013 h 314325"/>
                <a:gd name="connsiteX2" fmla="*/ 0 w 324420"/>
                <a:gd name="connsiteY2" fmla="*/ 0 h 314325"/>
                <a:gd name="connsiteX0" fmla="*/ 323851 w 323851"/>
                <a:gd name="connsiteY0" fmla="*/ 314325 h 314325"/>
                <a:gd name="connsiteX1" fmla="*/ 204788 w 323851"/>
                <a:gd name="connsiteY1" fmla="*/ 100013 h 314325"/>
                <a:gd name="connsiteX2" fmla="*/ 0 w 323851"/>
                <a:gd name="connsiteY2" fmla="*/ 0 h 314325"/>
                <a:gd name="connsiteX0" fmla="*/ 342901 w 342901"/>
                <a:gd name="connsiteY0" fmla="*/ 326232 h 326232"/>
                <a:gd name="connsiteX1" fmla="*/ 223838 w 342901"/>
                <a:gd name="connsiteY1" fmla="*/ 111920 h 326232"/>
                <a:gd name="connsiteX2" fmla="*/ 0 w 342901"/>
                <a:gd name="connsiteY2" fmla="*/ 0 h 326232"/>
                <a:gd name="connsiteX0" fmla="*/ 342901 w 342901"/>
                <a:gd name="connsiteY0" fmla="*/ 326232 h 326232"/>
                <a:gd name="connsiteX1" fmla="*/ 223838 w 342901"/>
                <a:gd name="connsiteY1" fmla="*/ 111920 h 326232"/>
                <a:gd name="connsiteX2" fmla="*/ 0 w 342901"/>
                <a:gd name="connsiteY2" fmla="*/ 0 h 326232"/>
                <a:gd name="connsiteX0" fmla="*/ 342901 w 342901"/>
                <a:gd name="connsiteY0" fmla="*/ 326232 h 326232"/>
                <a:gd name="connsiteX1" fmla="*/ 245270 w 342901"/>
                <a:gd name="connsiteY1" fmla="*/ 126207 h 326232"/>
                <a:gd name="connsiteX2" fmla="*/ 0 w 342901"/>
                <a:gd name="connsiteY2" fmla="*/ 0 h 326232"/>
                <a:gd name="connsiteX0" fmla="*/ 397670 w 397670"/>
                <a:gd name="connsiteY0" fmla="*/ 333375 h 333375"/>
                <a:gd name="connsiteX1" fmla="*/ 245270 w 397670"/>
                <a:gd name="connsiteY1" fmla="*/ 126207 h 333375"/>
                <a:gd name="connsiteX2" fmla="*/ 0 w 397670"/>
                <a:gd name="connsiteY2" fmla="*/ 0 h 333375"/>
                <a:gd name="connsiteX0" fmla="*/ 397670 w 397670"/>
                <a:gd name="connsiteY0" fmla="*/ 333375 h 333375"/>
                <a:gd name="connsiteX1" fmla="*/ 245270 w 397670"/>
                <a:gd name="connsiteY1" fmla="*/ 126207 h 333375"/>
                <a:gd name="connsiteX2" fmla="*/ 0 w 397670"/>
                <a:gd name="connsiteY2" fmla="*/ 0 h 333375"/>
                <a:gd name="connsiteX0" fmla="*/ 397670 w 397670"/>
                <a:gd name="connsiteY0" fmla="*/ 333375 h 333375"/>
                <a:gd name="connsiteX1" fmla="*/ 0 w 397670"/>
                <a:gd name="connsiteY1" fmla="*/ 0 h 333375"/>
                <a:gd name="connsiteX0" fmla="*/ 397670 w 397670"/>
                <a:gd name="connsiteY0" fmla="*/ 333375 h 333375"/>
                <a:gd name="connsiteX1" fmla="*/ 0 w 397670"/>
                <a:gd name="connsiteY1" fmla="*/ 0 h 333375"/>
                <a:gd name="connsiteX0" fmla="*/ 397670 w 397670"/>
                <a:gd name="connsiteY0" fmla="*/ 333375 h 333375"/>
                <a:gd name="connsiteX1" fmla="*/ 0 w 397670"/>
                <a:gd name="connsiteY1" fmla="*/ 0 h 333375"/>
                <a:gd name="connsiteX0" fmla="*/ 397670 w 397670"/>
                <a:gd name="connsiteY0" fmla="*/ 333375 h 333375"/>
                <a:gd name="connsiteX1" fmla="*/ 0 w 397670"/>
                <a:gd name="connsiteY1" fmla="*/ 0 h 333375"/>
                <a:gd name="connsiteX0" fmla="*/ 295276 w 295276"/>
                <a:gd name="connsiteY0" fmla="*/ 681038 h 681038"/>
                <a:gd name="connsiteX1" fmla="*/ 0 w 295276"/>
                <a:gd name="connsiteY1" fmla="*/ 0 h 681038"/>
                <a:gd name="connsiteX0" fmla="*/ 738188 w 738188"/>
                <a:gd name="connsiteY0" fmla="*/ 673894 h 673894"/>
                <a:gd name="connsiteX1" fmla="*/ 0 w 738188"/>
                <a:gd name="connsiteY1" fmla="*/ 0 h 673894"/>
                <a:gd name="connsiteX0" fmla="*/ 738188 w 738188"/>
                <a:gd name="connsiteY0" fmla="*/ 673894 h 673894"/>
                <a:gd name="connsiteX1" fmla="*/ 0 w 738188"/>
                <a:gd name="connsiteY1" fmla="*/ 0 h 673894"/>
                <a:gd name="connsiteX0" fmla="*/ 738188 w 738188"/>
                <a:gd name="connsiteY0" fmla="*/ 673894 h 673894"/>
                <a:gd name="connsiteX1" fmla="*/ 0 w 738188"/>
                <a:gd name="connsiteY1" fmla="*/ 0 h 673894"/>
                <a:gd name="connsiteX0" fmla="*/ 738188 w 738188"/>
                <a:gd name="connsiteY0" fmla="*/ 673894 h 673894"/>
                <a:gd name="connsiteX1" fmla="*/ 0 w 738188"/>
                <a:gd name="connsiteY1" fmla="*/ 0 h 673894"/>
                <a:gd name="connsiteX0" fmla="*/ 738188 w 738188"/>
                <a:gd name="connsiteY0" fmla="*/ 673894 h 673894"/>
                <a:gd name="connsiteX1" fmla="*/ 0 w 738188"/>
                <a:gd name="connsiteY1" fmla="*/ 0 h 673894"/>
                <a:gd name="connsiteX0" fmla="*/ 738188 w 738188"/>
                <a:gd name="connsiteY0" fmla="*/ 673894 h 673894"/>
                <a:gd name="connsiteX1" fmla="*/ 0 w 738188"/>
                <a:gd name="connsiteY1" fmla="*/ 0 h 673894"/>
                <a:gd name="connsiteX0" fmla="*/ 738188 w 738188"/>
                <a:gd name="connsiteY0" fmla="*/ 673894 h 673894"/>
                <a:gd name="connsiteX1" fmla="*/ 0 w 738188"/>
                <a:gd name="connsiteY1" fmla="*/ 0 h 673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38188" h="673894">
                  <a:moveTo>
                    <a:pt x="738188" y="673894"/>
                  </a:moveTo>
                  <a:cubicBezTo>
                    <a:pt x="643691" y="343680"/>
                    <a:pt x="446808" y="111147"/>
                    <a:pt x="0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テキスト ボックス 25"/>
                <p:cNvSpPr txBox="1"/>
                <p:nvPr/>
              </p:nvSpPr>
              <p:spPr>
                <a:xfrm>
                  <a:off x="7326771" y="3573018"/>
                  <a:ext cx="50045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𝐪</m:t>
                        </m:r>
                      </m:oMath>
                    </m:oMathPara>
                  </a14:m>
                  <a:endParaRPr kumimoji="1" lang="ja-JP" altLang="en-US" sz="28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テキスト ボックス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6771" y="3573018"/>
                  <a:ext cx="500458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直線コネクタ 22"/>
            <p:cNvCxnSpPr/>
            <p:nvPr/>
          </p:nvCxnSpPr>
          <p:spPr>
            <a:xfrm rot="18900000">
              <a:off x="6669150" y="3548121"/>
              <a:ext cx="162369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テキスト ボックス 27"/>
                <p:cNvSpPr txBox="1"/>
                <p:nvPr/>
              </p:nvSpPr>
              <p:spPr>
                <a:xfrm>
                  <a:off x="5687881" y="3559903"/>
                  <a:ext cx="76815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b="1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2800" b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𝐪</m:t>
                        </m:r>
                      </m:oMath>
                    </m:oMathPara>
                  </a14:m>
                  <a:endParaRPr kumimoji="1" lang="ja-JP" altLang="en-US" sz="280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テキスト ボックス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7881" y="3559903"/>
                  <a:ext cx="768159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フリーフォーム 28"/>
            <p:cNvSpPr/>
            <p:nvPr/>
          </p:nvSpPr>
          <p:spPr>
            <a:xfrm>
              <a:off x="6345713" y="3712969"/>
              <a:ext cx="1036215" cy="787119"/>
            </a:xfrm>
            <a:custGeom>
              <a:avLst/>
              <a:gdLst>
                <a:gd name="connsiteX0" fmla="*/ 866321 w 892442"/>
                <a:gd name="connsiteY0" fmla="*/ 338137 h 709612"/>
                <a:gd name="connsiteX1" fmla="*/ 866321 w 892442"/>
                <a:gd name="connsiteY1" fmla="*/ 566737 h 709612"/>
                <a:gd name="connsiteX2" fmla="*/ 594859 w 892442"/>
                <a:gd name="connsiteY2" fmla="*/ 709612 h 709612"/>
                <a:gd name="connsiteX3" fmla="*/ 161471 w 892442"/>
                <a:gd name="connsiteY3" fmla="*/ 566737 h 709612"/>
                <a:gd name="connsiteX4" fmla="*/ 13834 w 892442"/>
                <a:gd name="connsiteY4" fmla="*/ 152400 h 709612"/>
                <a:gd name="connsiteX5" fmla="*/ 471034 w 892442"/>
                <a:gd name="connsiteY5" fmla="*/ 0 h 709612"/>
                <a:gd name="connsiteX0" fmla="*/ 875846 w 897163"/>
                <a:gd name="connsiteY0" fmla="*/ 347662 h 709612"/>
                <a:gd name="connsiteX1" fmla="*/ 866321 w 897163"/>
                <a:gd name="connsiteY1" fmla="*/ 566737 h 709612"/>
                <a:gd name="connsiteX2" fmla="*/ 594859 w 897163"/>
                <a:gd name="connsiteY2" fmla="*/ 709612 h 709612"/>
                <a:gd name="connsiteX3" fmla="*/ 161471 w 897163"/>
                <a:gd name="connsiteY3" fmla="*/ 566737 h 709612"/>
                <a:gd name="connsiteX4" fmla="*/ 13834 w 897163"/>
                <a:gd name="connsiteY4" fmla="*/ 152400 h 709612"/>
                <a:gd name="connsiteX5" fmla="*/ 471034 w 897163"/>
                <a:gd name="connsiteY5" fmla="*/ 0 h 709612"/>
                <a:gd name="connsiteX0" fmla="*/ 875846 w 889888"/>
                <a:gd name="connsiteY0" fmla="*/ 347662 h 709834"/>
                <a:gd name="connsiteX1" fmla="*/ 849653 w 889888"/>
                <a:gd name="connsiteY1" fmla="*/ 592931 h 709834"/>
                <a:gd name="connsiteX2" fmla="*/ 594859 w 889888"/>
                <a:gd name="connsiteY2" fmla="*/ 709612 h 709834"/>
                <a:gd name="connsiteX3" fmla="*/ 161471 w 889888"/>
                <a:gd name="connsiteY3" fmla="*/ 566737 h 709834"/>
                <a:gd name="connsiteX4" fmla="*/ 13834 w 889888"/>
                <a:gd name="connsiteY4" fmla="*/ 152400 h 709834"/>
                <a:gd name="connsiteX5" fmla="*/ 471034 w 889888"/>
                <a:gd name="connsiteY5" fmla="*/ 0 h 709834"/>
                <a:gd name="connsiteX0" fmla="*/ 874731 w 893258"/>
                <a:gd name="connsiteY0" fmla="*/ 347662 h 714584"/>
                <a:gd name="connsiteX1" fmla="*/ 848538 w 893258"/>
                <a:gd name="connsiteY1" fmla="*/ 592931 h 714584"/>
                <a:gd name="connsiteX2" fmla="*/ 508019 w 893258"/>
                <a:gd name="connsiteY2" fmla="*/ 714375 h 714584"/>
                <a:gd name="connsiteX3" fmla="*/ 160356 w 893258"/>
                <a:gd name="connsiteY3" fmla="*/ 566737 h 714584"/>
                <a:gd name="connsiteX4" fmla="*/ 12719 w 893258"/>
                <a:gd name="connsiteY4" fmla="*/ 152400 h 714584"/>
                <a:gd name="connsiteX5" fmla="*/ 469919 w 893258"/>
                <a:gd name="connsiteY5" fmla="*/ 0 h 714584"/>
                <a:gd name="connsiteX0" fmla="*/ 874905 w 892630"/>
                <a:gd name="connsiteY0" fmla="*/ 347662 h 712209"/>
                <a:gd name="connsiteX1" fmla="*/ 848712 w 892630"/>
                <a:gd name="connsiteY1" fmla="*/ 592931 h 712209"/>
                <a:gd name="connsiteX2" fmla="*/ 522480 w 892630"/>
                <a:gd name="connsiteY2" fmla="*/ 711994 h 712209"/>
                <a:gd name="connsiteX3" fmla="*/ 160530 w 892630"/>
                <a:gd name="connsiteY3" fmla="*/ 566737 h 712209"/>
                <a:gd name="connsiteX4" fmla="*/ 12893 w 892630"/>
                <a:gd name="connsiteY4" fmla="*/ 152400 h 712209"/>
                <a:gd name="connsiteX5" fmla="*/ 470093 w 892630"/>
                <a:gd name="connsiteY5" fmla="*/ 0 h 712209"/>
                <a:gd name="connsiteX0" fmla="*/ 881380 w 899105"/>
                <a:gd name="connsiteY0" fmla="*/ 347662 h 712828"/>
                <a:gd name="connsiteX1" fmla="*/ 855187 w 899105"/>
                <a:gd name="connsiteY1" fmla="*/ 592931 h 712828"/>
                <a:gd name="connsiteX2" fmla="*/ 528955 w 899105"/>
                <a:gd name="connsiteY2" fmla="*/ 711994 h 712828"/>
                <a:gd name="connsiteX3" fmla="*/ 128905 w 899105"/>
                <a:gd name="connsiteY3" fmla="*/ 538162 h 712828"/>
                <a:gd name="connsiteX4" fmla="*/ 19368 w 899105"/>
                <a:gd name="connsiteY4" fmla="*/ 152400 h 712828"/>
                <a:gd name="connsiteX5" fmla="*/ 476568 w 899105"/>
                <a:gd name="connsiteY5" fmla="*/ 0 h 712828"/>
                <a:gd name="connsiteX0" fmla="*/ 899458 w 917183"/>
                <a:gd name="connsiteY0" fmla="*/ 347662 h 712828"/>
                <a:gd name="connsiteX1" fmla="*/ 873265 w 917183"/>
                <a:gd name="connsiteY1" fmla="*/ 592931 h 712828"/>
                <a:gd name="connsiteX2" fmla="*/ 547033 w 917183"/>
                <a:gd name="connsiteY2" fmla="*/ 711994 h 712828"/>
                <a:gd name="connsiteX3" fmla="*/ 146983 w 917183"/>
                <a:gd name="connsiteY3" fmla="*/ 538162 h 712828"/>
                <a:gd name="connsiteX4" fmla="*/ 37446 w 917183"/>
                <a:gd name="connsiteY4" fmla="*/ 152400 h 712828"/>
                <a:gd name="connsiteX5" fmla="*/ 494646 w 917183"/>
                <a:gd name="connsiteY5" fmla="*/ 0 h 712828"/>
                <a:gd name="connsiteX0" fmla="*/ 884335 w 902060"/>
                <a:gd name="connsiteY0" fmla="*/ 347662 h 712828"/>
                <a:gd name="connsiteX1" fmla="*/ 858142 w 902060"/>
                <a:gd name="connsiteY1" fmla="*/ 592931 h 712828"/>
                <a:gd name="connsiteX2" fmla="*/ 531910 w 902060"/>
                <a:gd name="connsiteY2" fmla="*/ 711994 h 712828"/>
                <a:gd name="connsiteX3" fmla="*/ 131860 w 902060"/>
                <a:gd name="connsiteY3" fmla="*/ 538162 h 712828"/>
                <a:gd name="connsiteX4" fmla="*/ 22323 w 902060"/>
                <a:gd name="connsiteY4" fmla="*/ 152400 h 712828"/>
                <a:gd name="connsiteX5" fmla="*/ 479523 w 902060"/>
                <a:gd name="connsiteY5" fmla="*/ 0 h 712828"/>
                <a:gd name="connsiteX0" fmla="*/ 884335 w 902060"/>
                <a:gd name="connsiteY0" fmla="*/ 355832 h 720998"/>
                <a:gd name="connsiteX1" fmla="*/ 858142 w 902060"/>
                <a:gd name="connsiteY1" fmla="*/ 601101 h 720998"/>
                <a:gd name="connsiteX2" fmla="*/ 531910 w 902060"/>
                <a:gd name="connsiteY2" fmla="*/ 720164 h 720998"/>
                <a:gd name="connsiteX3" fmla="*/ 131860 w 902060"/>
                <a:gd name="connsiteY3" fmla="*/ 546332 h 720998"/>
                <a:gd name="connsiteX4" fmla="*/ 22323 w 902060"/>
                <a:gd name="connsiteY4" fmla="*/ 160570 h 720998"/>
                <a:gd name="connsiteX5" fmla="*/ 479523 w 902060"/>
                <a:gd name="connsiteY5" fmla="*/ 8170 h 720998"/>
                <a:gd name="connsiteX0" fmla="*/ 884335 w 902060"/>
                <a:gd name="connsiteY0" fmla="*/ 355832 h 720211"/>
                <a:gd name="connsiteX1" fmla="*/ 858142 w 902060"/>
                <a:gd name="connsiteY1" fmla="*/ 601101 h 720211"/>
                <a:gd name="connsiteX2" fmla="*/ 531910 w 902060"/>
                <a:gd name="connsiteY2" fmla="*/ 720164 h 720211"/>
                <a:gd name="connsiteX3" fmla="*/ 131860 w 902060"/>
                <a:gd name="connsiteY3" fmla="*/ 546332 h 720211"/>
                <a:gd name="connsiteX4" fmla="*/ 22323 w 902060"/>
                <a:gd name="connsiteY4" fmla="*/ 160570 h 720211"/>
                <a:gd name="connsiteX5" fmla="*/ 479523 w 902060"/>
                <a:gd name="connsiteY5" fmla="*/ 8170 h 720211"/>
                <a:gd name="connsiteX0" fmla="*/ 885666 w 903391"/>
                <a:gd name="connsiteY0" fmla="*/ 346017 h 710396"/>
                <a:gd name="connsiteX1" fmla="*/ 859473 w 903391"/>
                <a:gd name="connsiteY1" fmla="*/ 591286 h 710396"/>
                <a:gd name="connsiteX2" fmla="*/ 533241 w 903391"/>
                <a:gd name="connsiteY2" fmla="*/ 710349 h 710396"/>
                <a:gd name="connsiteX3" fmla="*/ 133191 w 903391"/>
                <a:gd name="connsiteY3" fmla="*/ 536517 h 710396"/>
                <a:gd name="connsiteX4" fmla="*/ 23654 w 903391"/>
                <a:gd name="connsiteY4" fmla="*/ 150755 h 710396"/>
                <a:gd name="connsiteX5" fmla="*/ 542904 w 903391"/>
                <a:gd name="connsiteY5" fmla="*/ 5499 h 710396"/>
                <a:gd name="connsiteX0" fmla="*/ 883087 w 900812"/>
                <a:gd name="connsiteY0" fmla="*/ 348847 h 713226"/>
                <a:gd name="connsiteX1" fmla="*/ 856894 w 900812"/>
                <a:gd name="connsiteY1" fmla="*/ 594116 h 713226"/>
                <a:gd name="connsiteX2" fmla="*/ 530662 w 900812"/>
                <a:gd name="connsiteY2" fmla="*/ 713179 h 713226"/>
                <a:gd name="connsiteX3" fmla="*/ 130612 w 900812"/>
                <a:gd name="connsiteY3" fmla="*/ 539347 h 713226"/>
                <a:gd name="connsiteX4" fmla="*/ 21075 w 900812"/>
                <a:gd name="connsiteY4" fmla="*/ 153585 h 713226"/>
                <a:gd name="connsiteX5" fmla="*/ 540325 w 900812"/>
                <a:gd name="connsiteY5" fmla="*/ 8329 h 713226"/>
                <a:gd name="connsiteX0" fmla="*/ 865200 w 882925"/>
                <a:gd name="connsiteY0" fmla="*/ 385811 h 750190"/>
                <a:gd name="connsiteX1" fmla="*/ 839007 w 882925"/>
                <a:gd name="connsiteY1" fmla="*/ 631080 h 750190"/>
                <a:gd name="connsiteX2" fmla="*/ 512775 w 882925"/>
                <a:gd name="connsiteY2" fmla="*/ 750143 h 750190"/>
                <a:gd name="connsiteX3" fmla="*/ 112725 w 882925"/>
                <a:gd name="connsiteY3" fmla="*/ 576311 h 750190"/>
                <a:gd name="connsiteX4" fmla="*/ 23872 w 882925"/>
                <a:gd name="connsiteY4" fmla="*/ 76249 h 750190"/>
                <a:gd name="connsiteX5" fmla="*/ 522438 w 882925"/>
                <a:gd name="connsiteY5" fmla="*/ 45293 h 750190"/>
                <a:gd name="connsiteX0" fmla="*/ 883209 w 900934"/>
                <a:gd name="connsiteY0" fmla="*/ 410020 h 774399"/>
                <a:gd name="connsiteX1" fmla="*/ 857016 w 900934"/>
                <a:gd name="connsiteY1" fmla="*/ 655289 h 774399"/>
                <a:gd name="connsiteX2" fmla="*/ 530784 w 900934"/>
                <a:gd name="connsiteY2" fmla="*/ 774352 h 774399"/>
                <a:gd name="connsiteX3" fmla="*/ 130734 w 900934"/>
                <a:gd name="connsiteY3" fmla="*/ 600520 h 774399"/>
                <a:gd name="connsiteX4" fmla="*/ 41881 w 900934"/>
                <a:gd name="connsiteY4" fmla="*/ 100458 h 774399"/>
                <a:gd name="connsiteX5" fmla="*/ 540447 w 900934"/>
                <a:gd name="connsiteY5" fmla="*/ 69502 h 774399"/>
                <a:gd name="connsiteX0" fmla="*/ 888655 w 906380"/>
                <a:gd name="connsiteY0" fmla="*/ 389772 h 754151"/>
                <a:gd name="connsiteX1" fmla="*/ 862462 w 906380"/>
                <a:gd name="connsiteY1" fmla="*/ 635041 h 754151"/>
                <a:gd name="connsiteX2" fmla="*/ 536230 w 906380"/>
                <a:gd name="connsiteY2" fmla="*/ 754104 h 754151"/>
                <a:gd name="connsiteX3" fmla="*/ 136180 w 906380"/>
                <a:gd name="connsiteY3" fmla="*/ 580272 h 754151"/>
                <a:gd name="connsiteX4" fmla="*/ 47327 w 906380"/>
                <a:gd name="connsiteY4" fmla="*/ 80210 h 754151"/>
                <a:gd name="connsiteX5" fmla="*/ 545893 w 906380"/>
                <a:gd name="connsiteY5" fmla="*/ 49254 h 754151"/>
                <a:gd name="connsiteX0" fmla="*/ 888655 w 906380"/>
                <a:gd name="connsiteY0" fmla="*/ 406304 h 770683"/>
                <a:gd name="connsiteX1" fmla="*/ 862462 w 906380"/>
                <a:gd name="connsiteY1" fmla="*/ 651573 h 770683"/>
                <a:gd name="connsiteX2" fmla="*/ 536230 w 906380"/>
                <a:gd name="connsiteY2" fmla="*/ 770636 h 770683"/>
                <a:gd name="connsiteX3" fmla="*/ 136180 w 906380"/>
                <a:gd name="connsiteY3" fmla="*/ 596804 h 770683"/>
                <a:gd name="connsiteX4" fmla="*/ 47327 w 906380"/>
                <a:gd name="connsiteY4" fmla="*/ 96742 h 770683"/>
                <a:gd name="connsiteX5" fmla="*/ 545893 w 906380"/>
                <a:gd name="connsiteY5" fmla="*/ 65786 h 770683"/>
                <a:gd name="connsiteX0" fmla="*/ 863103 w 880828"/>
                <a:gd name="connsiteY0" fmla="*/ 386318 h 752557"/>
                <a:gd name="connsiteX1" fmla="*/ 836910 w 880828"/>
                <a:gd name="connsiteY1" fmla="*/ 631587 h 752557"/>
                <a:gd name="connsiteX2" fmla="*/ 510678 w 880828"/>
                <a:gd name="connsiteY2" fmla="*/ 750650 h 752557"/>
                <a:gd name="connsiteX3" fmla="*/ 131311 w 880828"/>
                <a:gd name="connsiteY3" fmla="*/ 543481 h 752557"/>
                <a:gd name="connsiteX4" fmla="*/ 21775 w 880828"/>
                <a:gd name="connsiteY4" fmla="*/ 76756 h 752557"/>
                <a:gd name="connsiteX5" fmla="*/ 520341 w 880828"/>
                <a:gd name="connsiteY5" fmla="*/ 45800 h 752557"/>
                <a:gd name="connsiteX0" fmla="*/ 882335 w 900060"/>
                <a:gd name="connsiteY0" fmla="*/ 420880 h 787119"/>
                <a:gd name="connsiteX1" fmla="*/ 856142 w 900060"/>
                <a:gd name="connsiteY1" fmla="*/ 666149 h 787119"/>
                <a:gd name="connsiteX2" fmla="*/ 529910 w 900060"/>
                <a:gd name="connsiteY2" fmla="*/ 785212 h 787119"/>
                <a:gd name="connsiteX3" fmla="*/ 150543 w 900060"/>
                <a:gd name="connsiteY3" fmla="*/ 578043 h 787119"/>
                <a:gd name="connsiteX4" fmla="*/ 41007 w 900060"/>
                <a:gd name="connsiteY4" fmla="*/ 111318 h 787119"/>
                <a:gd name="connsiteX5" fmla="*/ 539573 w 900060"/>
                <a:gd name="connsiteY5" fmla="*/ 80362 h 787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060" h="787119">
                  <a:moveTo>
                    <a:pt x="882335" y="420880"/>
                  </a:moveTo>
                  <a:cubicBezTo>
                    <a:pt x="904957" y="504224"/>
                    <a:pt x="914879" y="605427"/>
                    <a:pt x="856142" y="666149"/>
                  </a:cubicBezTo>
                  <a:cubicBezTo>
                    <a:pt x="797405" y="726871"/>
                    <a:pt x="647510" y="799896"/>
                    <a:pt x="529910" y="785212"/>
                  </a:cubicBezTo>
                  <a:cubicBezTo>
                    <a:pt x="412310" y="770528"/>
                    <a:pt x="232027" y="690358"/>
                    <a:pt x="150543" y="578043"/>
                  </a:cubicBezTo>
                  <a:cubicBezTo>
                    <a:pt x="69059" y="465728"/>
                    <a:pt x="-69335" y="289515"/>
                    <a:pt x="41007" y="111318"/>
                  </a:cubicBezTo>
                  <a:cubicBezTo>
                    <a:pt x="151349" y="-66879"/>
                    <a:pt x="377633" y="4559"/>
                    <a:pt x="539573" y="80362"/>
                  </a:cubicBezTo>
                </a:path>
              </a:pathLst>
            </a:custGeom>
            <a:noFill/>
            <a:ln w="38100">
              <a:solidFill>
                <a:srgbClr val="00B0F0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テキスト ボックス 30"/>
                <p:cNvSpPr txBox="1"/>
                <p:nvPr/>
              </p:nvSpPr>
              <p:spPr>
                <a:xfrm>
                  <a:off x="8154291" y="3697868"/>
                  <a:ext cx="48853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1" lang="ja-JP" alt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kumimoji="1" lang="ja-JP" altLang="en-US" sz="28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テキスト ボックス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4291" y="3697868"/>
                  <a:ext cx="488531" cy="5232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テキスト ボックス 31"/>
                <p:cNvSpPr txBox="1"/>
                <p:nvPr/>
              </p:nvSpPr>
              <p:spPr>
                <a:xfrm>
                  <a:off x="7123659" y="2773201"/>
                  <a:ext cx="58150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1" lang="ja-JP" alt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kumimoji="1" lang="ja-JP" altLang="en-US" sz="28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テキスト ボックス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3659" y="2773201"/>
                  <a:ext cx="581505" cy="5232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2267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任意軸周りの回転</a:t>
            </a:r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idx="1"/>
          </p:nvPr>
        </p:nvSpPr>
        <p:spPr>
          <a:xfrm>
            <a:off x="312420" y="1196753"/>
            <a:ext cx="11567160" cy="5616624"/>
          </a:xfrm>
        </p:spPr>
        <p:txBody>
          <a:bodyPr>
            <a:normAutofit lnSpcReduction="10000"/>
          </a:bodyPr>
          <a:lstStyle/>
          <a:p>
            <a:r>
              <a:rPr lang="ja-JP" altLang="en-US"/>
              <a:t>様々な場面で必要 </a:t>
            </a:r>
            <a:r>
              <a:rPr lang="en-US" altLang="ja-JP" dirty="0"/>
              <a:t>(e.g. </a:t>
            </a:r>
            <a:r>
              <a:rPr lang="ja-JP" altLang="en-US"/>
              <a:t>カメラ操作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/>
              <a:t>行列表現の欠点</a:t>
            </a:r>
            <a:endParaRPr lang="en-US" altLang="ja-JP" dirty="0"/>
          </a:p>
          <a:p>
            <a:pPr lvl="1"/>
            <a:r>
              <a:rPr lang="ja-JP" altLang="en-US"/>
              <a:t>無駄に複雑！</a:t>
            </a:r>
            <a:endParaRPr lang="en-US" altLang="ja-JP" dirty="0"/>
          </a:p>
          <a:p>
            <a:pPr lvl="2"/>
            <a:r>
              <a:rPr lang="ja-JP" altLang="en-US"/>
              <a:t>本来は</a:t>
            </a:r>
            <a:r>
              <a:rPr lang="en-US" altLang="ja-JP" dirty="0"/>
              <a:t>2</a:t>
            </a:r>
            <a:r>
              <a:rPr lang="ja-JP" altLang="en-US"/>
              <a:t>自由度</a:t>
            </a:r>
            <a:r>
              <a:rPr lang="en-US" altLang="ja-JP" dirty="0"/>
              <a:t> (</a:t>
            </a:r>
            <a:r>
              <a:rPr lang="ja-JP" altLang="en-US"/>
              <a:t>軸方向</a:t>
            </a:r>
            <a:r>
              <a:rPr lang="en-US" altLang="ja-JP" dirty="0"/>
              <a:t>) + 1</a:t>
            </a:r>
            <a:r>
              <a:rPr lang="ja-JP" altLang="en-US"/>
              <a:t>自由度 </a:t>
            </a:r>
            <a:r>
              <a:rPr lang="en-US" altLang="ja-JP" dirty="0"/>
              <a:t>(</a:t>
            </a:r>
            <a:r>
              <a:rPr lang="ja-JP" altLang="en-US"/>
              <a:t>角度</a:t>
            </a:r>
            <a:r>
              <a:rPr lang="en-US" altLang="ja-JP" dirty="0"/>
              <a:t>) = 3</a:t>
            </a:r>
            <a:r>
              <a:rPr lang="ja-JP" altLang="en-US"/>
              <a:t>自由度で表されるべき</a:t>
            </a:r>
            <a:endParaRPr lang="en-US" altLang="ja-JP" dirty="0"/>
          </a:p>
          <a:p>
            <a:pPr lvl="1"/>
            <a:r>
              <a:rPr lang="ja-JP" altLang="en-US"/>
              <a:t>補間</a:t>
            </a:r>
            <a:r>
              <a:rPr lang="en-US" altLang="ja-JP" dirty="0"/>
              <a:t> (</a:t>
            </a:r>
            <a:r>
              <a:rPr lang="ja-JP" altLang="en-US"/>
              <a:t>混ぜ合わせ</a:t>
            </a:r>
            <a:r>
              <a:rPr lang="en-US" altLang="ja-JP" dirty="0"/>
              <a:t>) </a:t>
            </a:r>
            <a:r>
              <a:rPr lang="ja-JP" altLang="en-US"/>
              <a:t>が上手くできない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663C-D30B-445F-B156-E153511CFD42}" type="slidenum">
              <a:rPr lang="ja-JP" altLang="en-US" smtClean="0"/>
              <a:pPr/>
              <a:t>2</a:t>
            </a:fld>
            <a:endParaRPr lang="ja-JP" altLang="en-US"/>
          </a:p>
        </p:txBody>
      </p:sp>
      <p:pic>
        <p:nvPicPr>
          <p:cNvPr id="8194" name="Picture 2" descr="R = \begin{bmatrix} \cos \theta +u_x^2 \left(1-\cos \theta\right) &amp; u_x u_y \left(1-\cos \theta\right) - u_z \sin \theta &amp; u_x u_z \left(1-\cos \theta\right) + u_y \sin \theta \\ u_y u_x \left(1-\cos \theta\right) + u_z \sin \theta &amp; \cos \theta + u_y^2\left(1-\cos \theta\right) &amp; u_y u_z \left(1-\cos \theta\right) - u_x \sin \theta \\ u_z u_x \left(1-\cos \theta\right) - u_y \sin \theta &amp; u_z u_y \left(1-\cos \theta\right) + u_x \sin \theta &amp; \cos \theta + u_z^2\left(1-\cos \theta\right) &#10;\end{bmatrix}.&#10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57" y="3525944"/>
            <a:ext cx="11906241" cy="116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&#10;\begin{alignat}{1}&#10;R_x(\theta) &amp;= \begin{bmatrix}&#10;1 &amp; 0 &amp; 0 \\&#10;0 &amp; \cos \theta &amp;  -\sin \theta \\[3pt]&#10;0 &amp; \sin \theta  &amp;  \cos \theta \\[3pt]&#10;\end{bmatrix} \\[6pt]&#10;R_y(\theta) &amp;= \begin{bmatrix}&#10;\cos \theta &amp; 0 &amp; \sin \theta \\[3pt]&#10;0 &amp; 1 &amp; 0 \\[3pt]&#10;-\sin \theta &amp; 0 &amp; \cos \theta \\&#10;\end{bmatrix} \\[6pt]&#10;R_z(\theta) &amp;= \begin{bmatrix}&#10;\cos \theta &amp;  -\sin \theta &amp; 0 \\[3pt]&#10;\sin \theta &amp; \cos \theta &amp; 0\\[3pt]&#10;0 &amp; 0 &amp; 1\\&#10;\end{bmatrix}&#10;\end{alignat}&#10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979"/>
          <a:stretch/>
        </p:blipFill>
        <p:spPr bwMode="auto">
          <a:xfrm>
            <a:off x="458488" y="1910900"/>
            <a:ext cx="3060671" cy="120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&#10;\begin{alignat}{1}&#10;R_x(\theta) &amp;= \begin{bmatrix}&#10;1 &amp; 0 &amp; 0 \\&#10;0 &amp; \cos \theta &amp;  -\sin \theta \\[3pt]&#10;0 &amp; \sin \theta  &amp;  \cos \theta \\[3pt]&#10;\end{bmatrix} \\[6pt]&#10;R_y(\theta) &amp;= \begin{bmatrix}&#10;\cos \theta &amp; 0 &amp; \sin \theta \\[3pt]&#10;0 &amp; 1 &amp; 0 \\[3pt]&#10;-\sin \theta &amp; 0 &amp; \cos \theta \\&#10;\end{bmatrix} \\[6pt]&#10;R_z(\theta) &amp;= \begin{bmatrix}&#10;\cos \theta &amp;  -\sin \theta &amp; 0 \\[3pt]&#10;\sin \theta &amp; \cos \theta &amp; 0\\[3pt]&#10;0 &amp; 0 &amp; 1\\&#10;\end{bmatrix}&#10;\end{alignat}&#10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64" b="33344"/>
          <a:stretch/>
        </p:blipFill>
        <p:spPr bwMode="auto">
          <a:xfrm>
            <a:off x="4517926" y="1905786"/>
            <a:ext cx="3060671" cy="121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&#10;\begin{alignat}{1}&#10;R_x(\theta) &amp;= \begin{bmatrix}&#10;1 &amp; 0 &amp; 0 \\&#10;0 &amp; \cos \theta &amp;  -\sin \theta \\[3pt]&#10;0 &amp; \sin \theta  &amp;  \cos \theta \\[3pt]&#10;\end{bmatrix} \\[6pt]&#10;R_y(\theta) &amp;= \begin{bmatrix}&#10;\cos \theta &amp; 0 &amp; \sin \theta \\[3pt]&#10;0 &amp; 1 &amp; 0 \\[3pt]&#10;-\sin \theta &amp; 0 &amp; \cos \theta \\&#10;\end{bmatrix} \\[6pt]&#10;R_z(\theta) &amp;= \begin{bmatrix}&#10;\cos \theta &amp;  -\sin \theta &amp; 0 \\[3pt]&#10;\sin \theta &amp; \cos \theta &amp; 0\\[3pt]&#10;0 &amp; 0 &amp; 1\\&#10;\end{bmatrix}&#10;\end{alignat}&#10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91"/>
          <a:stretch/>
        </p:blipFill>
        <p:spPr bwMode="auto">
          <a:xfrm>
            <a:off x="8577365" y="1865862"/>
            <a:ext cx="3060671" cy="116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119336" y="2606005"/>
            <a:ext cx="1104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>
                <a:solidFill>
                  <a:schemeClr val="accent1"/>
                </a:solidFill>
              </a:rPr>
              <a:t>X</a:t>
            </a:r>
            <a:r>
              <a:rPr kumimoji="1" lang="ja-JP" altLang="en-US" sz="2000">
                <a:solidFill>
                  <a:schemeClr val="accent1"/>
                </a:solidFill>
              </a:rPr>
              <a:t>軸周り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208739" y="2606005"/>
            <a:ext cx="1095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000">
                <a:solidFill>
                  <a:schemeClr val="accent1"/>
                </a:solidFill>
              </a:rPr>
              <a:t>Y</a:t>
            </a:r>
            <a:r>
              <a:rPr kumimoji="1" lang="ja-JP" altLang="en-US" sz="2000">
                <a:solidFill>
                  <a:schemeClr val="accent1"/>
                </a:solidFill>
              </a:rPr>
              <a:t>軸周り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56240" y="2606005"/>
            <a:ext cx="1099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>
                <a:solidFill>
                  <a:schemeClr val="accent1"/>
                </a:solidFill>
              </a:rPr>
              <a:t>Z</a:t>
            </a:r>
            <a:r>
              <a:rPr kumimoji="1" lang="ja-JP" altLang="en-US" sz="2000">
                <a:solidFill>
                  <a:schemeClr val="accent1"/>
                </a:solidFill>
              </a:rPr>
              <a:t>軸周り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9325" y="4182312"/>
            <a:ext cx="954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>
                <a:solidFill>
                  <a:schemeClr val="accent1"/>
                </a:solidFill>
              </a:rPr>
              <a:t>任意軸</a:t>
            </a:r>
            <a:endParaRPr kumimoji="1" lang="en-US" altLang="ja-JP" sz="2000" dirty="0">
              <a:solidFill>
                <a:schemeClr val="accent1"/>
              </a:solidFill>
            </a:endParaRPr>
          </a:p>
          <a:p>
            <a:pPr algn="ctr"/>
            <a:r>
              <a:rPr kumimoji="1" lang="ja-JP" altLang="en-US" sz="2000">
                <a:solidFill>
                  <a:schemeClr val="accent1"/>
                </a:solidFill>
              </a:rPr>
              <a:t>周り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/>
              <p:cNvSpPr txBox="1"/>
              <p:nvPr/>
            </p:nvSpPr>
            <p:spPr>
              <a:xfrm>
                <a:off x="8567482" y="4890198"/>
                <a:ext cx="3211007" cy="4110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/>
                  <a:t> ：</a:t>
                </a:r>
                <a:r>
                  <a:rPr lang="ja-JP" altLang="en-US"/>
                  <a:t>回転軸ベクトル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7482" y="4890198"/>
                <a:ext cx="3211007" cy="411010"/>
              </a:xfrm>
              <a:prstGeom prst="rect">
                <a:avLst/>
              </a:prstGeom>
              <a:blipFill rotWithShape="0">
                <a:blip r:embed="rId4"/>
                <a:stretch>
                  <a:fillRect t="-7353" r="-1328" b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373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複素数とクオータニオン </a:t>
            </a:r>
            <a:r>
              <a:rPr lang="en-US" altLang="ja-JP"/>
              <a:t>(</a:t>
            </a:r>
            <a:r>
              <a:rPr lang="ja-JP" altLang="en-US"/>
              <a:t>四元数</a:t>
            </a:r>
            <a:r>
              <a:rPr lang="en-US" altLang="ja-JP"/>
              <a:t>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コンテンツ プレースホルダー 3"/>
              <p:cNvSpPr>
                <a:spLocks noGrp="1"/>
              </p:cNvSpPr>
              <p:nvPr>
                <p:ph idx="1"/>
              </p:nvPr>
            </p:nvSpPr>
            <p:spPr>
              <a:xfrm>
                <a:off x="312420" y="1482061"/>
                <a:ext cx="11567160" cy="5331315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/>
                  <a:t>複素数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1" i="0" smtClean="0">
                            <a:latin typeface="Cambria Math" panose="02040503050406030204" pitchFamily="18" charset="0"/>
                          </a:rPr>
                          <m:t>𝐢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1" i="0" smtClean="0">
                        <a:latin typeface="Cambria Math" panose="02040503050406030204" pitchFamily="18" charset="0"/>
                      </a:rPr>
                      <m:t>𝐜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1" i="0" smtClean="0">
                        <a:latin typeface="Cambria Math" panose="02040503050406030204" pitchFamily="18" charset="0"/>
                      </a:rPr>
                      <m:t>𝐢</m:t>
                    </m:r>
                    <m:r>
                      <a:rPr kumimoji="1" lang="en-US" altLang="ja-JP" b="1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ℂ</m:t>
                    </m:r>
                  </m:oMath>
                </a14:m>
                <a:endParaRPr kumimoji="1" lang="en-US" altLang="ja-JP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1" i="0">
                        <a:latin typeface="Cambria Math" panose="02040503050406030204" pitchFamily="18" charset="0"/>
                      </a:rPr>
                      <m:t>𝐢</m:t>
                    </m:r>
                  </m:oMath>
                </a14:m>
                <a:endParaRPr kumimoji="1" lang="en-US" altLang="ja-JP" b="1" dirty="0"/>
              </a:p>
              <a:p>
                <a:pPr lvl="3"/>
                <a:endParaRPr kumimoji="1" lang="en-US" altLang="ja-JP" dirty="0"/>
              </a:p>
              <a:p>
                <a:r>
                  <a:rPr kumimoji="1" lang="ja-JP" altLang="en-US"/>
                  <a:t>クオータニオン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1" i="0">
                            <a:latin typeface="Cambria Math" panose="02040503050406030204" pitchFamily="18" charset="0"/>
                          </a:rPr>
                          <m:t>𝐢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1" i="0" smtClean="0">
                            <a:latin typeface="Cambria Math" panose="02040503050406030204" pitchFamily="18" charset="0"/>
                          </a:rPr>
                          <m:t>𝐣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1" i="0" smtClean="0">
                            <a:latin typeface="Cambria Math" panose="02040503050406030204" pitchFamily="18" charset="0"/>
                          </a:rPr>
                          <m:t>𝐤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1" i="0" smtClean="0">
                        <a:latin typeface="Cambria Math" panose="02040503050406030204" pitchFamily="18" charset="0"/>
                      </a:rPr>
                      <m:t>𝐢𝐣𝐤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ja-JP" dirty="0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ja-JP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𝐢𝐣</m:t>
                    </m:r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kumimoji="1" lang="en-US" altLang="ja-JP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𝐣𝐢</m:t>
                    </m:r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𝐤</m:t>
                    </m:r>
                  </m:oMath>
                </a14:m>
                <a:r>
                  <a:rPr kumimoji="1" lang="en-US" altLang="ja-JP" dirty="0">
                    <a:solidFill>
                      <a:srgbClr val="FF0000"/>
                    </a:solidFill>
                  </a:rPr>
                  <a:t>,    </a:t>
                </a:r>
                <a14:m>
                  <m:oMath xmlns:m="http://schemas.openxmlformats.org/officeDocument/2006/math">
                    <m:r>
                      <a:rPr kumimoji="1" lang="en-US" altLang="ja-JP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𝐣𝐤</m:t>
                    </m:r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kumimoji="1" lang="en-US" altLang="ja-JP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𝐤𝐣</m:t>
                    </m:r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𝐢</m:t>
                    </m:r>
                  </m:oMath>
                </a14:m>
                <a:r>
                  <a:rPr kumimoji="1" lang="en-US" altLang="ja-JP" dirty="0">
                    <a:solidFill>
                      <a:srgbClr val="FF0000"/>
                    </a:solidFill>
                  </a:rPr>
                  <a:t>,    </a:t>
                </a:r>
                <a14:m>
                  <m:oMath xmlns:m="http://schemas.openxmlformats.org/officeDocument/2006/math">
                    <m:r>
                      <a:rPr kumimoji="1" lang="en-US" altLang="ja-JP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𝐤𝐢</m:t>
                    </m:r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kumimoji="1" lang="en-US" altLang="ja-JP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𝐢𝐤</m:t>
                    </m:r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𝐣</m:t>
                    </m:r>
                  </m:oMath>
                </a14:m>
                <a:endParaRPr kumimoji="1" lang="en-US" altLang="ja-JP" b="1" dirty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1" i="0" smtClean="0">
                        <a:latin typeface="Cambria Math" panose="02040503050406030204" pitchFamily="18" charset="0"/>
                      </a:rPr>
                      <m:t>𝐪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𝐢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1" i="0" smtClean="0">
                        <a:latin typeface="Cambria Math" panose="02040503050406030204" pitchFamily="18" charset="0"/>
                      </a:rPr>
                      <m:t>𝐣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1" i="0" smtClean="0">
                        <a:latin typeface="Cambria Math" panose="02040503050406030204" pitchFamily="18" charset="0"/>
                      </a:rPr>
                      <m:t>𝐤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ℍ</m:t>
                    </m:r>
                  </m:oMath>
                </a14:m>
                <a:endParaRPr kumimoji="1" lang="en-US" altLang="ja-JP" b="1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smtClean="0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smtClean="0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altLang="ja-JP" i="1" dirty="0">
                    <a:latin typeface="Cambria Math" panose="02040503050406030204" pitchFamily="18" charset="0"/>
                  </a:rPr>
                </a:br>
                <a:r>
                  <a:rPr lang="en-US" altLang="ja-JP" i="1" dirty="0">
                    <a:latin typeface="Cambria Math" panose="02040503050406030204" pitchFamily="18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1">
                        <a:latin typeface="Cambria Math" panose="02040503050406030204" pitchFamily="18" charset="0"/>
                      </a:rPr>
                      <m:t>𝐢</m:t>
                    </m:r>
                  </m:oMath>
                </a14:m>
                <a:br>
                  <a:rPr lang="en-US" altLang="ja-JP" b="0" i="1" dirty="0">
                    <a:latin typeface="Cambria Math" panose="02040503050406030204" pitchFamily="18" charset="0"/>
                  </a:rPr>
                </a:br>
                <a:r>
                  <a:rPr lang="en-US" altLang="ja-JP" b="0" i="1" dirty="0">
                    <a:latin typeface="Cambria Math" panose="02040503050406030204" pitchFamily="18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1" i="0" smtClean="0">
                        <a:latin typeface="Cambria Math" panose="02040503050406030204" pitchFamily="18" charset="0"/>
                      </a:rPr>
                      <m:t>𝐣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+ 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ja-JP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1" i="0" smtClean="0">
                        <a:latin typeface="Cambria Math" panose="02040503050406030204" pitchFamily="18" charset="0"/>
                      </a:rPr>
                      <m:t>𝐤</m:t>
                    </m:r>
                  </m:oMath>
                </a14:m>
                <a:endParaRPr lang="en-US" altLang="ja-JP" b="1" dirty="0"/>
              </a:p>
            </p:txBody>
          </p:sp>
        </mc:Choice>
        <mc:Fallback xmlns="">
          <p:sp>
            <p:nvSpPr>
              <p:cNvPr id="4" name="コンテンツ プレースホルダー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2420" y="1482061"/>
                <a:ext cx="11567160" cy="5331315"/>
              </a:xfrm>
              <a:blipFill>
                <a:blip r:embed="rId3"/>
                <a:stretch>
                  <a:fillRect l="-987" t="-2375" b="-475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663C-D30B-445F-B156-E153511CFD42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248128" y="429309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>
                <a:solidFill>
                  <a:srgbClr val="FF0000"/>
                </a:solidFill>
              </a:rPr>
              <a:t>可換ではない！</a:t>
            </a:r>
          </a:p>
        </p:txBody>
      </p:sp>
    </p:spTree>
    <p:extLst>
      <p:ext uri="{BB962C8B-B14F-4D97-AF65-F5344CB8AC3E}">
        <p14:creationId xmlns:p14="http://schemas.microsoft.com/office/powerpoint/2010/main" val="48433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スカラー</a:t>
            </a:r>
            <a:r>
              <a:rPr lang="ja-JP" altLang="en-US"/>
              <a:t>と</a:t>
            </a:r>
            <a:r>
              <a:rPr kumimoji="1" lang="ja-JP" altLang="en-US"/>
              <a:t>ベクトル</a:t>
            </a:r>
            <a:r>
              <a:rPr lang="ja-JP" altLang="en-US"/>
              <a:t>の</a:t>
            </a:r>
            <a:r>
              <a:rPr kumimoji="1" lang="ja-JP" altLang="en-US"/>
              <a:t>ペアによる表記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コンテンツ プレースホルダー 3"/>
              <p:cNvSpPr>
                <a:spLocks noGrp="1"/>
              </p:cNvSpPr>
              <p:nvPr>
                <p:ph idx="1"/>
              </p:nvPr>
            </p:nvSpPr>
            <p:spPr>
              <a:xfrm>
                <a:off x="137172" y="2636912"/>
                <a:ext cx="11917657" cy="411594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ja-JP" b="1" smtClean="0">
                        <a:latin typeface="Cambria Math" panose="02040503050406030204" pitchFamily="18" charset="0"/>
                      </a:rPr>
                      <m:t>𝐪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1" i="0" smtClean="0">
                        <a:latin typeface="Cambria Math" panose="02040503050406030204" pitchFamily="18" charset="0"/>
                      </a:rPr>
                      <m:t>𝐢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1" i="0" smtClean="0">
                        <a:latin typeface="Cambria Math" panose="02040503050406030204" pitchFamily="18" charset="0"/>
                      </a:rPr>
                      <m:t>𝐣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1" i="0" smtClean="0">
                        <a:latin typeface="Cambria Math" panose="02040503050406030204" pitchFamily="18" charset="0"/>
                      </a:rPr>
                      <m:t>𝐤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=: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=: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, </m:t>
                        </m:r>
                        <m:acc>
                          <m:accPr>
                            <m:chr m:val="⃗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ℍ</m:t>
                    </m:r>
                  </m:oMath>
                </a14:m>
                <a:endParaRPr lang="en-US" altLang="ja-JP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smtClean="0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smtClean="0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acc>
                          <m:accPr>
                            <m:chr m:val="⃗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acc>
                          <m:accPr>
                            <m:chr m:val="⃗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US" altLang="ja-JP" dirty="0"/>
                  <a:t> </a:t>
                </a:r>
                <a:br>
                  <a:rPr lang="en-US" altLang="ja-JP" dirty="0"/>
                </a:br>
                <a:r>
                  <a:rPr lang="en-US" altLang="ja-JP" dirty="0"/>
                  <a:t>        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acc>
                          <m:accPr>
                            <m:chr m:val="⃗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acc>
                          <m:accPr>
                            <m:chr m:val="⃗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4" name="コンテンツ プレースホルダー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72" y="2636912"/>
                <a:ext cx="11917657" cy="4115943"/>
              </a:xfrm>
              <a:blipFill>
                <a:blip r:embed="rId3"/>
                <a:stretch>
                  <a:fillRect l="-959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663C-D30B-445F-B156-E153511CFD42}" type="slidenum">
              <a:rPr kumimoji="1" lang="ja-JP" altLang="en-US" smtClean="0"/>
              <a:t>4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F6187D-E513-3241-B538-FB4379F65A1E}"/>
                  </a:ext>
                </a:extLst>
              </p:cNvPr>
              <p:cNvSpPr txBox="1"/>
              <p:nvPr/>
            </p:nvSpPr>
            <p:spPr>
              <a:xfrm>
                <a:off x="478448" y="1398356"/>
                <a:ext cx="3488776" cy="1024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JP" sz="280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JP" sz="280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JP" sz="280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JP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ctrlPr>
                            <a:rPr lang="en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JP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JP" sz="28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  <m:r>
                            <a:rPr lang="en-JP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JP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JP" sz="280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sub>
                          </m:sSub>
                          <m:r>
                            <a:rPr lang="en-JP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JP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JP" sz="280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sub>
                          </m:sSub>
                        </m:e>
                      </m:d>
                      <m:r>
                        <a:rPr lang="en-JP" sz="2800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JP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JP" sz="2800" i="1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JP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JP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F6187D-E513-3241-B538-FB4379F65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48" y="1398356"/>
                <a:ext cx="3488776" cy="1024639"/>
              </a:xfrm>
              <a:prstGeom prst="rect">
                <a:avLst/>
              </a:prstGeom>
              <a:blipFill>
                <a:blip r:embed="rId4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8D7A17A8-DC55-B146-A07D-23B245FB8416}"/>
              </a:ext>
            </a:extLst>
          </p:cNvPr>
          <p:cNvSpPr txBox="1"/>
          <p:nvPr/>
        </p:nvSpPr>
        <p:spPr>
          <a:xfrm>
            <a:off x="6789981" y="3555427"/>
            <a:ext cx="1210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600" dirty="0">
                <a:solidFill>
                  <a:schemeClr val="accent1"/>
                </a:solidFill>
              </a:rPr>
              <a:t>ベクトル部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FCB561-56FF-C743-BD49-2308D2D50FBA}"/>
              </a:ext>
            </a:extLst>
          </p:cNvPr>
          <p:cNvSpPr txBox="1"/>
          <p:nvPr/>
        </p:nvSpPr>
        <p:spPr>
          <a:xfrm>
            <a:off x="5172569" y="3555427"/>
            <a:ext cx="1210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600" dirty="0">
                <a:solidFill>
                  <a:schemeClr val="accent1"/>
                </a:solidFill>
              </a:rPr>
              <a:t>スカラー部</a:t>
            </a:r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FA00A7A9-AD84-0D46-9FF5-EFE067EAC05E}"/>
              </a:ext>
            </a:extLst>
          </p:cNvPr>
          <p:cNvSpPr/>
          <p:nvPr/>
        </p:nvSpPr>
        <p:spPr>
          <a:xfrm rot="16200000">
            <a:off x="6344304" y="3197700"/>
            <a:ext cx="77708" cy="193304"/>
          </a:xfrm>
          <a:prstGeom prst="leftBrace">
            <a:avLst>
              <a:gd name="adj1" fmla="val 35104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D0C8076E-5F5A-A44A-A79B-EEFF8E4C95B3}"/>
              </a:ext>
            </a:extLst>
          </p:cNvPr>
          <p:cNvSpPr/>
          <p:nvPr/>
        </p:nvSpPr>
        <p:spPr>
          <a:xfrm rot="16200000">
            <a:off x="6751127" y="3197700"/>
            <a:ext cx="77708" cy="193304"/>
          </a:xfrm>
          <a:prstGeom prst="leftBrace">
            <a:avLst>
              <a:gd name="adj1" fmla="val 35104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11840C4-F48D-4A4E-95E3-E3AD18BA4444}"/>
              </a:ext>
            </a:extLst>
          </p:cNvPr>
          <p:cNvCxnSpPr>
            <a:stCxn id="25" idx="1"/>
            <a:endCxn id="24" idx="0"/>
          </p:cNvCxnSpPr>
          <p:nvPr/>
        </p:nvCxnSpPr>
        <p:spPr>
          <a:xfrm flipH="1">
            <a:off x="5777864" y="3333206"/>
            <a:ext cx="605294" cy="2222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F34A967-7AAD-A949-94B0-C88FFB43DA80}"/>
              </a:ext>
            </a:extLst>
          </p:cNvPr>
          <p:cNvCxnSpPr>
            <a:cxnSpLocks/>
            <a:stCxn id="26" idx="1"/>
            <a:endCxn id="23" idx="0"/>
          </p:cNvCxnSpPr>
          <p:nvPr/>
        </p:nvCxnSpPr>
        <p:spPr>
          <a:xfrm>
            <a:off x="6789981" y="3333206"/>
            <a:ext cx="605295" cy="2222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90A5081-E700-CE45-8E82-50E213AC4E6C}"/>
              </a:ext>
            </a:extLst>
          </p:cNvPr>
          <p:cNvSpPr txBox="1"/>
          <p:nvPr/>
        </p:nvSpPr>
        <p:spPr>
          <a:xfrm>
            <a:off x="5250124" y="6019263"/>
            <a:ext cx="3057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600" dirty="0">
                <a:solidFill>
                  <a:schemeClr val="accent1"/>
                </a:solidFill>
              </a:rPr>
              <a:t>可換でないのは外積があるため</a:t>
            </a: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8CA681A7-EB6B-5945-8032-2D5BD11913CF}"/>
              </a:ext>
            </a:extLst>
          </p:cNvPr>
          <p:cNvSpPr/>
          <p:nvPr/>
        </p:nvSpPr>
        <p:spPr>
          <a:xfrm rot="16200000">
            <a:off x="6739885" y="5111973"/>
            <a:ext cx="77708" cy="888228"/>
          </a:xfrm>
          <a:prstGeom prst="leftBrace">
            <a:avLst>
              <a:gd name="adj1" fmla="val 35104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12E940A-60DB-6F4D-8A44-9EA14CB30FA9}"/>
              </a:ext>
            </a:extLst>
          </p:cNvPr>
          <p:cNvCxnSpPr>
            <a:cxnSpLocks/>
            <a:stCxn id="37" idx="1"/>
            <a:endCxn id="36" idx="0"/>
          </p:cNvCxnSpPr>
          <p:nvPr/>
        </p:nvCxnSpPr>
        <p:spPr>
          <a:xfrm>
            <a:off x="6778739" y="5594941"/>
            <a:ext cx="9" cy="42432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13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F88F5-D4D2-1044-9A1C-C5E19A753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共役とノルムと逆元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4D9671-84C4-F145-870C-2376EEC556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JP" dirty="0"/>
                  <a:t>複素数</a:t>
                </a:r>
                <a:r>
                  <a:rPr lang="ja-JP" altLang="en-US" dirty="0"/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ℂ</m:t>
                    </m:r>
                  </m:oMath>
                </a14:m>
                <a:endParaRPr lang="en-JP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JP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𝐜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𝐜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JP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𝐜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𝐜</m:t>
                                </m:r>
                              </m:e>
                            </m:acc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𝐜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JP" dirty="0"/>
              </a:p>
              <a:p>
                <a:endParaRPr lang="en-JP" dirty="0"/>
              </a:p>
              <a:p>
                <a:endParaRPr lang="en-JP" dirty="0"/>
              </a:p>
              <a:p>
                <a:r>
                  <a:rPr lang="en-JP" dirty="0"/>
                  <a:t>クオータニオン</a:t>
                </a:r>
                <a:r>
                  <a:rPr lang="ja-JP" altLang="en-US"/>
                  <a:t> </a:t>
                </a:r>
                <a14:m>
                  <m:oMath xmlns:m="http://schemas.openxmlformats.org/officeDocument/2006/math">
                    <m:r>
                      <a:rPr lang="en-US" altLang="ja-JP" b="1" i="0" smtClean="0">
                        <a:latin typeface="Cambria Math" panose="02040503050406030204" pitchFamily="18" charset="0"/>
                      </a:rPr>
                      <m:t>𝐪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ℍ</m:t>
                    </m:r>
                  </m:oMath>
                </a14:m>
                <a:endParaRPr lang="en-JP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b="1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,−</m:t>
                        </m:r>
                        <m:acc>
                          <m:accPr>
                            <m:chr m:val="⃗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endParaRPr lang="en-JP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1">
                        <a:latin typeface="Cambria Math" panose="02040503050406030204" pitchFamily="18" charset="0"/>
                      </a:rPr>
                      <m:t>𝐪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b="1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acc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,−</m:t>
                        </m:r>
                        <m:acc>
                          <m:accPr>
                            <m:chr m:val="⃗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 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𝐪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JP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𝐪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𝐪</m:t>
                                </m:r>
                              </m:e>
                            </m:acc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𝐪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JP" dirty="0"/>
              </a:p>
              <a:p>
                <a:pPr lvl="1"/>
                <a:endParaRPr lang="en-JP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4D9671-84C4-F145-870C-2376EEC556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7" t="-2806" b="-6378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0E095-0374-6A4F-900E-B65726D40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663C-D30B-445F-B156-E153511CFD42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0728113D-3E55-5C49-8F26-39E5B03CCD3F}"/>
              </a:ext>
            </a:extLst>
          </p:cNvPr>
          <p:cNvSpPr/>
          <p:nvPr/>
        </p:nvSpPr>
        <p:spPr>
          <a:xfrm rot="16200000">
            <a:off x="1725778" y="2698799"/>
            <a:ext cx="103430" cy="977051"/>
          </a:xfrm>
          <a:prstGeom prst="leftBrace">
            <a:avLst>
              <a:gd name="adj1" fmla="val 35104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74AFA2-8845-B247-8DD6-B03260E9893E}"/>
                  </a:ext>
                </a:extLst>
              </p:cNvPr>
              <p:cNvSpPr txBox="1"/>
              <p:nvPr/>
            </p:nvSpPr>
            <p:spPr>
              <a:xfrm rot="16200000">
                <a:off x="1514559" y="3148983"/>
                <a:ext cx="4956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≔</m:t>
                      </m:r>
                    </m:oMath>
                  </m:oMathPara>
                </a14:m>
                <a:endParaRPr lang="en-JP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74AFA2-8845-B247-8DD6-B03260E98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514559" y="3148983"/>
                <a:ext cx="495649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9B4EA8D-86F3-854A-B332-9B7E2D8D2E43}"/>
                  </a:ext>
                </a:extLst>
              </p:cNvPr>
              <p:cNvSpPr txBox="1"/>
              <p:nvPr/>
            </p:nvSpPr>
            <p:spPr>
              <a:xfrm>
                <a:off x="1615933" y="3404051"/>
                <a:ext cx="647741" cy="407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smtClean="0">
                              <a:latin typeface="Cambria Math" panose="02040503050406030204" pitchFamily="18" charset="0"/>
                            </a:rPr>
                            <m:t>𝐜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JP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9B4EA8D-86F3-854A-B332-9B7E2D8D2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933" y="3404051"/>
                <a:ext cx="647741" cy="4070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Left Brace 14">
            <a:extLst>
              <a:ext uri="{FF2B5EF4-FFF2-40B4-BE49-F238E27FC236}">
                <a16:creationId xmlns:a16="http://schemas.microsoft.com/office/drawing/2014/main" id="{F1DF0D25-7BB7-4448-9B2F-629BDF9CA9F6}"/>
              </a:ext>
            </a:extLst>
          </p:cNvPr>
          <p:cNvSpPr/>
          <p:nvPr/>
        </p:nvSpPr>
        <p:spPr>
          <a:xfrm rot="16200000">
            <a:off x="1780282" y="5414875"/>
            <a:ext cx="103430" cy="977051"/>
          </a:xfrm>
          <a:prstGeom prst="leftBrace">
            <a:avLst>
              <a:gd name="adj1" fmla="val 35104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13D3331-2F1C-4B4F-89A2-47B72035E596}"/>
                  </a:ext>
                </a:extLst>
              </p:cNvPr>
              <p:cNvSpPr txBox="1"/>
              <p:nvPr/>
            </p:nvSpPr>
            <p:spPr>
              <a:xfrm rot="16200000">
                <a:off x="1569063" y="5865059"/>
                <a:ext cx="4956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≔</m:t>
                      </m:r>
                    </m:oMath>
                  </m:oMathPara>
                </a14:m>
                <a:endParaRPr lang="en-JP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13D3331-2F1C-4B4F-89A2-47B72035E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569063" y="5865059"/>
                <a:ext cx="495649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94DEEC3-0456-A746-B11D-94EBE6BFBA7B}"/>
                  </a:ext>
                </a:extLst>
              </p:cNvPr>
              <p:cNvSpPr txBox="1"/>
              <p:nvPr/>
            </p:nvSpPr>
            <p:spPr>
              <a:xfrm>
                <a:off x="1661011" y="6120127"/>
                <a:ext cx="66659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JP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94DEEC3-0456-A746-B11D-94EBE6BFB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011" y="6120127"/>
                <a:ext cx="666593" cy="400110"/>
              </a:xfrm>
              <a:prstGeom prst="rect">
                <a:avLst/>
              </a:prstGeom>
              <a:blipFill>
                <a:blip r:embed="rId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8C6B26C-9792-AC42-AF68-B8F249985231}"/>
                  </a:ext>
                </a:extLst>
              </p:cNvPr>
              <p:cNvSpPr txBox="1"/>
              <p:nvPr/>
            </p:nvSpPr>
            <p:spPr>
              <a:xfrm>
                <a:off x="5663952" y="6084134"/>
                <a:ext cx="347511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JP" sz="2000" dirty="0"/>
                  <a:t>特に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d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JP" sz="2000" dirty="0"/>
                  <a:t>のとき、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000" b="1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acc>
                  </m:oMath>
                </a14:m>
                <a:endParaRPr lang="en-JP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8C6B26C-9792-AC42-AF68-B8F249985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952" y="6084134"/>
                <a:ext cx="3475118" cy="400110"/>
              </a:xfrm>
              <a:prstGeom prst="rect">
                <a:avLst/>
              </a:prstGeom>
              <a:blipFill>
                <a:blip r:embed="rId7"/>
                <a:stretch>
                  <a:fillRect l="-1455" t="-12500" b="-21875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055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4" grpId="0"/>
      <p:bldP spid="15" grpId="0" animBg="1"/>
      <p:bldP spid="16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E4189AA-C6C6-DA49-B958-A30D5FB853E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JP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ja-JP" altLang="en-US" dirty="0"/>
                  <a:t> </a:t>
                </a:r>
                <a:r>
                  <a:rPr lang="ja-JP" altLang="en-US"/>
                  <a:t>を軸とする回転を表すクオータニオン</a:t>
                </a:r>
                <a:endParaRPr lang="en-JP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E4189AA-C6C6-DA49-B958-A30D5FB853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29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CED0EC-0D76-BB47-98E7-6EF827F8CA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ctrlPr>
                          <a:rPr lang="en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acc>
                          <m:accPr>
                            <m:chr m:val="⃗"/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func>
                          <m:funcPr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d>
                  </m:oMath>
                </a14:m>
                <a:endParaRPr lang="en-JP" dirty="0"/>
              </a:p>
              <a:p>
                <a:endParaRPr lang="en-JP" dirty="0"/>
              </a:p>
              <a:p>
                <a:r>
                  <a:rPr lang="en-JP" dirty="0"/>
                  <a:t>なぜ？？？</a:t>
                </a:r>
              </a:p>
              <a:p>
                <a:endParaRPr lang="en-JP" dirty="0"/>
              </a:p>
              <a:p>
                <a:r>
                  <a:rPr lang="en-JP" dirty="0"/>
                  <a:t>クオータニオン空間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ℍ</m:t>
                    </m:r>
                  </m:oMath>
                </a14:m>
                <a:r>
                  <a:rPr lang="en-JP" dirty="0">
                    <a:effectLst/>
                  </a:rPr>
                  <a:t> の部分空間として、以下の2つの平面を考える：</a:t>
                </a:r>
              </a:p>
              <a:p>
                <a:pPr lvl="1"/>
                <a:endParaRPr lang="en-JP" i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lang="en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acc>
                              <m:accPr>
                                <m:chr m:val="⃗"/>
                                <m:ctrlPr>
                                  <a:rPr lang="en-JP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ℍ</m:t>
                    </m:r>
                  </m:oMath>
                </a14:m>
                <a:endParaRPr lang="en-JP" dirty="0"/>
              </a:p>
              <a:p>
                <a:pPr lvl="1"/>
                <a:endParaRPr lang="en-JP" i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lang="en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acc>
                              <m:accPr>
                                <m:chr m:val="⃗"/>
                                <m:ctrlPr>
                                  <a:rPr lang="en-JP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⊥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d>
                              <m:dPr>
                                <m:ctrlPr>
                                  <a:rPr lang="en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JP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JP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⊥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ℍ</m:t>
                    </m:r>
                  </m:oMath>
                </a14:m>
                <a:endParaRPr lang="en-JP" dirty="0"/>
              </a:p>
              <a:p>
                <a:endParaRPr lang="en-JP" dirty="0"/>
              </a:p>
              <a:p>
                <a:r>
                  <a:rPr lang="en-JP" dirty="0"/>
                  <a:t>これらに属するクオータニオンに対し、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𝐪</m:t>
                    </m:r>
                  </m:oMath>
                </a14:m>
                <a:r>
                  <a:rPr lang="ja-JP" altLang="en-US" dirty="0"/>
                  <a:t> がどの</a:t>
                </a:r>
                <a:r>
                  <a:rPr lang="ja-JP" altLang="en-US"/>
                  <a:t>ように作用するか？</a:t>
                </a:r>
                <a:endParaRPr lang="en-JP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CED0EC-0D76-BB47-98E7-6EF827F8CA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68" t="-1531" b="-1020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3D036A-4E94-B749-9923-8C2B5203B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663C-D30B-445F-B156-E153511CFD42}" type="slidenum">
              <a:rPr kumimoji="1" lang="ja-JP" altLang="en-US" smtClean="0"/>
              <a:t>6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DAEFA3-8C93-E34B-AA28-25179D46634D}"/>
                  </a:ext>
                </a:extLst>
              </p:cNvPr>
              <p:cNvSpPr txBox="1"/>
              <p:nvPr/>
            </p:nvSpPr>
            <p:spPr>
              <a:xfrm>
                <a:off x="4727848" y="1484784"/>
                <a:ext cx="36045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0" dirty="0"/>
                  <a:t>ただし</a:t>
                </a:r>
                <a:r>
                  <a:rPr lang="ja-JP" altLang="en-US" sz="2000" b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JP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ja-JP" altLang="en-US" sz="2000" dirty="0"/>
                  <a:t> つまり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JP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DAEFA3-8C93-E34B-AA28-25179D466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848" y="1484784"/>
                <a:ext cx="3604513" cy="400110"/>
              </a:xfrm>
              <a:prstGeom prst="rect">
                <a:avLst/>
              </a:prstGeom>
              <a:blipFill>
                <a:blip r:embed="rId4"/>
                <a:stretch>
                  <a:fillRect l="-351" t="-12500" b="-21875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178BA2-6DDE-F641-BFB7-30FB13B49CCF}"/>
                  </a:ext>
                </a:extLst>
              </p:cNvPr>
              <p:cNvSpPr txBox="1"/>
              <p:nvPr/>
            </p:nvSpPr>
            <p:spPr>
              <a:xfrm>
                <a:off x="7602845" y="4941168"/>
                <a:ext cx="4109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⊥</m:t>
                            </m:r>
                          </m:sub>
                        </m:sSub>
                      </m:e>
                    </m:acc>
                  </m:oMath>
                </a14:m>
                <a:r>
                  <a:rPr lang="en-JP" dirty="0"/>
                  <a:t>：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JP" dirty="0"/>
                  <a:t>に直交する任意の単位ベクトル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178BA2-6DDE-F641-BFB7-30FB13B49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845" y="4941168"/>
                <a:ext cx="4109779" cy="369332"/>
              </a:xfrm>
              <a:prstGeom prst="rect">
                <a:avLst/>
              </a:prstGeom>
              <a:blipFill>
                <a:blip r:embed="rId5"/>
                <a:stretch>
                  <a:fillRect t="-13333" r="-615" b="-20000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B210C5B-EC60-6144-932A-BFBCA5CD0E62}"/>
              </a:ext>
            </a:extLst>
          </p:cNvPr>
          <p:cNvSpPr txBox="1"/>
          <p:nvPr/>
        </p:nvSpPr>
        <p:spPr>
          <a:xfrm>
            <a:off x="0" y="6550223"/>
            <a:ext cx="9485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 dirty="0"/>
              <a:t>Dr. Scott Schaeferによる説明</a:t>
            </a:r>
            <a:r>
              <a:rPr lang="ja-JP" altLang="en-US" sz="1400"/>
              <a:t> </a:t>
            </a:r>
            <a:r>
              <a:rPr lang="en-US" altLang="ja-JP" sz="1400" dirty="0">
                <a:hlinkClick r:id="rId6"/>
              </a:rPr>
              <a:t>https://people.engr.tamu.edu/schaefer/teaching/441_Fall2017/lectures/Quaternions.ppt</a:t>
            </a:r>
            <a:r>
              <a:rPr lang="ja-JP" altLang="en-US" sz="1400"/>
              <a:t> </a:t>
            </a:r>
            <a:endParaRPr lang="en-JP" sz="1400" dirty="0"/>
          </a:p>
        </p:txBody>
      </p:sp>
    </p:spTree>
    <p:extLst>
      <p:ext uri="{BB962C8B-B14F-4D97-AF65-F5344CB8AC3E}">
        <p14:creationId xmlns:p14="http://schemas.microsoft.com/office/powerpoint/2010/main" val="217248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17EBA33-8177-8B4A-A136-1A9148A3D6E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∥</m:t>
                        </m:r>
                      </m:sub>
                    </m:sSub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に対する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𝐪</m:t>
                    </m:r>
                  </m:oMath>
                </a14:m>
                <a:r>
                  <a:rPr lang="ja-JP" altLang="en-US" dirty="0"/>
                  <a:t> の作用</a:t>
                </a:r>
                <a:endParaRPr lang="en-JP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17EBA33-8177-8B4A-A136-1A9148A3D6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987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1FC73-50FA-0A49-8074-6F1FF63FB3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1" smtClean="0">
                        <a:latin typeface="Cambria Math" panose="02040503050406030204" pitchFamily="18" charset="0"/>
                      </a:rPr>
                      <m:t>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ctrlPr>
                          <a:rPr lang="en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,  </m:t>
                        </m:r>
                        <m:acc>
                          <m:accPr>
                            <m:chr m:val="⃗"/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func>
                          <m:funcPr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d>
                  </m:oMath>
                </a14:m>
                <a:endParaRPr lang="en-JP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ctrlPr>
                          <a:rPr lang="en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  <m:acc>
                          <m:accPr>
                            <m:chr m:val="⃗"/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∥</m:t>
                        </m:r>
                      </m:sub>
                    </m:sSub>
                  </m:oMath>
                </a14:m>
                <a:endParaRPr lang="en-JP" dirty="0"/>
              </a:p>
              <a:p>
                <a:pPr lvl="3"/>
                <a:endParaRPr lang="en-JP" dirty="0"/>
              </a:p>
              <a:p>
                <a:r>
                  <a:rPr lang="en-JP" dirty="0"/>
                  <a:t>左から掛ける：</a:t>
                </a: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𝐪𝐩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,  </m:t>
                        </m:r>
                        <m:acc>
                          <m:accPr>
                            <m:chr m:val="⃗"/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func>
                          <m:funcPr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d>
                    <m:d>
                      <m:dPr>
                        <m:ctrlPr>
                          <a:rPr lang="en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  <m:acc>
                          <m:accPr>
                            <m:chr m:val="⃗"/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</m:d>
                  </m:oMath>
                </a14:m>
                <a:r>
                  <a:rPr lang="en-JP" dirty="0"/>
                  <a:t> </a:t>
                </a:r>
                <a:br>
                  <a:rPr lang="en-JP" dirty="0"/>
                </a:br>
                <a:r>
                  <a:rPr lang="en-JP" dirty="0"/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  <m:func>
                          <m:funcPr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func>
                              <m:funcPr>
                                <m:ctrlPr>
                                  <a:rPr lang="en-JP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func>
                              <m:funcPr>
                                <m:ctrlPr>
                                  <a:rPr lang="en-JP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</m:d>
                        <m:acc>
                          <m:accPr>
                            <m:chr m:val="⃗"/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</m:d>
                  </m:oMath>
                </a14:m>
                <a:endParaRPr lang="en-JP" dirty="0"/>
              </a:p>
              <a:p>
                <a:pPr lvl="3"/>
                <a:endParaRPr lang="en-JP" dirty="0"/>
              </a:p>
              <a:p>
                <a:r>
                  <a:rPr lang="en-JP" dirty="0"/>
                  <a:t>右から掛ける：</a:t>
                </a: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𝐩𝐪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  <m:acc>
                          <m:accPr>
                            <m:chr m:val="⃗"/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</m:d>
                    <m:d>
                      <m:dPr>
                        <m:ctrlPr>
                          <a:rPr lang="en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,  </m:t>
                        </m:r>
                        <m:acc>
                          <m:accPr>
                            <m:chr m:val="⃗"/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func>
                          <m:funcPr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d>
                  </m:oMath>
                </a14:m>
                <a:br>
                  <a:rPr lang="en-JP" dirty="0"/>
                </a:br>
                <a:r>
                  <a:rPr lang="en-JP" dirty="0"/>
                  <a:t>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  <m:func>
                          <m:funcPr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func>
                              <m:funcPr>
                                <m:ctrlPr>
                                  <a:rPr lang="en-JP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func>
                              <m:funcPr>
                                <m:ctrlPr>
                                  <a:rPr lang="en-JP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</m:d>
                        <m:acc>
                          <m:accPr>
                            <m:chr m:val="⃗"/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</m:d>
                  </m:oMath>
                </a14:m>
                <a:r>
                  <a:rPr lang="en-JP" dirty="0"/>
                  <a:t> </a:t>
                </a:r>
                <a:br>
                  <a:rPr lang="en-JP" dirty="0"/>
                </a:br>
                <a:r>
                  <a:rPr lang="en-JP" dirty="0"/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𝐪𝐩</m:t>
                    </m:r>
                  </m:oMath>
                </a14:m>
                <a:endParaRPr lang="en-JP" b="1" dirty="0"/>
              </a:p>
              <a:p>
                <a:endParaRPr lang="en-JP" dirty="0"/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𝐪𝐩</m:t>
                    </m:r>
                    <m:acc>
                      <m:accPr>
                        <m:chr m:val="̅"/>
                        <m:ctrlPr>
                          <a:rPr lang="en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acc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𝐪𝐩</m:t>
                        </m:r>
                      </m:e>
                    </m:d>
                    <m:r>
                      <a:rPr lang="en-US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r>
                  <a:rPr lang="en-JP" dirty="0">
                    <a:effectLst/>
                  </a:rPr>
                  <a:t> </a:t>
                </a:r>
                <a:endParaRPr lang="en-JP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1FC73-50FA-0A49-8074-6F1FF63FB3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68" t="-1531" b="-1531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716C7-857F-6C44-9078-67EB2329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663C-D30B-445F-B156-E153511CFD42}" type="slidenum">
              <a:rPr kumimoji="1" lang="ja-JP" altLang="en-US" smtClean="0"/>
              <a:t>7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41BCCA7-3C78-6543-8C54-85D7CAFB9646}"/>
                  </a:ext>
                </a:extLst>
              </p:cNvPr>
              <p:cNvSpPr txBox="1"/>
              <p:nvPr/>
            </p:nvSpPr>
            <p:spPr>
              <a:xfrm>
                <a:off x="10721731" y="2395772"/>
                <a:ext cx="8313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𝐩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𝐪</m:t>
                      </m:r>
                    </m:oMath>
                  </m:oMathPara>
                </a14:m>
                <a:endParaRPr lang="en-JP" sz="2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41BCCA7-3C78-6543-8C54-85D7CAFB9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1731" y="2395772"/>
                <a:ext cx="831381" cy="400110"/>
              </a:xfrm>
              <a:prstGeom prst="rect">
                <a:avLst/>
              </a:prstGeom>
              <a:blipFill>
                <a:blip r:embed="rId1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8C31B6CE-5254-FF4A-9D93-6A3D237577F0}"/>
              </a:ext>
            </a:extLst>
          </p:cNvPr>
          <p:cNvGrpSpPr/>
          <p:nvPr/>
        </p:nvGrpSpPr>
        <p:grpSpPr>
          <a:xfrm>
            <a:off x="8088694" y="2020778"/>
            <a:ext cx="4055978" cy="3280270"/>
            <a:chOff x="8088694" y="2020778"/>
            <a:chExt cx="4055978" cy="328027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204412E-C246-5A4D-B3CA-44A0A27F0EE6}"/>
                </a:ext>
              </a:extLst>
            </p:cNvPr>
            <p:cNvSpPr/>
            <p:nvPr/>
          </p:nvSpPr>
          <p:spPr>
            <a:xfrm>
              <a:off x="9913192" y="2815271"/>
              <a:ext cx="537094" cy="1045777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CFA0EF-F663-834A-B3D9-858ED92CD612}"/>
                </a:ext>
              </a:extLst>
            </p:cNvPr>
            <p:cNvSpPr/>
            <p:nvPr/>
          </p:nvSpPr>
          <p:spPr>
            <a:xfrm>
              <a:off x="9913800" y="3212976"/>
              <a:ext cx="1007344" cy="64807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D969B65-5605-274F-A2A1-76791A853318}"/>
                </a:ext>
              </a:extLst>
            </p:cNvPr>
            <p:cNvCxnSpPr>
              <a:cxnSpLocks/>
            </p:cNvCxnSpPr>
            <p:nvPr/>
          </p:nvCxnSpPr>
          <p:spPr>
            <a:xfrm>
              <a:off x="8473800" y="3861048"/>
              <a:ext cx="288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DA0468D-6358-5944-B433-941F063C4C3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473800" y="3861048"/>
              <a:ext cx="288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C8B9500-4566-1F4F-9922-185519D781B1}"/>
                    </a:ext>
                  </a:extLst>
                </p:cNvPr>
                <p:cNvSpPr txBox="1"/>
                <p:nvPr/>
              </p:nvSpPr>
              <p:spPr>
                <a:xfrm>
                  <a:off x="11278024" y="3613476"/>
                  <a:ext cx="866648" cy="4641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JP" sz="20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C8B9500-4566-1F4F-9922-185519D781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8024" y="3613476"/>
                  <a:ext cx="866648" cy="46410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JP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49201C2-56D5-A24C-9708-010792817A69}"/>
                    </a:ext>
                  </a:extLst>
                </p:cNvPr>
                <p:cNvSpPr txBox="1"/>
                <p:nvPr/>
              </p:nvSpPr>
              <p:spPr>
                <a:xfrm>
                  <a:off x="9496560" y="2020778"/>
                  <a:ext cx="86042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JP" sz="20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49201C2-56D5-A24C-9708-010792817A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6560" y="2020778"/>
                  <a:ext cx="860427" cy="4001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JP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800A5E9-9ED5-234B-9320-DF4AAB779F65}"/>
                </a:ext>
              </a:extLst>
            </p:cNvPr>
            <p:cNvCxnSpPr/>
            <p:nvPr/>
          </p:nvCxnSpPr>
          <p:spPr>
            <a:xfrm flipV="1">
              <a:off x="9913800" y="3212976"/>
              <a:ext cx="1007344" cy="648071"/>
            </a:xfrm>
            <a:prstGeom prst="line">
              <a:avLst/>
            </a:prstGeom>
            <a:ln w="28575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CBAE3F4-7BC1-1145-BC9C-CF74AB637E35}"/>
                </a:ext>
              </a:extLst>
            </p:cNvPr>
            <p:cNvCxnSpPr>
              <a:cxnSpLocks/>
            </p:cNvCxnSpPr>
            <p:nvPr/>
          </p:nvCxnSpPr>
          <p:spPr>
            <a:xfrm rot="19800000" flipV="1">
              <a:off x="9674122" y="3021456"/>
              <a:ext cx="1007344" cy="648071"/>
            </a:xfrm>
            <a:prstGeom prst="line">
              <a:avLst/>
            </a:prstGeom>
            <a:ln w="28575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7AEDD1F-536C-0C4F-8D75-24CBA9E365BC}"/>
                    </a:ext>
                  </a:extLst>
                </p:cNvPr>
                <p:cNvSpPr txBox="1"/>
                <p:nvPr/>
              </p:nvSpPr>
              <p:spPr>
                <a:xfrm>
                  <a:off x="10753415" y="3765100"/>
                  <a:ext cx="41684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JP" sz="20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7AEDD1F-536C-0C4F-8D75-24CBA9E365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3415" y="3765100"/>
                  <a:ext cx="416844" cy="4001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JP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E28C5D7-ADC6-1143-9DA0-070EFF2854AF}"/>
                    </a:ext>
                  </a:extLst>
                </p:cNvPr>
                <p:cNvSpPr txBox="1"/>
                <p:nvPr/>
              </p:nvSpPr>
              <p:spPr>
                <a:xfrm>
                  <a:off x="9607512" y="2989962"/>
                  <a:ext cx="41844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JP" sz="20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E28C5D7-ADC6-1143-9DA0-070EFF2854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07512" y="2989962"/>
                  <a:ext cx="418448" cy="400110"/>
                </a:xfrm>
                <a:prstGeom prst="rect">
                  <a:avLst/>
                </a:prstGeom>
                <a:blipFill>
                  <a:blip r:embed="rId14"/>
                  <a:stretch>
                    <a:fillRect l="-5882" b="-15625"/>
                  </a:stretch>
                </a:blipFill>
              </p:spPr>
              <p:txBody>
                <a:bodyPr/>
                <a:lstStyle/>
                <a:p>
                  <a:r>
                    <a:rPr lang="en-JP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6BD690D-ED10-4E45-8641-145FC3A2B3A1}"/>
                    </a:ext>
                  </a:extLst>
                </p:cNvPr>
                <p:cNvSpPr txBox="1"/>
                <p:nvPr/>
              </p:nvSpPr>
              <p:spPr>
                <a:xfrm>
                  <a:off x="10939032" y="2844965"/>
                  <a:ext cx="41229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𝐩</m:t>
                        </m:r>
                      </m:oMath>
                    </m:oMathPara>
                  </a14:m>
                  <a:endParaRPr lang="en-JP" sz="20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6BD690D-ED10-4E45-8641-145FC3A2B3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39032" y="2844965"/>
                  <a:ext cx="412292" cy="400110"/>
                </a:xfrm>
                <a:prstGeom prst="rect">
                  <a:avLst/>
                </a:prstGeom>
                <a:blipFill>
                  <a:blip r:embed="rId15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JP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F153693-4F53-AC4D-84B9-CF38194D82C6}"/>
                    </a:ext>
                  </a:extLst>
                </p:cNvPr>
                <p:cNvSpPr txBox="1"/>
                <p:nvPr/>
              </p:nvSpPr>
              <p:spPr>
                <a:xfrm>
                  <a:off x="10335065" y="2395772"/>
                  <a:ext cx="56778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𝐪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𝐩</m:t>
                        </m:r>
                      </m:oMath>
                    </m:oMathPara>
                  </a14:m>
                  <a:endParaRPr lang="en-JP" sz="20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F153693-4F53-AC4D-84B9-CF38194D82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35065" y="2395772"/>
                  <a:ext cx="567784" cy="400110"/>
                </a:xfrm>
                <a:prstGeom prst="rect">
                  <a:avLst/>
                </a:prstGeom>
                <a:blipFill>
                  <a:blip r:embed="rId16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en-JP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43FE99DA-70B8-3643-B0DF-241B2532A2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09507" y="3354039"/>
              <a:ext cx="1018167" cy="1018167"/>
            </a:xfrm>
            <a:prstGeom prst="arc">
              <a:avLst>
                <a:gd name="adj1" fmla="val 17726597"/>
                <a:gd name="adj2" fmla="val 19583481"/>
              </a:avLst>
            </a:prstGeom>
            <a:ln w="15875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A7814D9-B7B0-3547-8D71-2824EF1E9D2A}"/>
                    </a:ext>
                  </a:extLst>
                </p:cNvPr>
                <p:cNvSpPr txBox="1"/>
                <p:nvPr/>
              </p:nvSpPr>
              <p:spPr>
                <a:xfrm>
                  <a:off x="10225534" y="3140968"/>
                  <a:ext cx="4069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JP" sz="20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A7814D9-B7B0-3547-8D71-2824EF1E9D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5534" y="3140968"/>
                  <a:ext cx="406970" cy="4001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JP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BD9BF2B-ED9A-E84C-898F-9A191361A758}"/>
                    </a:ext>
                  </a:extLst>
                </p:cNvPr>
                <p:cNvSpPr txBox="1"/>
                <p:nvPr/>
              </p:nvSpPr>
              <p:spPr>
                <a:xfrm>
                  <a:off x="10030432" y="4235081"/>
                  <a:ext cx="149617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JP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14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𝛽</m:t>
                        </m:r>
                        <m:func>
                          <m:funcPr>
                            <m:ctrlPr>
                              <a:rPr lang="en-JP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oMath>
                    </m:oMathPara>
                  </a14:m>
                  <a:endParaRPr lang="en-JP" sz="1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BD9BF2B-ED9A-E84C-898F-9A191361A7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0432" y="4235081"/>
                  <a:ext cx="1496179" cy="307777"/>
                </a:xfrm>
                <a:prstGeom prst="rect">
                  <a:avLst/>
                </a:prstGeom>
                <a:blipFill>
                  <a:blip r:embed="rId18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en-JP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16DAD61-E4DD-4647-8812-37D99E23DB37}"/>
                    </a:ext>
                  </a:extLst>
                </p:cNvPr>
                <p:cNvSpPr txBox="1"/>
                <p:nvPr/>
              </p:nvSpPr>
              <p:spPr>
                <a:xfrm>
                  <a:off x="8088694" y="2651828"/>
                  <a:ext cx="148604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𝛼</m:t>
                        </m:r>
                        <m:func>
                          <m:funcPr>
                            <m:ctrlPr>
                              <a:rPr lang="en-JP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𝛽</m:t>
                        </m:r>
                        <m:func>
                          <m:funcPr>
                            <m:ctrlPr>
                              <a:rPr lang="en-JP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oMath>
                    </m:oMathPara>
                  </a14:m>
                  <a:endParaRPr lang="en-JP" sz="14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16DAD61-E4DD-4647-8812-37D99E23DB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8694" y="2651828"/>
                  <a:ext cx="1486048" cy="307777"/>
                </a:xfrm>
                <a:prstGeom prst="rect">
                  <a:avLst/>
                </a:prstGeom>
                <a:blipFill>
                  <a:blip r:embed="rId19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en-JP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FB8FD69-7D1B-B74D-919B-C20994DCFA67}"/>
                </a:ext>
              </a:extLst>
            </p:cNvPr>
            <p:cNvCxnSpPr/>
            <p:nvPr/>
          </p:nvCxnSpPr>
          <p:spPr>
            <a:xfrm flipH="1">
              <a:off x="9496560" y="2813032"/>
              <a:ext cx="4302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46DC418-189B-174C-90FD-493D7CAEB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46049" y="3845526"/>
              <a:ext cx="0" cy="4132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378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1FC73-50FA-0A49-8074-6F1FF63FB3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2420" y="1482061"/>
                <a:ext cx="11567160" cy="5187299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1" smtClean="0">
                        <a:latin typeface="Cambria Math" panose="02040503050406030204" pitchFamily="18" charset="0"/>
                      </a:rPr>
                      <m:t>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ctrlPr>
                          <a:rPr lang="en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,  </m:t>
                        </m:r>
                        <m:acc>
                          <m:accPr>
                            <m:chr m:val="⃗"/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func>
                          <m:funcPr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d>
                  </m:oMath>
                </a14:m>
                <a:endParaRPr lang="en-JP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ctrlPr>
                          <a:rPr lang="en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acc>
                          <m:accPr>
                            <m:chr m:val="⃗"/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sub>
                            </m:sSub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  <m:d>
                          <m:dPr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JP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acc>
                              <m:accPr>
                                <m:chr m:val="⃗"/>
                                <m:ctrlPr>
                                  <a:rPr lang="en-JP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⊥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⊥</m:t>
                        </m:r>
                      </m:sub>
                    </m:sSub>
                  </m:oMath>
                </a14:m>
                <a:endParaRPr lang="en-JP" dirty="0"/>
              </a:p>
              <a:p>
                <a:pPr lvl="3"/>
                <a:endParaRPr lang="en-JP" dirty="0"/>
              </a:p>
              <a:p>
                <a:r>
                  <a:rPr lang="en-JP" dirty="0"/>
                  <a:t>左から掛ける：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𝐪𝐩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,  </m:t>
                        </m:r>
                        <m:acc>
                          <m:accPr>
                            <m:chr m:val="⃗"/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func>
                          <m:funcPr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d>
                    <m:d>
                      <m:dPr>
                        <m:ctrlPr>
                          <a:rPr lang="en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acc>
                          <m:accPr>
                            <m:chr m:val="⃗"/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sub>
                            </m:sSub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  <m:d>
                          <m:dPr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JP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acc>
                              <m:accPr>
                                <m:chr m:val="⃗"/>
                                <m:ctrlPr>
                                  <a:rPr lang="en-JP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⊥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</m:d>
                  </m:oMath>
                </a14:m>
                <a:br>
                  <a:rPr lang="en-JP" dirty="0"/>
                </a:br>
                <a:r>
                  <a:rPr lang="en-JP" dirty="0"/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func>
                          <m:funcPr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acc>
                              <m:accPr>
                                <m:chr m:val="⃗"/>
                                <m:ctrlPr>
                                  <a:rPr lang="en-JP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⊥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d>
                              <m:dPr>
                                <m:ctrlPr>
                                  <a:rPr lang="en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JP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JP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⊥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JP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  <m:func>
                              <m:funcPr>
                                <m:ctrlPr>
                                  <a:rPr lang="en-JP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acc>
                              <m:accPr>
                                <m:chr m:val="⃗"/>
                                <m:ctrlPr>
                                  <a:rPr lang="en-JP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⊥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d>
                              <m:dPr>
                                <m:ctrlPr>
                                  <a:rPr lang="en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JP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JP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⊥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JP" dirty="0"/>
                  <a:t> </a:t>
                </a:r>
                <a:br>
                  <a:rPr lang="en-JP" dirty="0"/>
                </a:br>
                <a:r>
                  <a:rPr lang="en-JP" dirty="0"/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func>
                              <m:funcPr>
                                <m:ctrlPr>
                                  <a:rPr lang="en-JP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func>
                              <m:funcPr>
                                <m:ctrlPr>
                                  <a:rPr lang="en-JP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</m:d>
                        <m:acc>
                          <m:accPr>
                            <m:chr m:val="⃗"/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func>
                              <m:funcPr>
                                <m:ctrlPr>
                                  <a:rPr lang="en-JP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func>
                              <m:funcPr>
                                <m:ctrlPr>
                                  <a:rPr lang="en-JP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</m:d>
                        <m:d>
                          <m:dPr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JP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acc>
                              <m:accPr>
                                <m:chr m:val="⃗"/>
                                <m:ctrlPr>
                                  <a:rPr lang="en-JP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⊥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en-JP" dirty="0"/>
              </a:p>
              <a:p>
                <a:pPr lvl="4"/>
                <a:endParaRPr lang="en-JP" dirty="0"/>
              </a:p>
              <a:p>
                <a:r>
                  <a:rPr lang="en-JP" dirty="0"/>
                  <a:t>右から掛ける：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𝐩𝐪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acc>
                          <m:accPr>
                            <m:chr m:val="⃗"/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sub>
                            </m:sSub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  <m:d>
                          <m:dPr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JP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acc>
                              <m:accPr>
                                <m:chr m:val="⃗"/>
                                <m:ctrlPr>
                                  <a:rPr lang="en-JP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⊥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</m:d>
                    <m:d>
                      <m:dPr>
                        <m:ctrlPr>
                          <a:rPr lang="en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,  </m:t>
                        </m:r>
                        <m:acc>
                          <m:accPr>
                            <m:chr m:val="⃗"/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func>
                          <m:funcPr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d>
                  </m:oMath>
                </a14:m>
                <a:r>
                  <a:rPr lang="ja-JP" altLang="en-US" dirty="0"/>
                  <a:t> </a:t>
                </a:r>
                <a:br>
                  <a:rPr lang="en-JP" dirty="0"/>
                </a:br>
                <a:r>
                  <a:rPr lang="ja-JP" altLang="en-US" dirty="0"/>
                  <a:t>    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func>
                              <m:funcPr>
                                <m:ctrlPr>
                                  <a:rPr lang="en-JP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func>
                              <m:funcPr>
                                <m:ctrlPr>
                                  <a:rPr lang="en-JP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</m:d>
                        <m:acc>
                          <m:accPr>
                            <m:chr m:val="⃗"/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sub>
                            </m:sSub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func>
                              <m:funcPr>
                                <m:ctrlPr>
                                  <a:rPr lang="en-JP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func>
                              <m:funcPr>
                                <m:ctrlPr>
                                  <a:rPr lang="en-JP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</m:d>
                        <m:d>
                          <m:dPr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JP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acc>
                              <m:accPr>
                                <m:chr m:val="⃗"/>
                                <m:ctrlPr>
                                  <a:rPr lang="en-JP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⊥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</m:d>
                  </m:oMath>
                </a14:m>
                <a:r>
                  <a:rPr lang="en-JP" dirty="0"/>
                  <a:t> </a:t>
                </a:r>
                <a:br>
                  <a:rPr lang="en-JP" dirty="0"/>
                </a:br>
                <a:r>
                  <a:rPr lang="en-JP" dirty="0"/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acc>
                    <m:r>
                      <a:rPr lang="en-US" b="1" i="0" smtClean="0"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endParaRPr lang="en-JP" dirty="0"/>
              </a:p>
              <a:p>
                <a:pPr lvl="4"/>
                <a:endParaRPr lang="en-US" b="1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𝐪𝐩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𝐪</m:t>
                                </m:r>
                              </m:e>
                            </m:acc>
                          </m:e>
                        </m:d>
                      </m:e>
                    </m:acc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𝐪𝐩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endParaRPr lang="en-JP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1FC73-50FA-0A49-8074-6F1FF63FB3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2420" y="1482061"/>
                <a:ext cx="11567160" cy="5187299"/>
              </a:xfrm>
              <a:blipFill>
                <a:blip r:embed="rId2"/>
                <a:stretch>
                  <a:fillRect l="-548" t="-976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17EBA33-8177-8B4A-A136-1A9148A3D6E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⊥</m:t>
                        </m:r>
                      </m:sub>
                    </m:sSub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に対する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𝐪</m:t>
                    </m:r>
                  </m:oMath>
                </a14:m>
                <a:r>
                  <a:rPr lang="ja-JP" altLang="en-US" dirty="0"/>
                  <a:t> の作用</a:t>
                </a:r>
                <a:endParaRPr lang="en-JP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17EBA33-8177-8B4A-A136-1A9148A3D6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987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716C7-857F-6C44-9078-67EB2329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663C-D30B-445F-B156-E153511CFD42}" type="slidenum">
              <a:rPr kumimoji="1" lang="ja-JP" altLang="en-US" smtClean="0"/>
              <a:t>8</a:t>
            </a:fld>
            <a:endParaRPr kumimoji="1" lang="ja-JP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B66CA1C-FE25-B541-A741-F646AF06004D}"/>
              </a:ext>
            </a:extLst>
          </p:cNvPr>
          <p:cNvGrpSpPr/>
          <p:nvPr/>
        </p:nvGrpSpPr>
        <p:grpSpPr>
          <a:xfrm>
            <a:off x="9408368" y="3348088"/>
            <a:ext cx="2808312" cy="1024118"/>
            <a:chOff x="9408368" y="3348088"/>
            <a:chExt cx="2808312" cy="1024118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1EEBBCE-ACBA-744F-8B3A-12F2ADA119FE}"/>
                </a:ext>
              </a:extLst>
            </p:cNvPr>
            <p:cNvSpPr/>
            <p:nvPr/>
          </p:nvSpPr>
          <p:spPr>
            <a:xfrm>
              <a:off x="9913192" y="3776468"/>
              <a:ext cx="1190710" cy="84579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41BCCA7-3C78-6543-8C54-85D7CAFB9646}"/>
                    </a:ext>
                  </a:extLst>
                </p:cNvPr>
                <p:cNvSpPr txBox="1"/>
                <p:nvPr/>
              </p:nvSpPr>
              <p:spPr>
                <a:xfrm>
                  <a:off x="10999872" y="3348088"/>
                  <a:ext cx="121680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smtClean="0">
                            <a:latin typeface="Cambria Math" panose="02040503050406030204" pitchFamily="18" charset="0"/>
                          </a:rPr>
                          <m:t>𝐩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𝐪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𝐪</m:t>
                            </m:r>
                          </m:e>
                        </m:acc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oMath>
                    </m:oMathPara>
                  </a14:m>
                  <a:endParaRPr lang="en-JP" sz="20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41BCCA7-3C78-6543-8C54-85D7CAFB96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9872" y="3348088"/>
                  <a:ext cx="1216808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en-JP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8E30839-8BFE-A147-A003-9C7158D471B6}"/>
                </a:ext>
              </a:extLst>
            </p:cNvPr>
            <p:cNvCxnSpPr>
              <a:cxnSpLocks/>
            </p:cNvCxnSpPr>
            <p:nvPr/>
          </p:nvCxnSpPr>
          <p:spPr>
            <a:xfrm rot="1800000" flipV="1">
              <a:off x="10002019" y="3486837"/>
              <a:ext cx="1007344" cy="648071"/>
            </a:xfrm>
            <a:prstGeom prst="line">
              <a:avLst/>
            </a:prstGeom>
            <a:ln w="28575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DD152C8D-B9F5-DE44-B615-F4D17BE20A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08368" y="3354039"/>
              <a:ext cx="1018167" cy="1018167"/>
            </a:xfrm>
            <a:prstGeom prst="arc">
              <a:avLst>
                <a:gd name="adj1" fmla="val 19454020"/>
                <a:gd name="adj2" fmla="val 21230607"/>
              </a:avLst>
            </a:prstGeom>
            <a:ln w="158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9C43CA1B-C507-4B4E-9482-7A64E51516C2}"/>
                    </a:ext>
                  </a:extLst>
                </p:cNvPr>
                <p:cNvSpPr txBox="1"/>
                <p:nvPr/>
              </p:nvSpPr>
              <p:spPr>
                <a:xfrm>
                  <a:off x="10428204" y="3429000"/>
                  <a:ext cx="4069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JP" sz="20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9C43CA1B-C507-4B4E-9482-7A64E51516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28204" y="3429000"/>
                  <a:ext cx="406970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JP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E69BB4F-3AEE-0C45-B6D7-A2D98F33A09D}"/>
              </a:ext>
            </a:extLst>
          </p:cNvPr>
          <p:cNvGrpSpPr/>
          <p:nvPr/>
        </p:nvGrpSpPr>
        <p:grpSpPr>
          <a:xfrm>
            <a:off x="8088694" y="2020778"/>
            <a:ext cx="4180523" cy="3280270"/>
            <a:chOff x="8088694" y="2020778"/>
            <a:chExt cx="4180523" cy="328027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204412E-C246-5A4D-B3CA-44A0A27F0EE6}"/>
                </a:ext>
              </a:extLst>
            </p:cNvPr>
            <p:cNvSpPr/>
            <p:nvPr/>
          </p:nvSpPr>
          <p:spPr>
            <a:xfrm>
              <a:off x="9913192" y="2815271"/>
              <a:ext cx="537094" cy="1045777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CFA0EF-F663-834A-B3D9-858ED92CD612}"/>
                </a:ext>
              </a:extLst>
            </p:cNvPr>
            <p:cNvSpPr/>
            <p:nvPr/>
          </p:nvSpPr>
          <p:spPr>
            <a:xfrm>
              <a:off x="9913800" y="3212976"/>
              <a:ext cx="1007344" cy="64807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C8B9500-4566-1F4F-9922-185519D781B1}"/>
                    </a:ext>
                  </a:extLst>
                </p:cNvPr>
                <p:cNvSpPr txBox="1"/>
                <p:nvPr/>
              </p:nvSpPr>
              <p:spPr>
                <a:xfrm>
                  <a:off x="11273240" y="3793297"/>
                  <a:ext cx="99597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⊥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oMath>
                    </m:oMathPara>
                  </a14:m>
                  <a:endParaRPr lang="en-JP" sz="20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C8B9500-4566-1F4F-9922-185519D781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3240" y="3793297"/>
                  <a:ext cx="995977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JP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49201C2-56D5-A24C-9708-010792817A69}"/>
                    </a:ext>
                  </a:extLst>
                </p:cNvPr>
                <p:cNvSpPr txBox="1"/>
                <p:nvPr/>
              </p:nvSpPr>
              <p:spPr>
                <a:xfrm>
                  <a:off x="9260406" y="2020778"/>
                  <a:ext cx="133273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acc>
                              <m:accPr>
                                <m:chr m:val="⃗"/>
                                <m:ctrlPr>
                                  <a:rPr lang="en-JP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acc>
                              <m:accPr>
                                <m:chr m:val="⃗"/>
                                <m:ctrlPr>
                                  <a:rPr lang="en-JP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⊥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oMath>
                    </m:oMathPara>
                  </a14:m>
                  <a:endParaRPr lang="en-JP" sz="20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49201C2-56D5-A24C-9708-010792817A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0406" y="2020778"/>
                  <a:ext cx="1332737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JP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800A5E9-9ED5-234B-9320-DF4AAB779F65}"/>
                </a:ext>
              </a:extLst>
            </p:cNvPr>
            <p:cNvCxnSpPr/>
            <p:nvPr/>
          </p:nvCxnSpPr>
          <p:spPr>
            <a:xfrm flipV="1">
              <a:off x="9913800" y="3212976"/>
              <a:ext cx="1007344" cy="648071"/>
            </a:xfrm>
            <a:prstGeom prst="line">
              <a:avLst/>
            </a:prstGeom>
            <a:ln w="28575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CBAE3F4-7BC1-1145-BC9C-CF74AB637E35}"/>
                </a:ext>
              </a:extLst>
            </p:cNvPr>
            <p:cNvCxnSpPr>
              <a:cxnSpLocks/>
            </p:cNvCxnSpPr>
            <p:nvPr/>
          </p:nvCxnSpPr>
          <p:spPr>
            <a:xfrm rot="19800000" flipV="1">
              <a:off x="9674122" y="3021456"/>
              <a:ext cx="1007344" cy="648071"/>
            </a:xfrm>
            <a:prstGeom prst="line">
              <a:avLst/>
            </a:prstGeom>
            <a:ln w="28575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7AEDD1F-536C-0C4F-8D75-24CBA9E365BC}"/>
                    </a:ext>
                  </a:extLst>
                </p:cNvPr>
                <p:cNvSpPr txBox="1"/>
                <p:nvPr/>
              </p:nvSpPr>
              <p:spPr>
                <a:xfrm>
                  <a:off x="10753415" y="3765100"/>
                  <a:ext cx="41684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JP" sz="20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7AEDD1F-536C-0C4F-8D75-24CBA9E365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3415" y="3765100"/>
                  <a:ext cx="416844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JP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E28C5D7-ADC6-1143-9DA0-070EFF2854AF}"/>
                    </a:ext>
                  </a:extLst>
                </p:cNvPr>
                <p:cNvSpPr txBox="1"/>
                <p:nvPr/>
              </p:nvSpPr>
              <p:spPr>
                <a:xfrm>
                  <a:off x="9607512" y="2989962"/>
                  <a:ext cx="41844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JP" sz="20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E28C5D7-ADC6-1143-9DA0-070EFF2854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07512" y="2989962"/>
                  <a:ext cx="418448" cy="400110"/>
                </a:xfrm>
                <a:prstGeom prst="rect">
                  <a:avLst/>
                </a:prstGeom>
                <a:blipFill>
                  <a:blip r:embed="rId9"/>
                  <a:stretch>
                    <a:fillRect l="-5882" b="-15625"/>
                  </a:stretch>
                </a:blipFill>
              </p:spPr>
              <p:txBody>
                <a:bodyPr/>
                <a:lstStyle/>
                <a:p>
                  <a:r>
                    <a:rPr lang="en-JP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6BD690D-ED10-4E45-8641-145FC3A2B3A1}"/>
                    </a:ext>
                  </a:extLst>
                </p:cNvPr>
                <p:cNvSpPr txBox="1"/>
                <p:nvPr/>
              </p:nvSpPr>
              <p:spPr>
                <a:xfrm>
                  <a:off x="10939032" y="2844965"/>
                  <a:ext cx="41229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𝐩</m:t>
                        </m:r>
                      </m:oMath>
                    </m:oMathPara>
                  </a14:m>
                  <a:endParaRPr lang="en-JP" sz="20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6BD690D-ED10-4E45-8641-145FC3A2B3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39032" y="2844965"/>
                  <a:ext cx="412292" cy="400110"/>
                </a:xfrm>
                <a:prstGeom prst="rect">
                  <a:avLst/>
                </a:prstGeom>
                <a:blipFill>
                  <a:blip r:embed="rId10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JP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F153693-4F53-AC4D-84B9-CF38194D82C6}"/>
                    </a:ext>
                  </a:extLst>
                </p:cNvPr>
                <p:cNvSpPr txBox="1"/>
                <p:nvPr/>
              </p:nvSpPr>
              <p:spPr>
                <a:xfrm>
                  <a:off x="10335065" y="2395772"/>
                  <a:ext cx="56778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𝐪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𝐩</m:t>
                        </m:r>
                      </m:oMath>
                    </m:oMathPara>
                  </a14:m>
                  <a:endParaRPr lang="en-JP" sz="20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F153693-4F53-AC4D-84B9-CF38194D82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35065" y="2395772"/>
                  <a:ext cx="567784" cy="400110"/>
                </a:xfrm>
                <a:prstGeom prst="rect">
                  <a:avLst/>
                </a:prstGeom>
                <a:blipFill>
                  <a:blip r:embed="rId11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en-JP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43FE99DA-70B8-3643-B0DF-241B2532A2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09507" y="3354039"/>
              <a:ext cx="1018167" cy="1018167"/>
            </a:xfrm>
            <a:prstGeom prst="arc">
              <a:avLst>
                <a:gd name="adj1" fmla="val 17726597"/>
                <a:gd name="adj2" fmla="val 19583481"/>
              </a:avLst>
            </a:prstGeom>
            <a:ln w="15875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A7814D9-B7B0-3547-8D71-2824EF1E9D2A}"/>
                    </a:ext>
                  </a:extLst>
                </p:cNvPr>
                <p:cNvSpPr txBox="1"/>
                <p:nvPr/>
              </p:nvSpPr>
              <p:spPr>
                <a:xfrm>
                  <a:off x="10225534" y="3140968"/>
                  <a:ext cx="4069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JP" sz="20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A7814D9-B7B0-3547-8D71-2824EF1E9D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5534" y="3140968"/>
                  <a:ext cx="406970" cy="4001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JP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BD9BF2B-ED9A-E84C-898F-9A191361A758}"/>
                    </a:ext>
                  </a:extLst>
                </p:cNvPr>
                <p:cNvSpPr txBox="1"/>
                <p:nvPr/>
              </p:nvSpPr>
              <p:spPr>
                <a:xfrm>
                  <a:off x="10030432" y="4235081"/>
                  <a:ext cx="149617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JP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14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𝛽</m:t>
                        </m:r>
                        <m:func>
                          <m:funcPr>
                            <m:ctrlPr>
                              <a:rPr lang="en-JP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oMath>
                    </m:oMathPara>
                  </a14:m>
                  <a:endParaRPr lang="en-JP" sz="1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BD9BF2B-ED9A-E84C-898F-9A191361A7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0432" y="4235081"/>
                  <a:ext cx="1496179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en-JP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16DAD61-E4DD-4647-8812-37D99E23DB37}"/>
                    </a:ext>
                  </a:extLst>
                </p:cNvPr>
                <p:cNvSpPr txBox="1"/>
                <p:nvPr/>
              </p:nvSpPr>
              <p:spPr>
                <a:xfrm>
                  <a:off x="8088694" y="2651828"/>
                  <a:ext cx="148604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𝛼</m:t>
                        </m:r>
                        <m:func>
                          <m:funcPr>
                            <m:ctrlPr>
                              <a:rPr lang="en-JP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𝛽</m:t>
                        </m:r>
                        <m:func>
                          <m:funcPr>
                            <m:ctrlPr>
                              <a:rPr lang="en-JP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oMath>
                    </m:oMathPara>
                  </a14:m>
                  <a:endParaRPr lang="en-JP" sz="14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16DAD61-E4DD-4647-8812-37D99E23DB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8694" y="2651828"/>
                  <a:ext cx="1486048" cy="307777"/>
                </a:xfrm>
                <a:prstGeom prst="rect">
                  <a:avLst/>
                </a:prstGeom>
                <a:blipFill>
                  <a:blip r:embed="rId14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en-JP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FB8FD69-7D1B-B74D-919B-C20994DCFA67}"/>
                </a:ext>
              </a:extLst>
            </p:cNvPr>
            <p:cNvCxnSpPr/>
            <p:nvPr/>
          </p:nvCxnSpPr>
          <p:spPr>
            <a:xfrm flipH="1">
              <a:off x="9496560" y="2813032"/>
              <a:ext cx="4302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46DC418-189B-174C-90FD-493D7CAEB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46049" y="3845526"/>
              <a:ext cx="0" cy="4132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D969B65-5605-274F-A2A1-76791A853318}"/>
                </a:ext>
              </a:extLst>
            </p:cNvPr>
            <p:cNvCxnSpPr>
              <a:cxnSpLocks/>
            </p:cNvCxnSpPr>
            <p:nvPr/>
          </p:nvCxnSpPr>
          <p:spPr>
            <a:xfrm>
              <a:off x="8473800" y="3861048"/>
              <a:ext cx="288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DA0468D-6358-5944-B433-941F063C4C3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473800" y="3861048"/>
              <a:ext cx="288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B8614BB-AAD7-1749-A46D-6D928B6D3721}"/>
                  </a:ext>
                </a:extLst>
              </p:cNvPr>
              <p:cNvSpPr txBox="1"/>
              <p:nvPr/>
            </p:nvSpPr>
            <p:spPr>
              <a:xfrm>
                <a:off x="6206749" y="2893004"/>
                <a:ext cx="1629229" cy="307777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JP" sz="14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sz="14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JP" sz="1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JP" sz="1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1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n-JP" sz="1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JP" sz="14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⊥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1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acc>
                        <m:accPr>
                          <m:chr m:val="⃗"/>
                          <m:ctrlPr>
                            <a:rPr lang="en-JP" sz="1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JP" sz="1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JP"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B8614BB-AAD7-1749-A46D-6D928B6D3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749" y="2893004"/>
                <a:ext cx="1629229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660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E0B6439-E293-8F4C-AD7A-8DFB41E6D7E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JP" dirty="0"/>
                  <a:t>任意の3D座標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JP" dirty="0">
                    <a:effectLst/>
                  </a:rPr>
                  <a:t> の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𝐪</m:t>
                    </m:r>
                  </m:oMath>
                </a14:m>
                <a:r>
                  <a:rPr lang="en-JP" dirty="0">
                    <a:effectLst/>
                  </a:rPr>
                  <a:t> による回転 </a:t>
                </a:r>
                <a:endParaRPr lang="en-JP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E0B6439-E293-8F4C-AD7A-8DFB41E6D7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3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038805-9FE9-3441-8787-446CD47981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2420" y="1221413"/>
                <a:ext cx="11567160" cy="5375939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ja-JP" altLang="en-US" dirty="0"/>
                  <a:t> は</a:t>
                </a:r>
                <a:r>
                  <a:rPr lang="en-US" altLang="ja-JP" dirty="0"/>
                  <a:t> 3</a:t>
                </a:r>
                <a:r>
                  <a:rPr lang="ja-JP" altLang="en-US" dirty="0"/>
                  <a:t>つのベクトル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altLang="ja-JP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⊥</m:t>
                            </m:r>
                          </m:sub>
                        </m:sSub>
                      </m:e>
                    </m:acc>
                  </m:oMath>
                </a14:m>
                <a:r>
                  <a:rPr lang="en-JP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⊥</m:t>
                            </m:r>
                          </m:sub>
                        </m:sSub>
                      </m:e>
                    </m:acc>
                  </m:oMath>
                </a14:m>
                <a:r>
                  <a:rPr lang="en-JP" dirty="0"/>
                  <a:t> の線形結合として表現できる：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acc>
                      <m:accPr>
                        <m:chr m:val="⃗"/>
                        <m:ctrlPr>
                          <a:rPr lang="en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⊥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γ</m:t>
                    </m:r>
                    <m:acc>
                      <m:accPr>
                        <m:chr m:val="⃗"/>
                        <m:ctrlPr>
                          <a:rPr lang="en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endParaRPr lang="en-JP" dirty="0"/>
              </a:p>
              <a:p>
                <a:pPr lvl="4">
                  <a:lnSpc>
                    <a:spcPct val="120000"/>
                  </a:lnSpc>
                </a:pPr>
                <a:endParaRPr lang="en-US" b="1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acc>
                          <m:accPr>
                            <m:chr m:val="⃗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γ</m:t>
                        </m:r>
                        <m:acc>
                          <m:accPr>
                            <m:chr m:val="⃗"/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acc>
                          <m:accPr>
                            <m:chr m:val="⃗"/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sub>
                            </m:sSub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  <m:d>
                          <m:dPr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JP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acc>
                              <m:accPr>
                                <m:chr m:val="⃗"/>
                                <m:ctrlPr>
                                  <a:rPr lang="en-JP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⊥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en-JP" dirty="0"/>
              </a:p>
              <a:p>
                <a:endParaRPr lang="en-JP" dirty="0"/>
              </a:p>
              <a:p>
                <a:endParaRPr lang="en-JP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𝐪𝐩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𝐪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⊥</m:t>
                            </m:r>
                          </m:sub>
                        </m:sSub>
                      </m:e>
                    </m:d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𝐪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∥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𝐪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⊥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acc>
                  </m:oMath>
                </a14:m>
                <a:r>
                  <a:rPr lang="en-JP" dirty="0"/>
                  <a:t> </a:t>
                </a:r>
                <a:br>
                  <a:rPr lang="en-JP" dirty="0"/>
                </a:br>
                <a:r>
                  <a:rPr lang="en-JP" dirty="0"/>
                  <a:t>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∥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⊥</m:t>
                        </m:r>
                      </m:sub>
                    </m:sSub>
                  </m:oMath>
                </a14:m>
                <a:r>
                  <a:rPr lang="en-JP" dirty="0"/>
                  <a:t> </a:t>
                </a:r>
                <a:br>
                  <a:rPr lang="en-JP" dirty="0"/>
                </a:br>
                <a:r>
                  <a:rPr lang="en-JP" dirty="0"/>
                  <a:t>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0, 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func>
                              <m:funcPr>
                                <m:ctrlPr>
                                  <a:rPr lang="en-JP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func>
                              <m:funcPr>
                                <m:ctrlPr>
                                  <a:rPr lang="en-JP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</m:d>
                        <m:acc>
                          <m:accPr>
                            <m:chr m:val="⃗"/>
                            <m:ctrlPr>
                              <a:rPr lang="en-JP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JP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sub>
                            </m:sSub>
                          </m:e>
                        </m:acc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func>
                              <m:funcPr>
                                <m:ctrlPr>
                                  <a:rPr lang="en-JP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func>
                              <m:funcPr>
                                <m:ctrlPr>
                                  <a:rPr lang="en-JP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</m:d>
                        <m:d>
                          <m:dPr>
                            <m:ctrlPr>
                              <a:rPr lang="en-JP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JP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acc>
                              <m:accPr>
                                <m:chr m:val="⃗"/>
                                <m:ctrlPr>
                                  <a:rPr lang="en-JP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⊥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γ</m:t>
                        </m:r>
                        <m:acc>
                          <m:accPr>
                            <m:chr m:val="⃗"/>
                            <m:ctrlPr>
                              <a:rPr lang="en-JP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</m:d>
                  </m:oMath>
                </a14:m>
                <a:endParaRPr lang="en-JP" dirty="0"/>
              </a:p>
              <a:p>
                <a:pPr lvl="2"/>
                <a:endParaRPr lang="en-US" b="1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JP" dirty="0"/>
                  <a:t>だけ回転させるには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𝐪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ctrlPr>
                          <a:rPr lang="en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,  </m:t>
                        </m:r>
                        <m:acc>
                          <m:accPr>
                            <m:chr m:val="⃗"/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func>
                          <m:funcPr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ja-JP" altLang="en-US" dirty="0"/>
                  <a:t> </a:t>
                </a:r>
                <a:r>
                  <a:rPr lang="ja-JP" altLang="en-US"/>
                  <a:t>とする</a:t>
                </a:r>
                <a:endParaRPr lang="en-JP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038805-9FE9-3441-8787-446CD47981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2420" y="1221413"/>
                <a:ext cx="11567160" cy="5375939"/>
              </a:xfrm>
              <a:blipFill>
                <a:blip r:embed="rId3"/>
                <a:stretch>
                  <a:fillRect l="-768" t="-1415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2A254-1C97-7A49-8CE2-54A8698D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663C-D30B-445F-B156-E153511CFD42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CE3BD9F6-38E1-9643-93AF-72027C23DF9D}"/>
              </a:ext>
            </a:extLst>
          </p:cNvPr>
          <p:cNvSpPr/>
          <p:nvPr/>
        </p:nvSpPr>
        <p:spPr>
          <a:xfrm rot="16200000">
            <a:off x="2930066" y="2641081"/>
            <a:ext cx="103430" cy="883965"/>
          </a:xfrm>
          <a:prstGeom prst="leftBrace">
            <a:avLst>
              <a:gd name="adj1" fmla="val 35104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6F385C-CD18-E842-AC87-B0CC1BED54E4}"/>
                  </a:ext>
                </a:extLst>
              </p:cNvPr>
              <p:cNvSpPr txBox="1"/>
              <p:nvPr/>
            </p:nvSpPr>
            <p:spPr>
              <a:xfrm rot="16200000">
                <a:off x="2718847" y="3044722"/>
                <a:ext cx="4956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≔</m:t>
                      </m:r>
                    </m:oMath>
                  </m:oMathPara>
                </a14:m>
                <a:endParaRPr lang="en-JP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6F385C-CD18-E842-AC87-B0CC1BED5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718847" y="3044722"/>
                <a:ext cx="49564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C03D09-364E-FB44-ADA2-9CAAD839D62B}"/>
                  </a:ext>
                </a:extLst>
              </p:cNvPr>
              <p:cNvSpPr txBox="1"/>
              <p:nvPr/>
            </p:nvSpPr>
            <p:spPr>
              <a:xfrm>
                <a:off x="2815752" y="3299790"/>
                <a:ext cx="1040606" cy="406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∥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∥</m:t>
                          </m:r>
                        </m:sub>
                      </m:sSub>
                    </m:oMath>
                  </m:oMathPara>
                </a14:m>
                <a:endParaRPr lang="en-JP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C03D09-364E-FB44-ADA2-9CAAD839D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5752" y="3299790"/>
                <a:ext cx="1040606" cy="406586"/>
              </a:xfrm>
              <a:prstGeom prst="rect">
                <a:avLst/>
              </a:prstGeom>
              <a:blipFill>
                <a:blip r:embed="rId5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eft Brace 7">
            <a:extLst>
              <a:ext uri="{FF2B5EF4-FFF2-40B4-BE49-F238E27FC236}">
                <a16:creationId xmlns:a16="http://schemas.microsoft.com/office/drawing/2014/main" id="{977012C0-40F1-0A43-9A23-2DA350B759B6}"/>
              </a:ext>
            </a:extLst>
          </p:cNvPr>
          <p:cNvSpPr/>
          <p:nvPr/>
        </p:nvSpPr>
        <p:spPr>
          <a:xfrm rot="16200000">
            <a:off x="5238520" y="1696309"/>
            <a:ext cx="103430" cy="2774264"/>
          </a:xfrm>
          <a:prstGeom prst="leftBrace">
            <a:avLst>
              <a:gd name="adj1" fmla="val 35104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71D2DF-7926-0640-AF4E-DBB32053F833}"/>
                  </a:ext>
                </a:extLst>
              </p:cNvPr>
              <p:cNvSpPr txBox="1"/>
              <p:nvPr/>
            </p:nvSpPr>
            <p:spPr>
              <a:xfrm rot="16200000">
                <a:off x="5022758" y="3045100"/>
                <a:ext cx="4956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≔</m:t>
                      </m:r>
                    </m:oMath>
                  </m:oMathPara>
                </a14:m>
                <a:endParaRPr lang="en-JP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71D2DF-7926-0640-AF4E-DBB32053F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022758" y="3045100"/>
                <a:ext cx="495649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F07D3B9-426F-3441-B054-7539ED0D3868}"/>
                  </a:ext>
                </a:extLst>
              </p:cNvPr>
              <p:cNvSpPr txBox="1"/>
              <p:nvPr/>
            </p:nvSpPr>
            <p:spPr>
              <a:xfrm>
                <a:off x="5074780" y="3300168"/>
                <a:ext cx="11303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en-JP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F07D3B9-426F-3441-B054-7539ED0D3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780" y="3300168"/>
                <a:ext cx="1130373" cy="400110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35D812C-BD0E-7245-99B7-7BAEB3B50B16}"/>
                  </a:ext>
                </a:extLst>
              </p:cNvPr>
              <p:cNvSpPr txBox="1"/>
              <p:nvPr/>
            </p:nvSpPr>
            <p:spPr>
              <a:xfrm>
                <a:off x="3613740" y="5261138"/>
                <a:ext cx="419493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20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JP" sz="2000" dirty="0">
                    <a:solidFill>
                      <a:schemeClr val="accent1"/>
                    </a:solidFill>
                  </a:rPr>
                  <a:t>を</a:t>
                </a:r>
                <a:r>
                  <a:rPr lang="ja-JP" altLang="en-US" sz="200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JP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ja-JP" altLang="en-US" sz="2000">
                    <a:solidFill>
                      <a:schemeClr val="accent1"/>
                    </a:solidFill>
                  </a:rPr>
                  <a:t> </a:t>
                </a:r>
                <a:r>
                  <a:rPr lang="ja-JP" altLang="en-US" sz="2000" dirty="0">
                    <a:solidFill>
                      <a:schemeClr val="accent1"/>
                    </a:solidFill>
                  </a:rPr>
                  <a:t>軸</a:t>
                </a:r>
                <a:r>
                  <a:rPr lang="en-JP" sz="2000" dirty="0">
                    <a:solidFill>
                      <a:schemeClr val="accent1"/>
                    </a:solidFill>
                  </a:rPr>
                  <a:t>周りで</a:t>
                </a:r>
                <a:r>
                  <a:rPr lang="ja-JP" altLang="en-US" sz="200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ja-JP" altLang="en-US" sz="2000">
                    <a:solidFill>
                      <a:schemeClr val="accent1"/>
                    </a:solidFill>
                  </a:rPr>
                  <a:t> </a:t>
                </a:r>
                <a:r>
                  <a:rPr lang="en-JP" sz="2000" dirty="0">
                    <a:solidFill>
                      <a:schemeClr val="accent1"/>
                    </a:solidFill>
                  </a:rPr>
                  <a:t>回転させた座標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35D812C-BD0E-7245-99B7-7BAEB3B50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740" y="5261138"/>
                <a:ext cx="4194931" cy="400110"/>
              </a:xfrm>
              <a:prstGeom prst="rect">
                <a:avLst/>
              </a:prstGeom>
              <a:blipFill>
                <a:blip r:embed="rId8"/>
                <a:stretch>
                  <a:fillRect t="-15625" r="-1208" b="-25000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Left Brace 11">
            <a:extLst>
              <a:ext uri="{FF2B5EF4-FFF2-40B4-BE49-F238E27FC236}">
                <a16:creationId xmlns:a16="http://schemas.microsoft.com/office/drawing/2014/main" id="{5E53DD44-217B-C04A-ADD4-3EC6692DEA93}"/>
              </a:ext>
            </a:extLst>
          </p:cNvPr>
          <p:cNvSpPr/>
          <p:nvPr/>
        </p:nvSpPr>
        <p:spPr>
          <a:xfrm rot="16200000">
            <a:off x="5642820" y="1601854"/>
            <a:ext cx="137665" cy="7195727"/>
          </a:xfrm>
          <a:prstGeom prst="leftBrace">
            <a:avLst>
              <a:gd name="adj1" fmla="val 35104"/>
              <a:gd name="adj2" fmla="val 50000"/>
            </a:avLst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5066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 animBg="1"/>
      <p:bldP spid="9" grpId="0"/>
      <p:bldP spid="10" grpId="0"/>
      <p:bldP spid="11" grpId="0"/>
      <p:bldP spid="12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4">
      <a:majorFont>
        <a:latin typeface="Segoe UI"/>
        <a:ea typeface="HG丸ｺﾞｼｯｸM-PRO"/>
        <a:cs typeface=""/>
      </a:majorFont>
      <a:minorFont>
        <a:latin typeface="Segoe UI"/>
        <a:ea typeface="HG丸ｺﾞｼｯｸM-PR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ctr"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13745</TotalTime>
  <Words>817</Words>
  <Application>Microsoft Macintosh PowerPoint</Application>
  <PresentationFormat>Widescreen</PresentationFormat>
  <Paragraphs>196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Segoe UI</vt:lpstr>
      <vt:lpstr>Office テーマ</vt:lpstr>
      <vt:lpstr>クオータニオンについて</vt:lpstr>
      <vt:lpstr>任意軸周りの回転</vt:lpstr>
      <vt:lpstr>複素数とクオータニオン (四元数)</vt:lpstr>
      <vt:lpstr>スカラーとベクトルのペアによる表記</vt:lpstr>
      <vt:lpstr>共役とノルムと逆元</vt:lpstr>
      <vt:lpstr>u ⃗ を軸とする回転を表すクオータニオン</vt:lpstr>
      <vt:lpstr>p∈P_∥ に対する q の作用</vt:lpstr>
      <vt:lpstr>p∈P_⊥ に対する q の作用</vt:lpstr>
      <vt:lpstr>任意の3D座標 p ⃗∈R^3 の q による回転 </vt:lpstr>
      <vt:lpstr>行列とクオータニオンの比較</vt:lpstr>
      <vt:lpstr>クオータニオンによる回転の補間</vt:lpstr>
      <vt:lpstr>正負のクオータニオン</vt:lpstr>
    </vt:vector>
  </TitlesOfParts>
  <Company>National Institute of Informatics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コンピュータグラフィクス論</dc:title>
  <dc:creator>kenshi</dc:creator>
  <cp:lastModifiedBy>Kenshi Takayama</cp:lastModifiedBy>
  <cp:revision>986</cp:revision>
  <dcterms:created xsi:type="dcterms:W3CDTF">2015-03-04T06:11:14Z</dcterms:created>
  <dcterms:modified xsi:type="dcterms:W3CDTF">2022-04-06T01:09:20Z</dcterms:modified>
</cp:coreProperties>
</file>