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regular.fntdata"/><Relationship Id="rId25" Type="http://schemas.openxmlformats.org/officeDocument/2006/relationships/slide" Target="slides/slide21.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7.xml"/><Relationship Id="rId33" Type="http://schemas.openxmlformats.org/officeDocument/2006/relationships/font" Target="fonts/Lato-boldItalic.fntdata"/><Relationship Id="rId10" Type="http://schemas.openxmlformats.org/officeDocument/2006/relationships/slide" Target="slides/slide6.xml"/><Relationship Id="rId32"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3d6cb4e0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3d6cb4e0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what our class diagram looked like before we started coding.</a:t>
            </a:r>
            <a:endParaRPr/>
          </a:p>
          <a:p>
            <a:pPr indent="0" lvl="0" marL="0" rtl="0" algn="l">
              <a:spcBef>
                <a:spcPts val="0"/>
              </a:spcBef>
              <a:spcAft>
                <a:spcPts val="0"/>
              </a:spcAft>
              <a:buNone/>
            </a:pPr>
            <a:r>
              <a:rPr lang="en"/>
              <a:t>We did not know how android works and created this class diagram based on our previous knowledge of OODP as well as the first part of SE.</a:t>
            </a:r>
            <a:endParaRPr/>
          </a:p>
          <a:p>
            <a:pPr indent="0" lvl="0" marL="0" rtl="0" algn="l">
              <a:spcBef>
                <a:spcPts val="0"/>
              </a:spcBef>
              <a:spcAft>
                <a:spcPts val="0"/>
              </a:spcAft>
              <a:buNone/>
            </a:pPr>
            <a:r>
              <a:rPr lang="en"/>
              <a:t>But now that we started coding and learnt about all these useful tools that Google provides for us, we were able to merge and reduce the number of classes we actually need to create our application.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3d6cb4e0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3d6cb4e0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what our finalized class diagram looks like now, much more compact and neater.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3d6cb4e0e_3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3d6cb4e0e_3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3da714d1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3da714d1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a:t>
            </a:r>
            <a:endParaRPr/>
          </a:p>
          <a:p>
            <a:pPr indent="0" lvl="0" marL="0" rtl="0" algn="l">
              <a:spcBef>
                <a:spcPts val="0"/>
              </a:spcBef>
              <a:spcAft>
                <a:spcPts val="0"/>
              </a:spcAft>
              <a:buNone/>
            </a:pPr>
            <a:r>
              <a:rPr lang="en"/>
              <a:t>Talk about the classes that will be used for this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Sequence Diagram:</a:t>
            </a:r>
            <a:endParaRPr/>
          </a:p>
          <a:p>
            <a:pPr indent="0" lvl="0" marL="0" rtl="0" algn="l">
              <a:spcBef>
                <a:spcPts val="0"/>
              </a:spcBef>
              <a:spcAft>
                <a:spcPts val="0"/>
              </a:spcAft>
              <a:buNone/>
            </a:pPr>
            <a:r>
              <a:rPr lang="en"/>
              <a:t>For our sequence diagram, we will be focusing on the informationModel part over here. So the InformationModel will call readRatingReview() function which will retrieve all the rows inside the RateReview table. When doing so, it attaches an addValueEventListener to subscribe to any changes made to the RateReview table in Firebase.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if there are any changes made to the RateReview table, Firebase will sell call it’s notify function and call onDataChange function from InformationModel. This will update the ratingReviewList to the updated list pushed by Firebase. Next, itcalls dataStatus.dataIsLoaded from InformationActivity which will use the updated ratingReviewList to refresh the rating and review section inside the Information interface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3e4b3b6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3e4b3b6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3e4b3b61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3e4b3b6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3e4b3b61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3e4b3b61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3e4b3b61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3e4b3b61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73e4b3b61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3e4b3b61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3e4b3b61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3e4b3b61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3d6cb4e0e_3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3d6cb4e0e_3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through the following:</a:t>
            </a:r>
            <a:endParaRPr/>
          </a:p>
          <a:p>
            <a:pPr indent="0" lvl="0" marL="0" rtl="0" algn="l">
              <a:spcBef>
                <a:spcPts val="0"/>
              </a:spcBef>
              <a:spcAft>
                <a:spcPts val="0"/>
              </a:spcAft>
              <a:buNone/>
            </a:pPr>
            <a:r>
              <a:rPr lang="en"/>
              <a:t>Introduction, System architecture and demo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3e4b3b61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3e4b3b61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3e4b3b61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3e4b3b61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3d6cb4e0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3d6cb4e0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requirements set by the ZEA which is to use public API from data.gov.sg to create a useful app.</a:t>
            </a:r>
            <a:endParaRPr/>
          </a:p>
          <a:p>
            <a:pPr indent="0" lvl="0" marL="0" rtl="0" algn="l">
              <a:spcBef>
                <a:spcPts val="0"/>
              </a:spcBef>
              <a:spcAft>
                <a:spcPts val="0"/>
              </a:spcAft>
              <a:buNone/>
            </a:pPr>
            <a:r>
              <a:rPr lang="en"/>
              <a:t>With this, we carefully selected these 2 APIs to work with, the Kindergarten Dataset as well as the List of Kindergarten Services Dataset.</a:t>
            </a:r>
            <a:endParaRPr/>
          </a:p>
          <a:p>
            <a:pPr indent="0" lvl="0" marL="0" rtl="0" algn="l">
              <a:spcBef>
                <a:spcPts val="0"/>
              </a:spcBef>
              <a:spcAft>
                <a:spcPts val="0"/>
              </a:spcAft>
              <a:buNone/>
            </a:pPr>
            <a:r>
              <a:rPr lang="en"/>
              <a:t>The reason we chose this 2 dataset is because we believe in the future, these data will be very important for alot of people in Singapore.</a:t>
            </a:r>
            <a:endParaRPr/>
          </a:p>
          <a:p>
            <a:pPr indent="0" lvl="0" marL="0" rtl="0" algn="l">
              <a:spcBef>
                <a:spcPts val="0"/>
              </a:spcBef>
              <a:spcAft>
                <a:spcPts val="0"/>
              </a:spcAft>
              <a:buNone/>
            </a:pPr>
            <a:r>
              <a:rPr lang="en"/>
              <a:t>Given the various subsidies that the government rolled out the past years to promote couples to have children, </a:t>
            </a:r>
            <a:endParaRPr/>
          </a:p>
          <a:p>
            <a:pPr indent="0" lvl="0" marL="0" rtl="0" algn="l">
              <a:spcBef>
                <a:spcPts val="0"/>
              </a:spcBef>
              <a:spcAft>
                <a:spcPts val="0"/>
              </a:spcAft>
              <a:buNone/>
            </a:pPr>
            <a:r>
              <a:rPr lang="en"/>
              <a:t>we foresee that there will be a very high interest in finding a good kindergarten for their children too.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3d6cb4e0e_3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3d6cb4e0e_3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key features of our app:</a:t>
            </a:r>
            <a:endParaRPr/>
          </a:p>
          <a:p>
            <a:pPr indent="-298450" lvl="0" marL="457200" rtl="0" algn="l">
              <a:spcBef>
                <a:spcPts val="0"/>
              </a:spcBef>
              <a:spcAft>
                <a:spcPts val="0"/>
              </a:spcAft>
              <a:buSzPts val="1100"/>
              <a:buAutoNum type="arabicParenR"/>
            </a:pPr>
            <a:r>
              <a:rPr lang="en"/>
              <a:t>View Kindergartens nearby by distance</a:t>
            </a:r>
            <a:endParaRPr/>
          </a:p>
          <a:p>
            <a:pPr indent="-298450" lvl="0" marL="457200" rtl="0" algn="l">
              <a:spcBef>
                <a:spcPts val="0"/>
              </a:spcBef>
              <a:spcAft>
                <a:spcPts val="0"/>
              </a:spcAft>
              <a:buSzPts val="1100"/>
              <a:buAutoNum type="arabicParenR"/>
            </a:pPr>
            <a:r>
              <a:rPr lang="en"/>
              <a:t>Search kindergarten by name or tapping on map</a:t>
            </a:r>
            <a:endParaRPr/>
          </a:p>
          <a:p>
            <a:pPr indent="-298450" lvl="0" marL="457200" rtl="0" algn="l">
              <a:spcBef>
                <a:spcPts val="0"/>
              </a:spcBef>
              <a:spcAft>
                <a:spcPts val="0"/>
              </a:spcAft>
              <a:buSzPts val="1100"/>
              <a:buAutoNum type="arabicParenR"/>
            </a:pPr>
            <a:r>
              <a:rPr lang="en"/>
              <a:t>View kindergarten details</a:t>
            </a:r>
            <a:endParaRPr/>
          </a:p>
          <a:p>
            <a:pPr indent="-298450" lvl="0" marL="457200" rtl="0" algn="l">
              <a:spcBef>
                <a:spcPts val="0"/>
              </a:spcBef>
              <a:spcAft>
                <a:spcPts val="0"/>
              </a:spcAft>
              <a:buSzPts val="1100"/>
              <a:buAutoNum type="arabicParenR"/>
            </a:pPr>
            <a:r>
              <a:rPr lang="en"/>
              <a:t>Upload ratings and review for kindergartens</a:t>
            </a:r>
            <a:endParaRPr/>
          </a:p>
          <a:p>
            <a:pPr indent="-298450" lvl="0" marL="457200" rtl="0" algn="l">
              <a:spcBef>
                <a:spcPts val="0"/>
              </a:spcBef>
              <a:spcAft>
                <a:spcPts val="0"/>
              </a:spcAft>
              <a:buSzPts val="1100"/>
              <a:buAutoNum type="arabicParenR"/>
            </a:pPr>
            <a:r>
              <a:rPr lang="en"/>
              <a:t>Share kindergarten with other users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3d6cb4e0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3d6cb4e0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3d6cb4e0e_3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3d6cb4e0e_3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is our use case diagram we have created based on all the key functionalities we believe the app should have.</a:t>
            </a:r>
            <a:endParaRPr/>
          </a:p>
          <a:p>
            <a:pPr indent="0" lvl="0" marL="0" rtl="0" algn="l">
              <a:spcBef>
                <a:spcPts val="0"/>
              </a:spcBef>
              <a:spcAft>
                <a:spcPts val="0"/>
              </a:spcAft>
              <a:buNone/>
            </a:pPr>
            <a:r>
              <a:rPr lang="en"/>
              <a:t>The main functions will be:</a:t>
            </a:r>
            <a:endParaRPr/>
          </a:p>
          <a:p>
            <a:pPr indent="-298450" lvl="0" marL="457200" rtl="0" algn="l">
              <a:spcBef>
                <a:spcPts val="0"/>
              </a:spcBef>
              <a:spcAft>
                <a:spcPts val="0"/>
              </a:spcAft>
              <a:buSzPts val="1100"/>
              <a:buAutoNum type="arabicParenR"/>
            </a:pPr>
            <a:r>
              <a:rPr lang="en"/>
              <a:t>Searh for kindergarten</a:t>
            </a:r>
            <a:endParaRPr/>
          </a:p>
          <a:p>
            <a:pPr indent="-298450" lvl="0" marL="457200" rtl="0" algn="l">
              <a:spcBef>
                <a:spcPts val="0"/>
              </a:spcBef>
              <a:spcAft>
                <a:spcPts val="0"/>
              </a:spcAft>
              <a:buSzPts val="1100"/>
              <a:buAutoNum type="arabicParenR"/>
            </a:pPr>
            <a:r>
              <a:rPr lang="en"/>
              <a:t>View kindergarten details</a:t>
            </a:r>
            <a:endParaRPr/>
          </a:p>
          <a:p>
            <a:pPr indent="-298450" lvl="0" marL="457200" rtl="0" algn="l">
              <a:spcBef>
                <a:spcPts val="0"/>
              </a:spcBef>
              <a:spcAft>
                <a:spcPts val="0"/>
              </a:spcAft>
              <a:buSzPts val="1100"/>
              <a:buAutoNum type="arabicParenR"/>
            </a:pPr>
            <a:r>
              <a:rPr lang="en"/>
              <a:t>View ratings and reviews</a:t>
            </a:r>
            <a:endParaRPr/>
          </a:p>
          <a:p>
            <a:pPr indent="-298450" lvl="0" marL="457200" rtl="0" algn="l">
              <a:spcBef>
                <a:spcPts val="0"/>
              </a:spcBef>
              <a:spcAft>
                <a:spcPts val="0"/>
              </a:spcAft>
              <a:buSzPts val="1100"/>
              <a:buAutoNum type="arabicParenR"/>
            </a:pPr>
            <a:r>
              <a:rPr lang="en"/>
              <a:t>Submit ratings and reviews</a:t>
            </a:r>
            <a:endParaRPr/>
          </a:p>
          <a:p>
            <a:pPr indent="-298450" lvl="0" marL="457200" rtl="0" algn="l">
              <a:spcBef>
                <a:spcPts val="0"/>
              </a:spcBef>
              <a:spcAft>
                <a:spcPts val="0"/>
              </a:spcAft>
              <a:buSzPts val="1100"/>
              <a:buAutoNum type="arabicParenR"/>
            </a:pPr>
            <a:r>
              <a:rPr lang="en"/>
              <a:t>Create an account and login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3d6cb4e0e_3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3d6cb4e0e_3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system architecture we decide to use is the Layer architecture.</a:t>
            </a:r>
            <a:endParaRPr/>
          </a:p>
          <a:p>
            <a:pPr indent="0" lvl="0" marL="0" rtl="0" algn="l">
              <a:spcBef>
                <a:spcPts val="0"/>
              </a:spcBef>
              <a:spcAft>
                <a:spcPts val="0"/>
              </a:spcAft>
              <a:buNone/>
            </a:pPr>
            <a:r>
              <a:rPr lang="en"/>
              <a:t>This is because of the key advantage it give us which are isolation as well as separation of concern.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3d6cb4e0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3d6cb4e0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latin typeface="Georgia"/>
                <a:ea typeface="Georgia"/>
                <a:cs typeface="Georgia"/>
                <a:sym typeface="Georgia"/>
              </a:rPr>
              <a:t>The primary advantages of this architecture are </a:t>
            </a:r>
            <a:r>
              <a:rPr i="1" lang="en" sz="1200">
                <a:solidFill>
                  <a:srgbClr val="333333"/>
                </a:solidFill>
                <a:highlight>
                  <a:srgbClr val="FFFFFF"/>
                </a:highlight>
                <a:latin typeface="Georgia"/>
                <a:ea typeface="Georgia"/>
                <a:cs typeface="Georgia"/>
                <a:sym typeface="Georgia"/>
              </a:rPr>
              <a:t>isolation</a:t>
            </a:r>
            <a:r>
              <a:rPr lang="en" sz="1200">
                <a:solidFill>
                  <a:srgbClr val="333333"/>
                </a:solidFill>
                <a:highlight>
                  <a:srgbClr val="FFFFFF"/>
                </a:highlight>
                <a:latin typeface="Georgia"/>
                <a:ea typeface="Georgia"/>
                <a:cs typeface="Georgia"/>
                <a:sym typeface="Georgia"/>
              </a:rPr>
              <a:t> and </a:t>
            </a:r>
            <a:r>
              <a:rPr i="1" lang="en" sz="1200">
                <a:solidFill>
                  <a:srgbClr val="333333"/>
                </a:solidFill>
                <a:highlight>
                  <a:srgbClr val="FFFFFF"/>
                </a:highlight>
                <a:latin typeface="Georgia"/>
                <a:ea typeface="Georgia"/>
                <a:cs typeface="Georgia"/>
                <a:sym typeface="Georgia"/>
              </a:rPr>
              <a:t>separation of concerns</a:t>
            </a:r>
            <a:r>
              <a:rPr lang="en" sz="1200">
                <a:solidFill>
                  <a:srgbClr val="333333"/>
                </a:solidFill>
                <a:highlight>
                  <a:srgbClr val="FFFFFF"/>
                </a:highlight>
                <a:latin typeface="Georgia"/>
                <a:ea typeface="Georgia"/>
                <a:cs typeface="Georgia"/>
                <a:sym typeface="Georgia"/>
              </a:rPr>
              <a:t>. Each layer is isolated from the others, accessible via a well-defined interface. This allows for implementation changes within the layer without affecting the other layers. Loose coupling achieved as each layer does not need to know how the other layers are implemented. It just uses them.</a:t>
            </a:r>
            <a:endParaRPr sz="12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00">
                <a:solidFill>
                  <a:srgbClr val="333333"/>
                </a:solidFill>
                <a:highlight>
                  <a:srgbClr val="FFFFFF"/>
                </a:highlight>
                <a:latin typeface="Georgia"/>
                <a:ea typeface="Georgia"/>
                <a:cs typeface="Georgia"/>
                <a:sym typeface="Georgia"/>
              </a:rPr>
              <a:t>We also use observer pattern with layered architecture on Map, Information as well as RatingReview.</a:t>
            </a:r>
            <a:endParaRPr sz="12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00">
                <a:solidFill>
                  <a:srgbClr val="333333"/>
                </a:solidFill>
                <a:highlight>
                  <a:srgbClr val="FFFFFF"/>
                </a:highlight>
                <a:latin typeface="Georgia"/>
                <a:ea typeface="Georgia"/>
                <a:cs typeface="Georgia"/>
                <a:sym typeface="Georgia"/>
              </a:rPr>
              <a:t>This is because we want the changes to be immediately reflected when a user made a change the page that he is on.</a:t>
            </a:r>
            <a:endParaRPr sz="12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00">
                <a:solidFill>
                  <a:srgbClr val="333333"/>
                </a:solidFill>
                <a:highlight>
                  <a:srgbClr val="FFFFFF"/>
                </a:highlight>
                <a:latin typeface="Georgia"/>
                <a:ea typeface="Georgia"/>
                <a:cs typeface="Georgia"/>
                <a:sym typeface="Georgia"/>
              </a:rPr>
              <a:t>For the map, observer pattern is used when a user type a location in the search bar, the list of kindergarten is refreshed in real time based on what the user types.</a:t>
            </a:r>
            <a:endParaRPr sz="12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00">
                <a:solidFill>
                  <a:srgbClr val="333333"/>
                </a:solidFill>
                <a:highlight>
                  <a:srgbClr val="FFFFFF"/>
                </a:highlight>
                <a:latin typeface="Georgia"/>
                <a:ea typeface="Georgia"/>
                <a:cs typeface="Georgia"/>
                <a:sym typeface="Georgia"/>
              </a:rPr>
              <a:t>For Information and RatingReview, these 2 are linked as when a user created or edits their rating and review on a kindergarten, this change is immediately reflected on all users.</a:t>
            </a:r>
            <a:endParaRPr sz="12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00">
                <a:solidFill>
                  <a:srgbClr val="333333"/>
                </a:solidFill>
                <a:highlight>
                  <a:srgbClr val="FFFFFF"/>
                </a:highlight>
                <a:latin typeface="Georgia"/>
                <a:ea typeface="Georgia"/>
                <a:cs typeface="Georgia"/>
                <a:sym typeface="Georgia"/>
              </a:rPr>
              <a:t>This makes our app more intuitive and responsive.</a:t>
            </a:r>
            <a:endParaRPr sz="12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rgbClr val="333333"/>
              </a:solidFill>
              <a:highlight>
                <a:srgbClr val="FFFFFF"/>
              </a:highlight>
              <a:latin typeface="Georgia"/>
              <a:ea typeface="Georgia"/>
              <a:cs typeface="Georgia"/>
              <a:sym typeface="Georg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3d6cb4e0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3d6cb4e0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Lato"/>
                <a:ea typeface="Lato"/>
                <a:cs typeface="Lato"/>
                <a:sym typeface="Lato"/>
              </a:rPr>
              <a:t>Because everything that we are using are created by Google, everything is interconnected and works perfectly with each other. Google is able to provide multiple APIs and developer tools to help android developer to develop the app.</a:t>
            </a:r>
            <a:endParaRPr sz="1300">
              <a:latin typeface="Lato"/>
              <a:ea typeface="Lato"/>
              <a:cs typeface="Lato"/>
              <a:sym typeface="Lato"/>
            </a:endParaRPr>
          </a:p>
          <a:p>
            <a:pPr indent="0" lvl="0" marL="0" rtl="0" algn="l">
              <a:lnSpc>
                <a:spcPct val="115000"/>
              </a:lnSpc>
              <a:spcBef>
                <a:spcPts val="1600"/>
              </a:spcBef>
              <a:spcAft>
                <a:spcPts val="0"/>
              </a:spcAft>
              <a:buNone/>
            </a:pPr>
            <a:r>
              <a:rPr lang="en" sz="1300">
                <a:latin typeface="Lato"/>
                <a:ea typeface="Lato"/>
                <a:cs typeface="Lato"/>
                <a:sym typeface="Lato"/>
              </a:rPr>
              <a:t>As reusing the existing APIs is more efficient than reinventing the wheel, we decided to use the tools Google has provided for us.</a:t>
            </a:r>
            <a:endParaRPr sz="1300">
              <a:latin typeface="Lato"/>
              <a:ea typeface="Lato"/>
              <a:cs typeface="Lato"/>
              <a:sym typeface="Lato"/>
            </a:endParaRPr>
          </a:p>
          <a:p>
            <a:pPr indent="0" lvl="0" marL="0" rtl="0" algn="l">
              <a:lnSpc>
                <a:spcPct val="115000"/>
              </a:lnSpc>
              <a:spcBef>
                <a:spcPts val="1600"/>
              </a:spcBef>
              <a:spcAft>
                <a:spcPts val="0"/>
              </a:spcAft>
              <a:buNone/>
            </a:pPr>
            <a:r>
              <a:rPr lang="en" sz="1300">
                <a:latin typeface="Lato"/>
                <a:ea typeface="Lato"/>
                <a:cs typeface="Lato"/>
                <a:sym typeface="Lato"/>
              </a:rPr>
              <a:t>Thus, </a:t>
            </a:r>
            <a:r>
              <a:rPr lang="en" sz="1300">
                <a:latin typeface="Lato"/>
                <a:ea typeface="Lato"/>
                <a:cs typeface="Lato"/>
                <a:sym typeface="Lato"/>
              </a:rPr>
              <a:t>using these services, we are able to reduce the number of classes we had originally planned. We initially had to create a User, Session and Marker class. But since we are using the services provided for us, we can remove these classes in our original class diagram</a:t>
            </a:r>
            <a:endParaRPr sz="1300">
              <a:latin typeface="Lato"/>
              <a:ea typeface="Lato"/>
              <a:cs typeface="Lato"/>
              <a:sym typeface="Lato"/>
            </a:endParaRPr>
          </a:p>
          <a:p>
            <a:pPr indent="0" lvl="0" marL="0" rtl="0" algn="l">
              <a:lnSpc>
                <a:spcPct val="115000"/>
              </a:lnSpc>
              <a:spcBef>
                <a:spcPts val="1600"/>
              </a:spcBef>
              <a:spcAft>
                <a:spcPts val="0"/>
              </a:spcAft>
              <a:buNone/>
            </a:pPr>
            <a:r>
              <a:t/>
            </a:r>
            <a:endParaRPr sz="1300">
              <a:latin typeface="Lato"/>
              <a:ea typeface="Lato"/>
              <a:cs typeface="Lato"/>
              <a:sym typeface="Lato"/>
            </a:endParaRPr>
          </a:p>
          <a:p>
            <a:pPr indent="0" lvl="0" marL="0" rtl="0" algn="l">
              <a:lnSpc>
                <a:spcPct val="115000"/>
              </a:lnSpc>
              <a:spcBef>
                <a:spcPts val="1600"/>
              </a:spcBef>
              <a:spcAft>
                <a:spcPts val="0"/>
              </a:spcAft>
              <a:buNone/>
            </a:pPr>
            <a:r>
              <a:t/>
            </a:r>
            <a:endParaRPr sz="1300">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5.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nvSpPr>
        <p:spPr>
          <a:xfrm>
            <a:off x="3375225" y="1725425"/>
            <a:ext cx="58701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0">
                <a:solidFill>
                  <a:srgbClr val="FFFFFF"/>
                </a:solidFill>
              </a:rPr>
              <a:t>Kinderfind</a:t>
            </a:r>
            <a:endParaRPr sz="8000">
              <a:solidFill>
                <a:srgbClr val="FFFFFF"/>
              </a:solidFill>
            </a:endParaRPr>
          </a:p>
        </p:txBody>
      </p:sp>
      <p:sp>
        <p:nvSpPr>
          <p:cNvPr id="135" name="Google Shape;135;p13"/>
          <p:cNvSpPr txBox="1"/>
          <p:nvPr/>
        </p:nvSpPr>
        <p:spPr>
          <a:xfrm>
            <a:off x="3443275" y="2983450"/>
            <a:ext cx="6159300" cy="7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By Team 5</a:t>
            </a:r>
            <a:endParaRPr>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Google Shape;228;p22"/>
          <p:cNvPicPr preferRelativeResize="0"/>
          <p:nvPr/>
        </p:nvPicPr>
        <p:blipFill>
          <a:blip r:embed="rId3">
            <a:alphaModFix/>
          </a:blip>
          <a:stretch>
            <a:fillRect/>
          </a:stretch>
        </p:blipFill>
        <p:spPr>
          <a:xfrm>
            <a:off x="448513" y="152400"/>
            <a:ext cx="8246979"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Google Shape;233;p23"/>
          <p:cNvPicPr preferRelativeResize="0"/>
          <p:nvPr/>
        </p:nvPicPr>
        <p:blipFill>
          <a:blip r:embed="rId3">
            <a:alphaModFix/>
          </a:blip>
          <a:stretch>
            <a:fillRect/>
          </a:stretch>
        </p:blipFill>
        <p:spPr>
          <a:xfrm>
            <a:off x="2189388" y="152400"/>
            <a:ext cx="4765213" cy="48386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&amp; Non-Functional Requirements</a:t>
            </a:r>
            <a:endParaRPr/>
          </a:p>
        </p:txBody>
      </p:sp>
      <p:sp>
        <p:nvSpPr>
          <p:cNvPr id="239" name="Google Shape;239;p24"/>
          <p:cNvSpPr txBox="1"/>
          <p:nvPr>
            <p:ph idx="1" type="body"/>
          </p:nvPr>
        </p:nvSpPr>
        <p:spPr>
          <a:xfrm>
            <a:off x="1297500" y="1408700"/>
            <a:ext cx="7038900" cy="4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sz="1800"/>
              <a:t>App must be developed entirely in Java.</a:t>
            </a:r>
            <a:endParaRPr sz="1800"/>
          </a:p>
          <a:p>
            <a:pPr indent="-342900" lvl="0" marL="457200" rtl="0" algn="l">
              <a:spcBef>
                <a:spcPts val="0"/>
              </a:spcBef>
              <a:spcAft>
                <a:spcPts val="0"/>
              </a:spcAft>
              <a:buSzPts val="1800"/>
              <a:buAutoNum type="arabicParenR"/>
            </a:pPr>
            <a:r>
              <a:rPr lang="en" sz="1800"/>
              <a:t>App must fetch kindergarten information when user tap on a pin.</a:t>
            </a:r>
            <a:endParaRPr sz="1800"/>
          </a:p>
          <a:p>
            <a:pPr indent="-342900" lvl="0" marL="457200" rtl="0" algn="l">
              <a:spcBef>
                <a:spcPts val="0"/>
              </a:spcBef>
              <a:spcAft>
                <a:spcPts val="0"/>
              </a:spcAft>
              <a:buSzPts val="1800"/>
              <a:buAutoNum type="arabicParenR"/>
            </a:pPr>
            <a:r>
              <a:rPr lang="en" sz="1800"/>
              <a:t>App must fetch kindergarten information when user search using search bar.</a:t>
            </a:r>
            <a:endParaRPr sz="1800"/>
          </a:p>
          <a:p>
            <a:pPr indent="-342900" lvl="0" marL="457200" rtl="0" algn="l">
              <a:spcBef>
                <a:spcPts val="0"/>
              </a:spcBef>
              <a:spcAft>
                <a:spcPts val="0"/>
              </a:spcAft>
              <a:buSzPts val="1800"/>
              <a:buAutoNum type="arabicParenR"/>
            </a:pPr>
            <a:r>
              <a:rPr lang="en" sz="1800"/>
              <a:t>User must be able to rate and review kindergarten</a:t>
            </a:r>
            <a:endParaRPr sz="1800"/>
          </a:p>
          <a:p>
            <a:pPr indent="-342900" lvl="0" marL="457200" rtl="0" algn="l">
              <a:spcBef>
                <a:spcPts val="0"/>
              </a:spcBef>
              <a:spcAft>
                <a:spcPts val="0"/>
              </a:spcAft>
              <a:buSzPts val="1800"/>
              <a:buAutoNum type="arabicParenR"/>
            </a:pPr>
            <a:r>
              <a:rPr lang="en" sz="1800"/>
              <a:t>App must provide tutorial for first time user</a:t>
            </a:r>
            <a:endParaRPr sz="1800"/>
          </a:p>
          <a:p>
            <a:pPr indent="-342900" lvl="0" marL="457200" rtl="0" algn="l">
              <a:spcBef>
                <a:spcPts val="0"/>
              </a:spcBef>
              <a:spcAft>
                <a:spcPts val="0"/>
              </a:spcAft>
              <a:buSzPts val="1800"/>
              <a:buAutoNum type="arabicParenR"/>
            </a:pPr>
            <a:r>
              <a:rPr lang="en" sz="1800"/>
              <a:t>User must be allowed to search location using kindergarten details</a:t>
            </a:r>
            <a:endParaRPr sz="1800"/>
          </a:p>
          <a:p>
            <a:pPr indent="-342900" lvl="0" marL="457200" rtl="0" algn="l">
              <a:spcBef>
                <a:spcPts val="0"/>
              </a:spcBef>
              <a:spcAft>
                <a:spcPts val="0"/>
              </a:spcAft>
              <a:buSzPts val="1800"/>
              <a:buAutoNum type="arabicParenR"/>
            </a:pPr>
            <a:r>
              <a:rPr lang="en" sz="1800"/>
              <a:t>...</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Traceability Demonstration</a:t>
            </a:r>
            <a:endParaRPr/>
          </a:p>
        </p:txBody>
      </p:sp>
      <p:sp>
        <p:nvSpPr>
          <p:cNvPr id="245" name="Google Shape;245;p25"/>
          <p:cNvSpPr txBox="1"/>
          <p:nvPr>
            <p:ph idx="1" type="body"/>
          </p:nvPr>
        </p:nvSpPr>
        <p:spPr>
          <a:xfrm>
            <a:off x="1297500" y="1567550"/>
            <a:ext cx="7038900" cy="5229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Font typeface="Montserrat"/>
              <a:buChar char="-"/>
            </a:pPr>
            <a:r>
              <a:rPr lang="en" sz="2400">
                <a:latin typeface="Montserrat"/>
                <a:ea typeface="Montserrat"/>
                <a:cs typeface="Montserrat"/>
                <a:sym typeface="Montserrat"/>
              </a:rPr>
              <a:t>Information Page</a:t>
            </a:r>
            <a:endParaRPr sz="2400">
              <a:latin typeface="Montserrat"/>
              <a:ea typeface="Montserrat"/>
              <a:cs typeface="Montserrat"/>
              <a:sym typeface="Montserrat"/>
            </a:endParaRPr>
          </a:p>
          <a:p>
            <a:pPr indent="0" lvl="0" marL="0" rtl="0" algn="l">
              <a:spcBef>
                <a:spcPts val="0"/>
              </a:spcBef>
              <a:spcAft>
                <a:spcPts val="1600"/>
              </a:spcAft>
              <a:buNone/>
            </a:pPr>
            <a:r>
              <a:t/>
            </a:r>
            <a:endParaRPr/>
          </a:p>
        </p:txBody>
      </p:sp>
      <p:sp>
        <p:nvSpPr>
          <p:cNvPr id="246" name="Google Shape;246;p25"/>
          <p:cNvSpPr txBox="1"/>
          <p:nvPr>
            <p:ph idx="1" type="body"/>
          </p:nvPr>
        </p:nvSpPr>
        <p:spPr>
          <a:xfrm>
            <a:off x="1754700" y="2177150"/>
            <a:ext cx="7038900" cy="52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Montserrat"/>
                <a:ea typeface="Montserrat"/>
                <a:cs typeface="Montserrat"/>
                <a:sym typeface="Montserrat"/>
              </a:rPr>
              <a:t>Showcase Observer Pattern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Blackbox Testing on Login Page</a:t>
            </a:r>
            <a:endParaRPr/>
          </a:p>
        </p:txBody>
      </p:sp>
      <p:sp>
        <p:nvSpPr>
          <p:cNvPr id="252" name="Google Shape;252;p26"/>
          <p:cNvSpPr txBox="1"/>
          <p:nvPr/>
        </p:nvSpPr>
        <p:spPr>
          <a:xfrm>
            <a:off x="903000" y="1307850"/>
            <a:ext cx="7338000" cy="53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Equivalent Class &amp; Boundary Value Testing </a:t>
            </a:r>
            <a:endParaRPr>
              <a:solidFill>
                <a:srgbClr val="FFFFFF"/>
              </a:solidFill>
              <a:latin typeface="Lato"/>
              <a:ea typeface="Lato"/>
              <a:cs typeface="Lato"/>
              <a:sym typeface="Lato"/>
            </a:endParaRPr>
          </a:p>
        </p:txBody>
      </p:sp>
      <p:sp>
        <p:nvSpPr>
          <p:cNvPr id="253" name="Google Shape;253;p26"/>
          <p:cNvSpPr txBox="1"/>
          <p:nvPr/>
        </p:nvSpPr>
        <p:spPr>
          <a:xfrm>
            <a:off x="1284000" y="1755525"/>
            <a:ext cx="7338000" cy="53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Length of Password (Range of Value)</a:t>
            </a:r>
            <a:endParaRPr>
              <a:solidFill>
                <a:srgbClr val="FFFFFF"/>
              </a:solidFill>
              <a:latin typeface="Lato"/>
              <a:ea typeface="Lato"/>
              <a:cs typeface="Lato"/>
              <a:sym typeface="Lato"/>
            </a:endParaRPr>
          </a:p>
        </p:txBody>
      </p:sp>
      <p:sp>
        <p:nvSpPr>
          <p:cNvPr id="254" name="Google Shape;254;p26"/>
          <p:cNvSpPr txBox="1"/>
          <p:nvPr/>
        </p:nvSpPr>
        <p:spPr>
          <a:xfrm>
            <a:off x="903000" y="2222250"/>
            <a:ext cx="7338000" cy="53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Equivalent Class Testing </a:t>
            </a:r>
            <a:endParaRPr>
              <a:solidFill>
                <a:srgbClr val="FFFFFF"/>
              </a:solidFill>
              <a:latin typeface="Lato"/>
              <a:ea typeface="Lato"/>
              <a:cs typeface="Lato"/>
              <a:sym typeface="Lato"/>
            </a:endParaRPr>
          </a:p>
        </p:txBody>
      </p:sp>
      <p:sp>
        <p:nvSpPr>
          <p:cNvPr id="255" name="Google Shape;255;p26"/>
          <p:cNvSpPr txBox="1"/>
          <p:nvPr/>
        </p:nvSpPr>
        <p:spPr>
          <a:xfrm>
            <a:off x="1284000" y="2669925"/>
            <a:ext cx="7338000" cy="53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Email (Discrete Value)</a:t>
            </a:r>
            <a:endParaRPr>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Blackbox Testing on Login Page</a:t>
            </a:r>
            <a:endParaRPr/>
          </a:p>
          <a:p>
            <a:pPr indent="0" lvl="0" marL="0" rtl="0" algn="l">
              <a:spcBef>
                <a:spcPts val="0"/>
              </a:spcBef>
              <a:spcAft>
                <a:spcPts val="0"/>
              </a:spcAft>
              <a:buNone/>
            </a:pPr>
            <a:r>
              <a:t/>
            </a:r>
            <a:endParaRPr/>
          </a:p>
        </p:txBody>
      </p:sp>
      <p:pic>
        <p:nvPicPr>
          <p:cNvPr id="261" name="Google Shape;261;p27"/>
          <p:cNvPicPr preferRelativeResize="0"/>
          <p:nvPr/>
        </p:nvPicPr>
        <p:blipFill>
          <a:blip r:embed="rId3">
            <a:alphaModFix/>
          </a:blip>
          <a:stretch>
            <a:fillRect/>
          </a:stretch>
        </p:blipFill>
        <p:spPr>
          <a:xfrm>
            <a:off x="1285875" y="1307850"/>
            <a:ext cx="6572250" cy="1152525"/>
          </a:xfrm>
          <a:prstGeom prst="rect">
            <a:avLst/>
          </a:prstGeom>
          <a:noFill/>
          <a:ln>
            <a:noFill/>
          </a:ln>
        </p:spPr>
      </p:pic>
      <p:pic>
        <p:nvPicPr>
          <p:cNvPr id="262" name="Google Shape;262;p27"/>
          <p:cNvPicPr preferRelativeResize="0"/>
          <p:nvPr/>
        </p:nvPicPr>
        <p:blipFill>
          <a:blip r:embed="rId4">
            <a:alphaModFix/>
          </a:blip>
          <a:stretch>
            <a:fillRect/>
          </a:stretch>
        </p:blipFill>
        <p:spPr>
          <a:xfrm>
            <a:off x="2007863" y="2593875"/>
            <a:ext cx="5128263" cy="2378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Blackbox Testing on Login Page</a:t>
            </a:r>
            <a:endParaRPr/>
          </a:p>
          <a:p>
            <a:pPr indent="0" lvl="0" marL="0" rtl="0" algn="l">
              <a:spcBef>
                <a:spcPts val="0"/>
              </a:spcBef>
              <a:spcAft>
                <a:spcPts val="0"/>
              </a:spcAft>
              <a:buNone/>
            </a:pPr>
            <a:r>
              <a:t/>
            </a:r>
            <a:endParaRPr/>
          </a:p>
        </p:txBody>
      </p:sp>
      <p:pic>
        <p:nvPicPr>
          <p:cNvPr id="268" name="Google Shape;268;p28"/>
          <p:cNvPicPr preferRelativeResize="0"/>
          <p:nvPr/>
        </p:nvPicPr>
        <p:blipFill>
          <a:blip r:embed="rId3">
            <a:alphaModFix/>
          </a:blip>
          <a:stretch>
            <a:fillRect/>
          </a:stretch>
        </p:blipFill>
        <p:spPr>
          <a:xfrm>
            <a:off x="2228850" y="1900225"/>
            <a:ext cx="4686300" cy="1343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Blackbox Testing on Login Page</a:t>
            </a:r>
            <a:endParaRPr/>
          </a:p>
          <a:p>
            <a:pPr indent="0" lvl="0" marL="0" rtl="0" algn="l">
              <a:spcBef>
                <a:spcPts val="0"/>
              </a:spcBef>
              <a:spcAft>
                <a:spcPts val="0"/>
              </a:spcAft>
              <a:buNone/>
            </a:pPr>
            <a:r>
              <a:t/>
            </a:r>
            <a:endParaRPr/>
          </a:p>
        </p:txBody>
      </p:sp>
      <p:pic>
        <p:nvPicPr>
          <p:cNvPr id="274" name="Google Shape;274;p29"/>
          <p:cNvPicPr preferRelativeResize="0"/>
          <p:nvPr/>
        </p:nvPicPr>
        <p:blipFill>
          <a:blip r:embed="rId3">
            <a:alphaModFix/>
          </a:blip>
          <a:stretch>
            <a:fillRect/>
          </a:stretch>
        </p:blipFill>
        <p:spPr>
          <a:xfrm>
            <a:off x="1262063" y="1271575"/>
            <a:ext cx="6619875" cy="2600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Blackbox Testing on Login Page</a:t>
            </a:r>
            <a:endParaRPr/>
          </a:p>
          <a:p>
            <a:pPr indent="0" lvl="0" marL="0" rtl="0" algn="l">
              <a:spcBef>
                <a:spcPts val="0"/>
              </a:spcBef>
              <a:spcAft>
                <a:spcPts val="0"/>
              </a:spcAft>
              <a:buNone/>
            </a:pPr>
            <a:r>
              <a:t/>
            </a:r>
            <a:endParaRPr/>
          </a:p>
        </p:txBody>
      </p:sp>
      <p:pic>
        <p:nvPicPr>
          <p:cNvPr id="280" name="Google Shape;280;p30"/>
          <p:cNvPicPr preferRelativeResize="0"/>
          <p:nvPr/>
        </p:nvPicPr>
        <p:blipFill>
          <a:blip r:embed="rId3">
            <a:alphaModFix/>
          </a:blip>
          <a:stretch>
            <a:fillRect/>
          </a:stretch>
        </p:blipFill>
        <p:spPr>
          <a:xfrm>
            <a:off x="2643188" y="1471613"/>
            <a:ext cx="3857625" cy="2200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Blackbox Testing on Login Page</a:t>
            </a:r>
            <a:endParaRPr/>
          </a:p>
          <a:p>
            <a:pPr indent="0" lvl="0" marL="0" rtl="0" algn="l">
              <a:spcBef>
                <a:spcPts val="0"/>
              </a:spcBef>
              <a:spcAft>
                <a:spcPts val="0"/>
              </a:spcAft>
              <a:buNone/>
            </a:pPr>
            <a:r>
              <a:t/>
            </a:r>
            <a:endParaRPr/>
          </a:p>
        </p:txBody>
      </p:sp>
      <p:pic>
        <p:nvPicPr>
          <p:cNvPr id="286" name="Google Shape;286;p31"/>
          <p:cNvPicPr preferRelativeResize="0"/>
          <p:nvPr/>
        </p:nvPicPr>
        <p:blipFill>
          <a:blip r:embed="rId3">
            <a:alphaModFix/>
          </a:blip>
          <a:stretch>
            <a:fillRect/>
          </a:stretch>
        </p:blipFill>
        <p:spPr>
          <a:xfrm>
            <a:off x="2545115" y="931600"/>
            <a:ext cx="4053781" cy="4083300"/>
          </a:xfrm>
          <a:prstGeom prst="rect">
            <a:avLst/>
          </a:prstGeom>
          <a:noFill/>
          <a:ln>
            <a:noFill/>
          </a:ln>
        </p:spPr>
      </p:pic>
      <p:sp>
        <p:nvSpPr>
          <p:cNvPr id="287" name="Google Shape;287;p31"/>
          <p:cNvSpPr/>
          <p:nvPr/>
        </p:nvSpPr>
        <p:spPr>
          <a:xfrm>
            <a:off x="2294200" y="1073100"/>
            <a:ext cx="2730900" cy="325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Table of Contents</a:t>
            </a:r>
            <a:endParaRPr/>
          </a:p>
          <a:p>
            <a:pPr indent="0" lvl="0" marL="0" rtl="0" algn="l">
              <a:spcBef>
                <a:spcPts val="0"/>
              </a:spcBef>
              <a:spcAft>
                <a:spcPts val="0"/>
              </a:spcAft>
              <a:buNone/>
            </a:pPr>
            <a:r>
              <a:rPr lang="en"/>
              <a:t> </a:t>
            </a:r>
            <a:endParaRPr/>
          </a:p>
        </p:txBody>
      </p:sp>
      <p:sp>
        <p:nvSpPr>
          <p:cNvPr id="141" name="Google Shape;141;p14"/>
          <p:cNvSpPr txBox="1"/>
          <p:nvPr>
            <p:ph idx="1" type="body"/>
          </p:nvPr>
        </p:nvSpPr>
        <p:spPr>
          <a:xfrm>
            <a:off x="263275" y="1798100"/>
            <a:ext cx="2639100" cy="2683800"/>
          </a:xfrm>
          <a:prstGeom prst="rect">
            <a:avLst/>
          </a:prstGeom>
          <a:ln cap="flat" cmpd="sng" w="3810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400" u="sng"/>
              <a:t>Introduction</a:t>
            </a:r>
            <a:endParaRPr sz="2200"/>
          </a:p>
          <a:p>
            <a:pPr indent="-355600" lvl="0" marL="457200" rtl="0" algn="l">
              <a:spcBef>
                <a:spcPts val="1600"/>
              </a:spcBef>
              <a:spcAft>
                <a:spcPts val="0"/>
              </a:spcAft>
              <a:buSzPts val="2000"/>
              <a:buChar char="-"/>
            </a:pPr>
            <a:r>
              <a:rPr lang="en" sz="2000"/>
              <a:t>Expected Users</a:t>
            </a:r>
            <a:endParaRPr sz="2000"/>
          </a:p>
          <a:p>
            <a:pPr indent="-355600" lvl="0" marL="457200" rtl="0" algn="l">
              <a:spcBef>
                <a:spcPts val="0"/>
              </a:spcBef>
              <a:spcAft>
                <a:spcPts val="0"/>
              </a:spcAft>
              <a:buSzPts val="2000"/>
              <a:buChar char="-"/>
            </a:pPr>
            <a:r>
              <a:rPr lang="en" sz="2000"/>
              <a:t>Use Case Diagram</a:t>
            </a:r>
            <a:endParaRPr sz="2000"/>
          </a:p>
          <a:p>
            <a:pPr indent="-355600" lvl="0" marL="457200" rtl="0" algn="l">
              <a:spcBef>
                <a:spcPts val="0"/>
              </a:spcBef>
              <a:spcAft>
                <a:spcPts val="0"/>
              </a:spcAft>
              <a:buSzPts val="2000"/>
              <a:buChar char="-"/>
            </a:pPr>
            <a:r>
              <a:rPr lang="en" sz="2000"/>
              <a:t>Main Functionalities</a:t>
            </a:r>
            <a:endParaRPr sz="2000"/>
          </a:p>
        </p:txBody>
      </p:sp>
      <p:sp>
        <p:nvSpPr>
          <p:cNvPr id="142" name="Google Shape;142;p14"/>
          <p:cNvSpPr txBox="1"/>
          <p:nvPr>
            <p:ph idx="1" type="body"/>
          </p:nvPr>
        </p:nvSpPr>
        <p:spPr>
          <a:xfrm>
            <a:off x="3268800" y="1798100"/>
            <a:ext cx="2639100" cy="2683800"/>
          </a:xfrm>
          <a:prstGeom prst="rect">
            <a:avLst/>
          </a:prstGeom>
          <a:ln cap="flat" cmpd="sng" w="3810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400" u="sng"/>
              <a:t>System Architecture</a:t>
            </a:r>
            <a:endParaRPr sz="2400" u="sng"/>
          </a:p>
          <a:p>
            <a:pPr indent="-355600" lvl="0" marL="457200" rtl="0" algn="l">
              <a:spcBef>
                <a:spcPts val="1600"/>
              </a:spcBef>
              <a:spcAft>
                <a:spcPts val="0"/>
              </a:spcAft>
              <a:buSzPts val="2000"/>
              <a:buChar char="-"/>
            </a:pPr>
            <a:r>
              <a:rPr lang="en" sz="2000"/>
              <a:t>Practice &amp; Design</a:t>
            </a:r>
            <a:endParaRPr sz="2000"/>
          </a:p>
          <a:p>
            <a:pPr indent="-355600" lvl="0" marL="457200" rtl="0" algn="l">
              <a:spcBef>
                <a:spcPts val="0"/>
              </a:spcBef>
              <a:spcAft>
                <a:spcPts val="0"/>
              </a:spcAft>
              <a:buSzPts val="2000"/>
              <a:buChar char="-"/>
            </a:pPr>
            <a:r>
              <a:rPr lang="en" sz="2000"/>
              <a:t>Sustainability</a:t>
            </a:r>
            <a:endParaRPr sz="2000"/>
          </a:p>
        </p:txBody>
      </p:sp>
      <p:sp>
        <p:nvSpPr>
          <p:cNvPr id="143" name="Google Shape;143;p14"/>
          <p:cNvSpPr txBox="1"/>
          <p:nvPr>
            <p:ph idx="1" type="body"/>
          </p:nvPr>
        </p:nvSpPr>
        <p:spPr>
          <a:xfrm>
            <a:off x="6276300" y="1798100"/>
            <a:ext cx="2639100" cy="2683800"/>
          </a:xfrm>
          <a:prstGeom prst="rect">
            <a:avLst/>
          </a:prstGeom>
          <a:ln cap="flat" cmpd="sng" w="3810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400" u="sng"/>
              <a:t>Demo</a:t>
            </a:r>
            <a:endParaRPr sz="2400" u="sng"/>
          </a:p>
          <a:p>
            <a:pPr indent="-355600" lvl="0" marL="457200" rtl="0" algn="l">
              <a:spcBef>
                <a:spcPts val="1600"/>
              </a:spcBef>
              <a:spcAft>
                <a:spcPts val="0"/>
              </a:spcAft>
              <a:buSzPts val="2000"/>
              <a:buChar char="-"/>
            </a:pPr>
            <a:r>
              <a:rPr lang="en" sz="2000"/>
              <a:t>Traceability</a:t>
            </a:r>
            <a:endParaRPr sz="2000"/>
          </a:p>
          <a:p>
            <a:pPr indent="-355600" lvl="0" marL="457200" rtl="0" algn="l">
              <a:spcBef>
                <a:spcPts val="0"/>
              </a:spcBef>
              <a:spcAft>
                <a:spcPts val="0"/>
              </a:spcAft>
              <a:buSzPts val="2000"/>
              <a:buChar char="-"/>
            </a:pPr>
            <a:r>
              <a:rPr lang="en" sz="2000"/>
              <a:t>Class &amp; Sequence Diagram</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id="292" name="Google Shape;292;p32"/>
          <p:cNvPicPr preferRelativeResize="0"/>
          <p:nvPr/>
        </p:nvPicPr>
        <p:blipFill>
          <a:blip r:embed="rId3">
            <a:alphaModFix/>
          </a:blip>
          <a:stretch>
            <a:fillRect/>
          </a:stretch>
        </p:blipFill>
        <p:spPr>
          <a:xfrm>
            <a:off x="226850" y="76200"/>
            <a:ext cx="3580853" cy="4991100"/>
          </a:xfrm>
          <a:prstGeom prst="rect">
            <a:avLst/>
          </a:prstGeom>
          <a:noFill/>
          <a:ln>
            <a:noFill/>
          </a:ln>
        </p:spPr>
      </p:pic>
      <p:pic>
        <p:nvPicPr>
          <p:cNvPr id="293" name="Google Shape;293;p32"/>
          <p:cNvPicPr preferRelativeResize="0"/>
          <p:nvPr/>
        </p:nvPicPr>
        <p:blipFill>
          <a:blip r:embed="rId4">
            <a:alphaModFix/>
          </a:blip>
          <a:stretch>
            <a:fillRect/>
          </a:stretch>
        </p:blipFill>
        <p:spPr>
          <a:xfrm>
            <a:off x="4187875" y="4026750"/>
            <a:ext cx="4523950" cy="935125"/>
          </a:xfrm>
          <a:prstGeom prst="rect">
            <a:avLst/>
          </a:prstGeom>
          <a:noFill/>
          <a:ln>
            <a:noFill/>
          </a:ln>
        </p:spPr>
      </p:pic>
      <p:sp>
        <p:nvSpPr>
          <p:cNvPr id="294" name="Google Shape;294;p32"/>
          <p:cNvSpPr txBox="1"/>
          <p:nvPr/>
        </p:nvSpPr>
        <p:spPr>
          <a:xfrm>
            <a:off x="4187875" y="1668175"/>
            <a:ext cx="4716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Lato"/>
                <a:ea typeface="Lato"/>
                <a:cs typeface="Lato"/>
                <a:sym typeface="Lato"/>
              </a:rPr>
              <a:t>ALL TEST CASES PASSED</a:t>
            </a:r>
            <a:endParaRPr b="1" sz="3000">
              <a:solidFill>
                <a:srgbClr val="FFFFFF"/>
              </a:solidFill>
              <a:latin typeface="Lato"/>
              <a:ea typeface="Lato"/>
              <a:cs typeface="Lato"/>
              <a:sym typeface="Lato"/>
            </a:endParaRPr>
          </a:p>
        </p:txBody>
      </p:sp>
      <p:sp>
        <p:nvSpPr>
          <p:cNvPr id="295" name="Google Shape;295;p32"/>
          <p:cNvSpPr/>
          <p:nvPr/>
        </p:nvSpPr>
        <p:spPr>
          <a:xfrm>
            <a:off x="44375" y="0"/>
            <a:ext cx="2730900" cy="325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3"/>
          <p:cNvSpPr/>
          <p:nvPr/>
        </p:nvSpPr>
        <p:spPr>
          <a:xfrm>
            <a:off x="1251325" y="2049737"/>
            <a:ext cx="6641352" cy="104403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FFFF"/>
                </a:solidFill>
                <a:latin typeface="Aria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Introduction</a:t>
            </a:r>
            <a:endParaRPr/>
          </a:p>
        </p:txBody>
      </p:sp>
      <p:sp>
        <p:nvSpPr>
          <p:cNvPr id="149" name="Google Shape;149;p15"/>
          <p:cNvSpPr txBox="1"/>
          <p:nvPr>
            <p:ph idx="1" type="body"/>
          </p:nvPr>
        </p:nvSpPr>
        <p:spPr>
          <a:xfrm>
            <a:off x="1449900" y="2831900"/>
            <a:ext cx="6358500" cy="12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rial"/>
                <a:ea typeface="Arial"/>
                <a:cs typeface="Arial"/>
                <a:sym typeface="Arial"/>
              </a:rPr>
              <a:t>API Selected: </a:t>
            </a:r>
            <a:endParaRPr sz="1800">
              <a:latin typeface="Arial"/>
              <a:ea typeface="Arial"/>
              <a:cs typeface="Arial"/>
              <a:sym typeface="Arial"/>
            </a:endParaRPr>
          </a:p>
          <a:p>
            <a:pPr indent="-342900" lvl="0" marL="457200" rtl="0" algn="l">
              <a:spcBef>
                <a:spcPts val="1600"/>
              </a:spcBef>
              <a:spcAft>
                <a:spcPts val="0"/>
              </a:spcAft>
              <a:buSzPts val="1800"/>
              <a:buFont typeface="Arial"/>
              <a:buAutoNum type="arabicParenR"/>
            </a:pPr>
            <a:r>
              <a:rPr lang="en" sz="1800">
                <a:latin typeface="Arial"/>
                <a:ea typeface="Arial"/>
                <a:cs typeface="Arial"/>
                <a:sym typeface="Arial"/>
              </a:rPr>
              <a:t>Kindergarten Dataset</a:t>
            </a:r>
            <a:endParaRPr sz="1800">
              <a:latin typeface="Arial"/>
              <a:ea typeface="Arial"/>
              <a:cs typeface="Arial"/>
              <a:sym typeface="Arial"/>
            </a:endParaRPr>
          </a:p>
          <a:p>
            <a:pPr indent="-342900" lvl="0" marL="457200" rtl="0" algn="l">
              <a:spcBef>
                <a:spcPts val="0"/>
              </a:spcBef>
              <a:spcAft>
                <a:spcPts val="0"/>
              </a:spcAft>
              <a:buSzPts val="1800"/>
              <a:buFont typeface="Arial"/>
              <a:buAutoNum type="arabicParenR"/>
            </a:pPr>
            <a:r>
              <a:rPr lang="en" sz="1800">
                <a:latin typeface="Arial"/>
                <a:ea typeface="Arial"/>
                <a:cs typeface="Arial"/>
                <a:sym typeface="Arial"/>
              </a:rPr>
              <a:t>List of Kindergarten Services Dataset</a:t>
            </a:r>
            <a:endParaRPr sz="1800">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50" name="Google Shape;150;p15"/>
          <p:cNvSpPr txBox="1"/>
          <p:nvPr>
            <p:ph idx="1" type="body"/>
          </p:nvPr>
        </p:nvSpPr>
        <p:spPr>
          <a:xfrm>
            <a:off x="1449900" y="1719950"/>
            <a:ext cx="6358500" cy="3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rial"/>
                <a:ea typeface="Arial"/>
                <a:cs typeface="Arial"/>
                <a:sym typeface="Arial"/>
              </a:rPr>
              <a:t>Requirements by ZEA:  Use public API from data.gov.sg to create useful app</a:t>
            </a:r>
            <a:endParaRPr sz="1800">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5083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grpSp>
        <p:nvGrpSpPr>
          <p:cNvPr id="156" name="Google Shape;156;p16"/>
          <p:cNvGrpSpPr/>
          <p:nvPr/>
        </p:nvGrpSpPr>
        <p:grpSpPr>
          <a:xfrm>
            <a:off x="335350" y="1878700"/>
            <a:ext cx="1390500" cy="1845675"/>
            <a:chOff x="335350" y="1878700"/>
            <a:chExt cx="1390500" cy="1845675"/>
          </a:xfrm>
        </p:grpSpPr>
        <p:pic>
          <p:nvPicPr>
            <p:cNvPr id="157" name="Google Shape;157;p16"/>
            <p:cNvPicPr preferRelativeResize="0"/>
            <p:nvPr/>
          </p:nvPicPr>
          <p:blipFill>
            <a:blip r:embed="rId3">
              <a:alphaModFix/>
            </a:blip>
            <a:stretch>
              <a:fillRect/>
            </a:stretch>
          </p:blipFill>
          <p:spPr>
            <a:xfrm>
              <a:off x="396000" y="1878700"/>
              <a:ext cx="1094451" cy="1094451"/>
            </a:xfrm>
            <a:prstGeom prst="rect">
              <a:avLst/>
            </a:prstGeom>
            <a:noFill/>
            <a:ln>
              <a:noFill/>
            </a:ln>
          </p:spPr>
        </p:pic>
        <p:sp>
          <p:nvSpPr>
            <p:cNvPr id="158" name="Google Shape;158;p16"/>
            <p:cNvSpPr txBox="1"/>
            <p:nvPr/>
          </p:nvSpPr>
          <p:spPr>
            <a:xfrm>
              <a:off x="335350" y="2903575"/>
              <a:ext cx="1390500" cy="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View Kindergartens nearby sorted by distance</a:t>
              </a:r>
              <a:endParaRPr>
                <a:solidFill>
                  <a:srgbClr val="FFFFFF"/>
                </a:solidFill>
              </a:endParaRPr>
            </a:p>
          </p:txBody>
        </p:sp>
      </p:grpSp>
      <p:grpSp>
        <p:nvGrpSpPr>
          <p:cNvPr id="159" name="Google Shape;159;p16"/>
          <p:cNvGrpSpPr/>
          <p:nvPr/>
        </p:nvGrpSpPr>
        <p:grpSpPr>
          <a:xfrm>
            <a:off x="2012000" y="1878700"/>
            <a:ext cx="1464000" cy="1939000"/>
            <a:chOff x="2012000" y="1878700"/>
            <a:chExt cx="1464000" cy="1939000"/>
          </a:xfrm>
        </p:grpSpPr>
        <p:pic>
          <p:nvPicPr>
            <p:cNvPr id="160" name="Google Shape;160;p16"/>
            <p:cNvPicPr preferRelativeResize="0"/>
            <p:nvPr/>
          </p:nvPicPr>
          <p:blipFill>
            <a:blip r:embed="rId4">
              <a:alphaModFix/>
            </a:blip>
            <a:stretch>
              <a:fillRect/>
            </a:stretch>
          </p:blipFill>
          <p:spPr>
            <a:xfrm>
              <a:off x="2242975" y="1878700"/>
              <a:ext cx="820726" cy="820726"/>
            </a:xfrm>
            <a:prstGeom prst="rect">
              <a:avLst/>
            </a:prstGeom>
            <a:noFill/>
            <a:ln>
              <a:noFill/>
            </a:ln>
          </p:spPr>
        </p:pic>
        <p:sp>
          <p:nvSpPr>
            <p:cNvPr id="161" name="Google Shape;161;p16"/>
            <p:cNvSpPr txBox="1"/>
            <p:nvPr/>
          </p:nvSpPr>
          <p:spPr>
            <a:xfrm>
              <a:off x="2012000" y="2903600"/>
              <a:ext cx="14640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Search Kindergartens by name or tapping on map</a:t>
              </a:r>
              <a:endParaRPr>
                <a:solidFill>
                  <a:srgbClr val="FFFFFF"/>
                </a:solidFill>
                <a:latin typeface="Lato"/>
                <a:ea typeface="Lato"/>
                <a:cs typeface="Lato"/>
                <a:sym typeface="Lato"/>
              </a:endParaRPr>
            </a:p>
          </p:txBody>
        </p:sp>
      </p:grpSp>
      <p:grpSp>
        <p:nvGrpSpPr>
          <p:cNvPr id="162" name="Google Shape;162;p16"/>
          <p:cNvGrpSpPr/>
          <p:nvPr/>
        </p:nvGrpSpPr>
        <p:grpSpPr>
          <a:xfrm>
            <a:off x="3800738" y="1878700"/>
            <a:ext cx="1311300" cy="2002250"/>
            <a:chOff x="3800738" y="1878700"/>
            <a:chExt cx="1311300" cy="2002250"/>
          </a:xfrm>
        </p:grpSpPr>
        <p:pic>
          <p:nvPicPr>
            <p:cNvPr id="163" name="Google Shape;163;p16"/>
            <p:cNvPicPr preferRelativeResize="0"/>
            <p:nvPr/>
          </p:nvPicPr>
          <p:blipFill>
            <a:blip r:embed="rId5">
              <a:alphaModFix/>
            </a:blip>
            <a:stretch>
              <a:fillRect/>
            </a:stretch>
          </p:blipFill>
          <p:spPr>
            <a:xfrm>
              <a:off x="4046025" y="1878700"/>
              <a:ext cx="820724" cy="820724"/>
            </a:xfrm>
            <a:prstGeom prst="rect">
              <a:avLst/>
            </a:prstGeom>
            <a:noFill/>
            <a:ln>
              <a:noFill/>
            </a:ln>
          </p:spPr>
        </p:pic>
        <p:sp>
          <p:nvSpPr>
            <p:cNvPr id="164" name="Google Shape;164;p16"/>
            <p:cNvSpPr txBox="1"/>
            <p:nvPr/>
          </p:nvSpPr>
          <p:spPr>
            <a:xfrm>
              <a:off x="3800738" y="3060150"/>
              <a:ext cx="1311300" cy="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View Kindergarten details and list</a:t>
              </a:r>
              <a:endParaRPr>
                <a:solidFill>
                  <a:srgbClr val="FFFFFF"/>
                </a:solidFill>
                <a:latin typeface="Lato"/>
                <a:ea typeface="Lato"/>
                <a:cs typeface="Lato"/>
                <a:sym typeface="Lato"/>
              </a:endParaRPr>
            </a:p>
          </p:txBody>
        </p:sp>
      </p:grpSp>
      <p:grpSp>
        <p:nvGrpSpPr>
          <p:cNvPr id="165" name="Google Shape;165;p16"/>
          <p:cNvGrpSpPr/>
          <p:nvPr/>
        </p:nvGrpSpPr>
        <p:grpSpPr>
          <a:xfrm>
            <a:off x="5471925" y="1878691"/>
            <a:ext cx="1390500" cy="1811159"/>
            <a:chOff x="5471925" y="1878691"/>
            <a:chExt cx="1390500" cy="1811159"/>
          </a:xfrm>
        </p:grpSpPr>
        <p:pic>
          <p:nvPicPr>
            <p:cNvPr id="166" name="Google Shape;166;p16"/>
            <p:cNvPicPr preferRelativeResize="0"/>
            <p:nvPr/>
          </p:nvPicPr>
          <p:blipFill>
            <a:blip r:embed="rId6">
              <a:alphaModFix/>
            </a:blip>
            <a:stretch>
              <a:fillRect/>
            </a:stretch>
          </p:blipFill>
          <p:spPr>
            <a:xfrm>
              <a:off x="5645725" y="1878691"/>
              <a:ext cx="820726" cy="820746"/>
            </a:xfrm>
            <a:prstGeom prst="rect">
              <a:avLst/>
            </a:prstGeom>
            <a:noFill/>
            <a:ln>
              <a:noFill/>
            </a:ln>
          </p:spPr>
        </p:pic>
        <p:sp>
          <p:nvSpPr>
            <p:cNvPr id="167" name="Google Shape;167;p16"/>
            <p:cNvSpPr txBox="1"/>
            <p:nvPr/>
          </p:nvSpPr>
          <p:spPr>
            <a:xfrm>
              <a:off x="5471925" y="3060150"/>
              <a:ext cx="13905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Upload ratings and review for kindergartens</a:t>
              </a:r>
              <a:endParaRPr>
                <a:solidFill>
                  <a:srgbClr val="FFFFFF"/>
                </a:solidFill>
                <a:latin typeface="Lato"/>
                <a:ea typeface="Lato"/>
                <a:cs typeface="Lato"/>
                <a:sym typeface="Lato"/>
              </a:endParaRPr>
            </a:p>
          </p:txBody>
        </p:sp>
      </p:grpSp>
      <p:grpSp>
        <p:nvGrpSpPr>
          <p:cNvPr id="168" name="Google Shape;168;p16"/>
          <p:cNvGrpSpPr/>
          <p:nvPr/>
        </p:nvGrpSpPr>
        <p:grpSpPr>
          <a:xfrm>
            <a:off x="7091651" y="1785324"/>
            <a:ext cx="1810500" cy="2025201"/>
            <a:chOff x="7091651" y="1785324"/>
            <a:chExt cx="1810500" cy="2025201"/>
          </a:xfrm>
        </p:grpSpPr>
        <p:pic>
          <p:nvPicPr>
            <p:cNvPr id="169" name="Google Shape;169;p16"/>
            <p:cNvPicPr preferRelativeResize="0"/>
            <p:nvPr/>
          </p:nvPicPr>
          <p:blipFill>
            <a:blip r:embed="rId7">
              <a:alphaModFix/>
            </a:blip>
            <a:stretch>
              <a:fillRect/>
            </a:stretch>
          </p:blipFill>
          <p:spPr>
            <a:xfrm>
              <a:off x="7422325" y="1785324"/>
              <a:ext cx="914075" cy="914100"/>
            </a:xfrm>
            <a:prstGeom prst="rect">
              <a:avLst/>
            </a:prstGeom>
            <a:noFill/>
            <a:ln>
              <a:noFill/>
            </a:ln>
          </p:spPr>
        </p:pic>
        <p:sp>
          <p:nvSpPr>
            <p:cNvPr id="170" name="Google Shape;170;p16"/>
            <p:cNvSpPr txBox="1"/>
            <p:nvPr/>
          </p:nvSpPr>
          <p:spPr>
            <a:xfrm>
              <a:off x="7091651" y="3062325"/>
              <a:ext cx="1810500" cy="7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Share kindergarten details with other user</a:t>
              </a:r>
              <a:endParaRPr>
                <a:solidFill>
                  <a:srgbClr val="FFFFFF"/>
                </a:solidFill>
                <a:latin typeface="Lato"/>
                <a:ea typeface="Lato"/>
                <a:cs typeface="Lato"/>
                <a:sym typeface="La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1345350" y="737500"/>
            <a:ext cx="7038900" cy="6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a:t>
            </a:r>
            <a:endParaRPr/>
          </a:p>
        </p:txBody>
      </p:sp>
      <p:sp>
        <p:nvSpPr>
          <p:cNvPr id="176" name="Google Shape;176;p17"/>
          <p:cNvSpPr txBox="1"/>
          <p:nvPr>
            <p:ph idx="1" type="body"/>
          </p:nvPr>
        </p:nvSpPr>
        <p:spPr>
          <a:xfrm>
            <a:off x="1281675" y="1274038"/>
            <a:ext cx="6453300" cy="119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Parents</a:t>
            </a:r>
            <a:endParaRPr sz="1800"/>
          </a:p>
          <a:p>
            <a:pPr indent="-342900" lvl="0" marL="457200" rtl="0" algn="l">
              <a:spcBef>
                <a:spcPts val="0"/>
              </a:spcBef>
              <a:spcAft>
                <a:spcPts val="0"/>
              </a:spcAft>
              <a:buSzPts val="1800"/>
              <a:buChar char="-"/>
            </a:pPr>
            <a:r>
              <a:rPr lang="en" sz="1800"/>
              <a:t>Newly Weds</a:t>
            </a:r>
            <a:endParaRPr sz="1800"/>
          </a:p>
          <a:p>
            <a:pPr indent="-342900" lvl="0" marL="457200" rtl="0" algn="l">
              <a:spcBef>
                <a:spcPts val="0"/>
              </a:spcBef>
              <a:spcAft>
                <a:spcPts val="0"/>
              </a:spcAft>
              <a:buSzPts val="1800"/>
              <a:buChar char="-"/>
            </a:pPr>
            <a:r>
              <a:rPr lang="en" sz="1800"/>
              <a:t>Couples thinking of BTO</a:t>
            </a:r>
            <a:endParaRPr sz="1800"/>
          </a:p>
          <a:p>
            <a:pPr indent="-342900" lvl="0" marL="457200" rtl="0" algn="l">
              <a:spcBef>
                <a:spcPts val="0"/>
              </a:spcBef>
              <a:spcAft>
                <a:spcPts val="0"/>
              </a:spcAft>
              <a:buSzPts val="1800"/>
              <a:buChar char="-"/>
            </a:pPr>
            <a:r>
              <a:rPr lang="en" sz="1800"/>
              <a:t>Preschool Teachers</a:t>
            </a:r>
            <a:endParaRPr sz="1800"/>
          </a:p>
        </p:txBody>
      </p:sp>
      <p:sp>
        <p:nvSpPr>
          <p:cNvPr id="177" name="Google Shape;177;p17"/>
          <p:cNvSpPr txBox="1"/>
          <p:nvPr>
            <p:ph idx="1" type="body"/>
          </p:nvPr>
        </p:nvSpPr>
        <p:spPr>
          <a:xfrm>
            <a:off x="1195650" y="3412925"/>
            <a:ext cx="6453300" cy="119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One stop</a:t>
            </a:r>
            <a:r>
              <a:rPr lang="en" sz="1800"/>
              <a:t> information app for Kindergartens</a:t>
            </a:r>
            <a:endParaRPr sz="1800"/>
          </a:p>
          <a:p>
            <a:pPr indent="-342900" lvl="0" marL="457200" rtl="0" algn="l">
              <a:spcBef>
                <a:spcPts val="0"/>
              </a:spcBef>
              <a:spcAft>
                <a:spcPts val="0"/>
              </a:spcAft>
              <a:buSzPts val="1800"/>
              <a:buChar char="-"/>
            </a:pPr>
            <a:r>
              <a:rPr lang="en" sz="1800"/>
              <a:t>Speeds up process of searching </a:t>
            </a:r>
            <a:endParaRPr sz="1800"/>
          </a:p>
          <a:p>
            <a:pPr indent="-342900" lvl="0" marL="457200" rtl="0" algn="l">
              <a:spcBef>
                <a:spcPts val="0"/>
              </a:spcBef>
              <a:spcAft>
                <a:spcPts val="0"/>
              </a:spcAft>
              <a:buSzPts val="1800"/>
              <a:buChar char="-"/>
            </a:pPr>
            <a:r>
              <a:rPr lang="en" sz="1800"/>
              <a:t>Able to make informed decision </a:t>
            </a:r>
            <a:endParaRPr sz="1800"/>
          </a:p>
          <a:p>
            <a:pPr indent="0" lvl="0" marL="0" rtl="0" algn="l">
              <a:spcBef>
                <a:spcPts val="1600"/>
              </a:spcBef>
              <a:spcAft>
                <a:spcPts val="1600"/>
              </a:spcAft>
              <a:buNone/>
            </a:pPr>
            <a:r>
              <a:t/>
            </a:r>
            <a:endParaRPr/>
          </a:p>
        </p:txBody>
      </p:sp>
      <p:sp>
        <p:nvSpPr>
          <p:cNvPr id="178" name="Google Shape;178;p17"/>
          <p:cNvSpPr txBox="1"/>
          <p:nvPr>
            <p:ph type="title"/>
          </p:nvPr>
        </p:nvSpPr>
        <p:spPr>
          <a:xfrm>
            <a:off x="1437550" y="2890025"/>
            <a:ext cx="7038900" cy="5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Intended Usage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4" name="Google Shape;184;p18"/>
          <p:cNvPicPr preferRelativeResize="0"/>
          <p:nvPr/>
        </p:nvPicPr>
        <p:blipFill>
          <a:blip r:embed="rId3">
            <a:alphaModFix/>
          </a:blip>
          <a:stretch>
            <a:fillRect/>
          </a:stretch>
        </p:blipFill>
        <p:spPr>
          <a:xfrm>
            <a:off x="0" y="0"/>
            <a:ext cx="9143999" cy="5143500"/>
          </a:xfrm>
          <a:prstGeom prst="rect">
            <a:avLst/>
          </a:prstGeom>
          <a:noFill/>
          <a:ln>
            <a:noFill/>
          </a:ln>
        </p:spPr>
      </p:pic>
      <p:sp>
        <p:nvSpPr>
          <p:cNvPr id="185" name="Google Shape;185;p18"/>
          <p:cNvSpPr/>
          <p:nvPr/>
        </p:nvSpPr>
        <p:spPr>
          <a:xfrm>
            <a:off x="4021500" y="1266650"/>
            <a:ext cx="1450800" cy="6834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86" name="Google Shape;186;p18"/>
          <p:cNvSpPr/>
          <p:nvPr/>
        </p:nvSpPr>
        <p:spPr>
          <a:xfrm>
            <a:off x="2492350" y="2023550"/>
            <a:ext cx="2025300" cy="971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87" name="Google Shape;187;p18"/>
          <p:cNvSpPr/>
          <p:nvPr/>
        </p:nvSpPr>
        <p:spPr>
          <a:xfrm>
            <a:off x="2125100" y="3151650"/>
            <a:ext cx="1300500" cy="971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88" name="Google Shape;188;p18"/>
          <p:cNvSpPr/>
          <p:nvPr/>
        </p:nvSpPr>
        <p:spPr>
          <a:xfrm>
            <a:off x="966500" y="2445525"/>
            <a:ext cx="1300500" cy="971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89" name="Google Shape;189;p18"/>
          <p:cNvSpPr/>
          <p:nvPr/>
        </p:nvSpPr>
        <p:spPr>
          <a:xfrm>
            <a:off x="3425600" y="3068750"/>
            <a:ext cx="878400" cy="6834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90" name="Google Shape;190;p18"/>
          <p:cNvSpPr/>
          <p:nvPr/>
        </p:nvSpPr>
        <p:spPr>
          <a:xfrm>
            <a:off x="837575" y="289925"/>
            <a:ext cx="2716800" cy="1524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19"/>
          <p:cNvSpPr txBox="1"/>
          <p:nvPr>
            <p:ph type="title"/>
          </p:nvPr>
        </p:nvSpPr>
        <p:spPr>
          <a:xfrm>
            <a:off x="1297500" y="5592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t>
            </a:r>
            <a:r>
              <a:rPr lang="en"/>
              <a:t>Architecture</a:t>
            </a:r>
            <a:r>
              <a:rPr lang="en"/>
              <a:t> </a:t>
            </a:r>
            <a:endParaRPr/>
          </a:p>
        </p:txBody>
      </p:sp>
      <p:sp>
        <p:nvSpPr>
          <p:cNvPr id="196" name="Google Shape;196;p19"/>
          <p:cNvSpPr txBox="1"/>
          <p:nvPr>
            <p:ph idx="1" type="body"/>
          </p:nvPr>
        </p:nvSpPr>
        <p:spPr>
          <a:xfrm>
            <a:off x="1297500" y="1338950"/>
            <a:ext cx="7038900" cy="47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latin typeface="Arial"/>
                <a:ea typeface="Arial"/>
                <a:cs typeface="Arial"/>
                <a:sym typeface="Arial"/>
              </a:rPr>
              <a:t>L</a:t>
            </a:r>
            <a:r>
              <a:rPr lang="en" sz="1800">
                <a:latin typeface="Arial"/>
                <a:ea typeface="Arial"/>
                <a:cs typeface="Arial"/>
                <a:sym typeface="Arial"/>
              </a:rPr>
              <a:t>ayer architecture with Observer Pattern</a:t>
            </a:r>
            <a:endParaRPr sz="1800">
              <a:latin typeface="Arial"/>
              <a:ea typeface="Arial"/>
              <a:cs typeface="Arial"/>
              <a:sym typeface="Arial"/>
            </a:endParaRPr>
          </a:p>
          <a:p>
            <a:pPr indent="0" lvl="0" marL="457200" rtl="0" algn="l">
              <a:lnSpc>
                <a:spcPct val="100000"/>
              </a:lnSpc>
              <a:spcBef>
                <a:spcPts val="0"/>
              </a:spcBef>
              <a:spcAft>
                <a:spcPts val="0"/>
              </a:spcAft>
              <a:buNone/>
            </a:pPr>
            <a:r>
              <a:t/>
            </a:r>
            <a:endParaRPr sz="1400">
              <a:latin typeface="Arial"/>
              <a:ea typeface="Arial"/>
              <a:cs typeface="Arial"/>
              <a:sym typeface="Arial"/>
            </a:endParaRPr>
          </a:p>
          <a:p>
            <a:pPr indent="0" lvl="0" marL="0" rtl="0" algn="l">
              <a:lnSpc>
                <a:spcPct val="100000"/>
              </a:lnSpc>
              <a:spcBef>
                <a:spcPts val="0"/>
              </a:spcBef>
              <a:spcAft>
                <a:spcPts val="0"/>
              </a:spcAft>
              <a:buNone/>
            </a:pPr>
            <a:r>
              <a:t/>
            </a:r>
            <a:endParaRPr/>
          </a:p>
        </p:txBody>
      </p:sp>
      <p:sp>
        <p:nvSpPr>
          <p:cNvPr id="197" name="Google Shape;197;p19"/>
          <p:cNvSpPr txBox="1"/>
          <p:nvPr>
            <p:ph idx="1" type="body"/>
          </p:nvPr>
        </p:nvSpPr>
        <p:spPr>
          <a:xfrm>
            <a:off x="1297500" y="1814450"/>
            <a:ext cx="7038900" cy="47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Arial"/>
                <a:ea typeface="Arial"/>
                <a:cs typeface="Arial"/>
                <a:sym typeface="Arial"/>
              </a:rPr>
              <a:t>Advantages:</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Isolation</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Separation of Concern</a:t>
            </a:r>
            <a:endParaRPr sz="1800">
              <a:latin typeface="Arial"/>
              <a:ea typeface="Arial"/>
              <a:cs typeface="Arial"/>
              <a:sym typeface="Arial"/>
            </a:endParaRPr>
          </a:p>
          <a:p>
            <a:pPr indent="0" lvl="0" marL="45720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Google Shape;202;p20"/>
          <p:cNvPicPr preferRelativeResize="0"/>
          <p:nvPr/>
        </p:nvPicPr>
        <p:blipFill>
          <a:blip r:embed="rId3">
            <a:alphaModFix/>
          </a:blip>
          <a:stretch>
            <a:fillRect/>
          </a:stretch>
        </p:blipFill>
        <p:spPr>
          <a:xfrm>
            <a:off x="1059775" y="1209275"/>
            <a:ext cx="7925052" cy="3652450"/>
          </a:xfrm>
          <a:prstGeom prst="rect">
            <a:avLst/>
          </a:prstGeom>
          <a:noFill/>
          <a:ln>
            <a:noFill/>
          </a:ln>
        </p:spPr>
      </p:pic>
      <p:sp>
        <p:nvSpPr>
          <p:cNvPr id="203" name="Google Shape;203;p20"/>
          <p:cNvSpPr/>
          <p:nvPr/>
        </p:nvSpPr>
        <p:spPr>
          <a:xfrm>
            <a:off x="4475525" y="2571150"/>
            <a:ext cx="1230900" cy="1412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p:nvPr/>
        </p:nvSpPr>
        <p:spPr>
          <a:xfrm>
            <a:off x="5798650" y="2571150"/>
            <a:ext cx="1638300" cy="1412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20"/>
          <p:cNvGrpSpPr/>
          <p:nvPr/>
        </p:nvGrpSpPr>
        <p:grpSpPr>
          <a:xfrm>
            <a:off x="-190075" y="1810825"/>
            <a:ext cx="1419000" cy="2933025"/>
            <a:chOff x="-193475" y="1892575"/>
            <a:chExt cx="1419000" cy="2933025"/>
          </a:xfrm>
        </p:grpSpPr>
        <p:sp>
          <p:nvSpPr>
            <p:cNvPr id="206" name="Google Shape;206;p20"/>
            <p:cNvSpPr txBox="1"/>
            <p:nvPr/>
          </p:nvSpPr>
          <p:spPr>
            <a:xfrm>
              <a:off x="-171100" y="1892575"/>
              <a:ext cx="1383300" cy="2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latin typeface="Lato"/>
                  <a:ea typeface="Lato"/>
                  <a:cs typeface="Lato"/>
                  <a:sym typeface="Lato"/>
                </a:rPr>
                <a:t>Observer</a:t>
              </a:r>
              <a:endParaRPr>
                <a:solidFill>
                  <a:srgbClr val="FF0000"/>
                </a:solidFill>
                <a:latin typeface="Lato"/>
                <a:ea typeface="Lato"/>
                <a:cs typeface="Lato"/>
                <a:sym typeface="Lato"/>
              </a:endParaRPr>
            </a:p>
          </p:txBody>
        </p:sp>
        <p:sp>
          <p:nvSpPr>
            <p:cNvPr id="207" name="Google Shape;207;p20"/>
            <p:cNvSpPr txBox="1"/>
            <p:nvPr/>
          </p:nvSpPr>
          <p:spPr>
            <a:xfrm>
              <a:off x="-193475" y="4535500"/>
              <a:ext cx="1419000" cy="2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latin typeface="Lato"/>
                  <a:ea typeface="Lato"/>
                  <a:cs typeface="Lato"/>
                  <a:sym typeface="Lato"/>
                </a:rPr>
                <a:t>Subject</a:t>
              </a:r>
              <a:endParaRPr>
                <a:solidFill>
                  <a:srgbClr val="FF0000"/>
                </a:solidFill>
                <a:latin typeface="Lato"/>
                <a:ea typeface="Lato"/>
                <a:cs typeface="Lato"/>
                <a:sym typeface="Lato"/>
              </a:endParaRPr>
            </a:p>
          </p:txBody>
        </p:sp>
        <p:sp>
          <p:nvSpPr>
            <p:cNvPr id="208" name="Google Shape;208;p20"/>
            <p:cNvSpPr/>
            <p:nvPr/>
          </p:nvSpPr>
          <p:spPr>
            <a:xfrm>
              <a:off x="925675" y="3513850"/>
              <a:ext cx="65100" cy="1255500"/>
            </a:xfrm>
            <a:prstGeom prst="leftBrace">
              <a:avLst>
                <a:gd fmla="val 833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
            <p:cNvSpPr/>
            <p:nvPr/>
          </p:nvSpPr>
          <p:spPr>
            <a:xfrm>
              <a:off x="936625" y="2171050"/>
              <a:ext cx="65100" cy="1081500"/>
            </a:xfrm>
            <a:prstGeom prst="leftBrace">
              <a:avLst>
                <a:gd fmla="val 833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20"/>
            <p:cNvCxnSpPr/>
            <p:nvPr/>
          </p:nvCxnSpPr>
          <p:spPr>
            <a:xfrm flipH="1">
              <a:off x="354825" y="2247175"/>
              <a:ext cx="4500" cy="2352900"/>
            </a:xfrm>
            <a:prstGeom prst="straightConnector1">
              <a:avLst/>
            </a:prstGeom>
            <a:noFill/>
            <a:ln cap="flat" cmpd="sng" w="9525">
              <a:solidFill>
                <a:srgbClr val="FF0000"/>
              </a:solidFill>
              <a:prstDash val="lgDash"/>
              <a:round/>
              <a:headEnd len="med" w="med" type="none"/>
              <a:tailEnd len="med" w="med" type="stealth"/>
            </a:ln>
          </p:spPr>
        </p:cxnSp>
        <p:cxnSp>
          <p:nvCxnSpPr>
            <p:cNvPr id="211" name="Google Shape;211;p20"/>
            <p:cNvCxnSpPr/>
            <p:nvPr/>
          </p:nvCxnSpPr>
          <p:spPr>
            <a:xfrm flipH="1" rot="10800000">
              <a:off x="707300" y="2247175"/>
              <a:ext cx="4500" cy="2352900"/>
            </a:xfrm>
            <a:prstGeom prst="straightConnector1">
              <a:avLst/>
            </a:prstGeom>
            <a:noFill/>
            <a:ln cap="flat" cmpd="sng" w="9525">
              <a:solidFill>
                <a:srgbClr val="FF0000"/>
              </a:solidFill>
              <a:prstDash val="lgDash"/>
              <a:round/>
              <a:headEnd len="med" w="med" type="none"/>
              <a:tailEnd len="med" w="med" type="stealth"/>
            </a:ln>
          </p:spPr>
        </p:cxnSp>
        <p:sp>
          <p:nvSpPr>
            <p:cNvPr id="212" name="Google Shape;212;p20"/>
            <p:cNvSpPr txBox="1"/>
            <p:nvPr/>
          </p:nvSpPr>
          <p:spPr>
            <a:xfrm rot="-5400000">
              <a:off x="-477375" y="3214038"/>
              <a:ext cx="1383300" cy="2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latin typeface="Lato"/>
                  <a:ea typeface="Lato"/>
                  <a:cs typeface="Lato"/>
                  <a:sym typeface="Lato"/>
                </a:rPr>
                <a:t>Subscription</a:t>
              </a:r>
              <a:endParaRPr>
                <a:solidFill>
                  <a:srgbClr val="FF0000"/>
                </a:solidFill>
                <a:latin typeface="Lato"/>
                <a:ea typeface="Lato"/>
                <a:cs typeface="Lato"/>
                <a:sym typeface="Lato"/>
              </a:endParaRPr>
            </a:p>
          </p:txBody>
        </p:sp>
        <p:sp>
          <p:nvSpPr>
            <p:cNvPr id="213" name="Google Shape;213;p20"/>
            <p:cNvSpPr txBox="1"/>
            <p:nvPr/>
          </p:nvSpPr>
          <p:spPr>
            <a:xfrm rot="-5400000">
              <a:off x="-201550" y="3214025"/>
              <a:ext cx="1383300" cy="2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latin typeface="Lato"/>
                  <a:ea typeface="Lato"/>
                  <a:cs typeface="Lato"/>
                  <a:sym typeface="Lato"/>
                </a:rPr>
                <a:t>Notification</a:t>
              </a:r>
              <a:endParaRPr>
                <a:solidFill>
                  <a:srgbClr val="FF0000"/>
                </a:solidFill>
                <a:latin typeface="Lato"/>
                <a:ea typeface="Lato"/>
                <a:cs typeface="Lato"/>
                <a:sym typeface="La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219" name="Google Shape;219;p21"/>
          <p:cNvSpPr txBox="1"/>
          <p:nvPr>
            <p:ph idx="1" type="body"/>
          </p:nvPr>
        </p:nvSpPr>
        <p:spPr>
          <a:xfrm>
            <a:off x="1297500" y="1567550"/>
            <a:ext cx="7038900" cy="4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Android Studio</a:t>
            </a:r>
            <a:endParaRPr sz="1800"/>
          </a:p>
          <a:p>
            <a:pPr indent="-342900" lvl="1" marL="914400" rtl="0" algn="l">
              <a:spcBef>
                <a:spcPts val="0"/>
              </a:spcBef>
              <a:spcAft>
                <a:spcPts val="0"/>
              </a:spcAft>
              <a:buSzPts val="1800"/>
              <a:buChar char="-"/>
            </a:pPr>
            <a:r>
              <a:rPr lang="en" sz="1800"/>
              <a:t>Java</a:t>
            </a:r>
            <a:endParaRPr sz="1800"/>
          </a:p>
        </p:txBody>
      </p:sp>
      <p:sp>
        <p:nvSpPr>
          <p:cNvPr id="220" name="Google Shape;220;p21"/>
          <p:cNvSpPr txBox="1"/>
          <p:nvPr>
            <p:ph idx="1" type="body"/>
          </p:nvPr>
        </p:nvSpPr>
        <p:spPr>
          <a:xfrm>
            <a:off x="1297500" y="2647950"/>
            <a:ext cx="7038900" cy="4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Firebase</a:t>
            </a:r>
            <a:endParaRPr sz="1800"/>
          </a:p>
        </p:txBody>
      </p:sp>
      <p:sp>
        <p:nvSpPr>
          <p:cNvPr id="221" name="Google Shape;221;p21"/>
          <p:cNvSpPr txBox="1"/>
          <p:nvPr>
            <p:ph idx="1" type="body"/>
          </p:nvPr>
        </p:nvSpPr>
        <p:spPr>
          <a:xfrm>
            <a:off x="1297500" y="2190750"/>
            <a:ext cx="7038900" cy="4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Google Map API</a:t>
            </a:r>
            <a:endParaRPr sz="1800"/>
          </a:p>
        </p:txBody>
      </p:sp>
      <p:sp>
        <p:nvSpPr>
          <p:cNvPr id="222" name="Google Shape;222;p21"/>
          <p:cNvSpPr/>
          <p:nvPr/>
        </p:nvSpPr>
        <p:spPr>
          <a:xfrm>
            <a:off x="3961400" y="1643275"/>
            <a:ext cx="508500" cy="13794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
          <p:cNvSpPr txBox="1"/>
          <p:nvPr>
            <p:ph idx="1" type="body"/>
          </p:nvPr>
        </p:nvSpPr>
        <p:spPr>
          <a:xfrm>
            <a:off x="4627950" y="1567075"/>
            <a:ext cx="3911400" cy="4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Reduce number of Classes created</a:t>
            </a:r>
            <a:endParaRPr sz="1800"/>
          </a:p>
          <a:p>
            <a:pPr indent="-342900" lvl="0" marL="457200" rtl="0" algn="l">
              <a:spcBef>
                <a:spcPts val="1600"/>
              </a:spcBef>
              <a:spcAft>
                <a:spcPts val="0"/>
              </a:spcAft>
              <a:buSzPts val="1800"/>
              <a:buChar char="-"/>
            </a:pPr>
            <a:r>
              <a:rPr lang="en" sz="1800"/>
              <a:t>User</a:t>
            </a:r>
            <a:endParaRPr sz="1800"/>
          </a:p>
          <a:p>
            <a:pPr indent="-342900" lvl="0" marL="457200" rtl="0" algn="l">
              <a:spcBef>
                <a:spcPts val="0"/>
              </a:spcBef>
              <a:spcAft>
                <a:spcPts val="0"/>
              </a:spcAft>
              <a:buSzPts val="1800"/>
              <a:buChar char="-"/>
            </a:pPr>
            <a:r>
              <a:rPr lang="en" sz="1800"/>
              <a:t>Session</a:t>
            </a:r>
            <a:endParaRPr sz="1800"/>
          </a:p>
          <a:p>
            <a:pPr indent="-342900" lvl="0" marL="457200" rtl="0" algn="l">
              <a:spcBef>
                <a:spcPts val="0"/>
              </a:spcBef>
              <a:spcAft>
                <a:spcPts val="0"/>
              </a:spcAft>
              <a:buSzPts val="1800"/>
              <a:buChar char="-"/>
            </a:pPr>
            <a:r>
              <a:rPr lang="en" sz="1800"/>
              <a:t>Marker</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