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0" r:id="rId4"/>
    <p:sldId id="258" r:id="rId5"/>
    <p:sldId id="259" r:id="rId6"/>
    <p:sldId id="265" r:id="rId7"/>
    <p:sldId id="264" r:id="rId8"/>
    <p:sldId id="267"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70"/>
    <p:restoredTop sz="94648"/>
  </p:normalViewPr>
  <p:slideViewPr>
    <p:cSldViewPr snapToGrid="0" snapToObjects="1">
      <p:cViewPr varScale="1">
        <p:scale>
          <a:sx n="110" d="100"/>
          <a:sy n="110" d="100"/>
        </p:scale>
        <p:origin x="176"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7E8127-58FF-7543-BDF4-52ACDADD6990}" type="datetimeFigureOut">
              <a:rPr kumimoji="1" lang="ja-JP" altLang="en-US" smtClean="0"/>
              <a:t>2021/9/16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F0A97-7294-504D-9385-600B9F4A6F97}" type="slidenum">
              <a:rPr kumimoji="1" lang="ja-JP" altLang="en-US" smtClean="0"/>
              <a:t>‹#›</a:t>
            </a:fld>
            <a:endParaRPr kumimoji="1" lang="ja-JP" altLang="en-US"/>
          </a:p>
        </p:txBody>
      </p:sp>
    </p:spTree>
    <p:extLst>
      <p:ext uri="{BB962C8B-B14F-4D97-AF65-F5344CB8AC3E}">
        <p14:creationId xmlns:p14="http://schemas.microsoft.com/office/powerpoint/2010/main" val="29837930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0127EF-A21E-3D4B-BB9C-30B31655518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B0A1A47-40E2-6F4A-B4F3-39BD1495BD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2A5B38B-F4EB-D94E-8677-5F827FD48E75}"/>
              </a:ext>
            </a:extLst>
          </p:cNvPr>
          <p:cNvSpPr>
            <a:spLocks noGrp="1"/>
          </p:cNvSpPr>
          <p:nvPr>
            <p:ph type="dt" sz="half" idx="10"/>
          </p:nvPr>
        </p:nvSpPr>
        <p:spPr/>
        <p:txBody>
          <a:bodyPr/>
          <a:lstStyle/>
          <a:p>
            <a:r>
              <a:rPr kumimoji="1" lang="en-US" altLang="ja-JP"/>
              <a:t>2021/9/16</a:t>
            </a:r>
            <a:endParaRPr kumimoji="1" lang="ja-JP" altLang="en-US"/>
          </a:p>
        </p:txBody>
      </p:sp>
      <p:sp>
        <p:nvSpPr>
          <p:cNvPr id="5" name="フッター プレースホルダー 4">
            <a:extLst>
              <a:ext uri="{FF2B5EF4-FFF2-40B4-BE49-F238E27FC236}">
                <a16:creationId xmlns:a16="http://schemas.microsoft.com/office/drawing/2014/main" id="{9A9B7251-BBBB-5B47-9BBC-A26FB3EA48F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EF8A25-3EF8-D74A-9292-E324C467D1D0}"/>
              </a:ext>
            </a:extLst>
          </p:cNvPr>
          <p:cNvSpPr>
            <a:spLocks noGrp="1"/>
          </p:cNvSpPr>
          <p:nvPr>
            <p:ph type="sldNum" sz="quarter" idx="12"/>
          </p:nvPr>
        </p:nvSpPr>
        <p:spPr/>
        <p:txBody>
          <a:bodyPr/>
          <a:lstStyle/>
          <a:p>
            <a:fld id="{CBD3C25D-F4DC-344C-984C-EA7B630307A8}" type="slidenum">
              <a:rPr kumimoji="1" lang="ja-JP" altLang="en-US" smtClean="0"/>
              <a:t>‹#›</a:t>
            </a:fld>
            <a:endParaRPr kumimoji="1" lang="ja-JP" altLang="en-US"/>
          </a:p>
        </p:txBody>
      </p:sp>
    </p:spTree>
    <p:extLst>
      <p:ext uri="{BB962C8B-B14F-4D97-AF65-F5344CB8AC3E}">
        <p14:creationId xmlns:p14="http://schemas.microsoft.com/office/powerpoint/2010/main" val="3640846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9A8A7D-44C7-6D4D-A4FB-FA46B3FBDA6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30E9D88-EC14-864D-BF4F-60101ABC06B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E4B757-0928-1E47-B5FA-7579DF7E0A7D}"/>
              </a:ext>
            </a:extLst>
          </p:cNvPr>
          <p:cNvSpPr>
            <a:spLocks noGrp="1"/>
          </p:cNvSpPr>
          <p:nvPr>
            <p:ph type="dt" sz="half" idx="10"/>
          </p:nvPr>
        </p:nvSpPr>
        <p:spPr/>
        <p:txBody>
          <a:bodyPr/>
          <a:lstStyle/>
          <a:p>
            <a:r>
              <a:rPr kumimoji="1" lang="en-US" altLang="ja-JP"/>
              <a:t>2021/9/16</a:t>
            </a:r>
            <a:endParaRPr kumimoji="1" lang="ja-JP" altLang="en-US"/>
          </a:p>
        </p:txBody>
      </p:sp>
      <p:sp>
        <p:nvSpPr>
          <p:cNvPr id="5" name="フッター プレースホルダー 4">
            <a:extLst>
              <a:ext uri="{FF2B5EF4-FFF2-40B4-BE49-F238E27FC236}">
                <a16:creationId xmlns:a16="http://schemas.microsoft.com/office/drawing/2014/main" id="{AA44492C-DEE1-154B-ADE7-C68E564F87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26D4CE2-0D9D-504D-9968-56E76AAC3600}"/>
              </a:ext>
            </a:extLst>
          </p:cNvPr>
          <p:cNvSpPr>
            <a:spLocks noGrp="1"/>
          </p:cNvSpPr>
          <p:nvPr>
            <p:ph type="sldNum" sz="quarter" idx="12"/>
          </p:nvPr>
        </p:nvSpPr>
        <p:spPr/>
        <p:txBody>
          <a:bodyPr/>
          <a:lstStyle/>
          <a:p>
            <a:fld id="{CBD3C25D-F4DC-344C-984C-EA7B630307A8}" type="slidenum">
              <a:rPr kumimoji="1" lang="ja-JP" altLang="en-US" smtClean="0"/>
              <a:t>‹#›</a:t>
            </a:fld>
            <a:endParaRPr kumimoji="1" lang="ja-JP" altLang="en-US"/>
          </a:p>
        </p:txBody>
      </p:sp>
    </p:spTree>
    <p:extLst>
      <p:ext uri="{BB962C8B-B14F-4D97-AF65-F5344CB8AC3E}">
        <p14:creationId xmlns:p14="http://schemas.microsoft.com/office/powerpoint/2010/main" val="906721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786753D-4CFF-F740-92AB-88067222531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03C2EB-E5CB-454B-AC72-925F6F2B79E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D942BF-AEBB-AD4C-AE27-4A023836D892}"/>
              </a:ext>
            </a:extLst>
          </p:cNvPr>
          <p:cNvSpPr>
            <a:spLocks noGrp="1"/>
          </p:cNvSpPr>
          <p:nvPr>
            <p:ph type="dt" sz="half" idx="10"/>
          </p:nvPr>
        </p:nvSpPr>
        <p:spPr/>
        <p:txBody>
          <a:bodyPr/>
          <a:lstStyle/>
          <a:p>
            <a:r>
              <a:rPr kumimoji="1" lang="en-US" altLang="ja-JP"/>
              <a:t>2021/9/16</a:t>
            </a:r>
            <a:endParaRPr kumimoji="1" lang="ja-JP" altLang="en-US"/>
          </a:p>
        </p:txBody>
      </p:sp>
      <p:sp>
        <p:nvSpPr>
          <p:cNvPr id="5" name="フッター プレースホルダー 4">
            <a:extLst>
              <a:ext uri="{FF2B5EF4-FFF2-40B4-BE49-F238E27FC236}">
                <a16:creationId xmlns:a16="http://schemas.microsoft.com/office/drawing/2014/main" id="{CE80FF03-D3BA-B24C-A9A7-3C46AA49E0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8E7912-93A3-3948-8EF5-561FA0B15BA6}"/>
              </a:ext>
            </a:extLst>
          </p:cNvPr>
          <p:cNvSpPr>
            <a:spLocks noGrp="1"/>
          </p:cNvSpPr>
          <p:nvPr>
            <p:ph type="sldNum" sz="quarter" idx="12"/>
          </p:nvPr>
        </p:nvSpPr>
        <p:spPr/>
        <p:txBody>
          <a:bodyPr/>
          <a:lstStyle/>
          <a:p>
            <a:fld id="{CBD3C25D-F4DC-344C-984C-EA7B630307A8}" type="slidenum">
              <a:rPr kumimoji="1" lang="ja-JP" altLang="en-US" smtClean="0"/>
              <a:t>‹#›</a:t>
            </a:fld>
            <a:endParaRPr kumimoji="1" lang="ja-JP" altLang="en-US"/>
          </a:p>
        </p:txBody>
      </p:sp>
    </p:spTree>
    <p:extLst>
      <p:ext uri="{BB962C8B-B14F-4D97-AF65-F5344CB8AC3E}">
        <p14:creationId xmlns:p14="http://schemas.microsoft.com/office/powerpoint/2010/main" val="371658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304CE6-7703-4D44-A91F-D8B7E1BAC14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E11856A-C795-B546-9115-3CE289E1EA4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DB1246-5D19-9844-8D0A-155071E24D1A}"/>
              </a:ext>
            </a:extLst>
          </p:cNvPr>
          <p:cNvSpPr>
            <a:spLocks noGrp="1"/>
          </p:cNvSpPr>
          <p:nvPr>
            <p:ph type="dt" sz="half" idx="10"/>
          </p:nvPr>
        </p:nvSpPr>
        <p:spPr/>
        <p:txBody>
          <a:bodyPr/>
          <a:lstStyle/>
          <a:p>
            <a:r>
              <a:rPr kumimoji="1" lang="en-US" altLang="ja-JP"/>
              <a:t>2021/9/16</a:t>
            </a:r>
            <a:endParaRPr kumimoji="1" lang="ja-JP" altLang="en-US"/>
          </a:p>
        </p:txBody>
      </p:sp>
      <p:sp>
        <p:nvSpPr>
          <p:cNvPr id="5" name="フッター プレースホルダー 4">
            <a:extLst>
              <a:ext uri="{FF2B5EF4-FFF2-40B4-BE49-F238E27FC236}">
                <a16:creationId xmlns:a16="http://schemas.microsoft.com/office/drawing/2014/main" id="{ED440159-501C-0645-A74D-874BD0E2F3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5598BB-9E18-544F-B139-D7230BD2BE70}"/>
              </a:ext>
            </a:extLst>
          </p:cNvPr>
          <p:cNvSpPr>
            <a:spLocks noGrp="1"/>
          </p:cNvSpPr>
          <p:nvPr>
            <p:ph type="sldNum" sz="quarter" idx="12"/>
          </p:nvPr>
        </p:nvSpPr>
        <p:spPr/>
        <p:txBody>
          <a:bodyPr/>
          <a:lstStyle/>
          <a:p>
            <a:fld id="{CBD3C25D-F4DC-344C-984C-EA7B630307A8}" type="slidenum">
              <a:rPr kumimoji="1" lang="ja-JP" altLang="en-US" smtClean="0"/>
              <a:t>‹#›</a:t>
            </a:fld>
            <a:endParaRPr kumimoji="1" lang="ja-JP" altLang="en-US"/>
          </a:p>
        </p:txBody>
      </p:sp>
    </p:spTree>
    <p:extLst>
      <p:ext uri="{BB962C8B-B14F-4D97-AF65-F5344CB8AC3E}">
        <p14:creationId xmlns:p14="http://schemas.microsoft.com/office/powerpoint/2010/main" val="4039062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CEBF8-3442-514F-8DC2-0DD471A98E0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CC1713D-A44F-DF42-8440-D4B21A032C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59BFF61-2F32-9E43-9351-8F4EEF7F309F}"/>
              </a:ext>
            </a:extLst>
          </p:cNvPr>
          <p:cNvSpPr>
            <a:spLocks noGrp="1"/>
          </p:cNvSpPr>
          <p:nvPr>
            <p:ph type="dt" sz="half" idx="10"/>
          </p:nvPr>
        </p:nvSpPr>
        <p:spPr/>
        <p:txBody>
          <a:bodyPr/>
          <a:lstStyle/>
          <a:p>
            <a:r>
              <a:rPr kumimoji="1" lang="en-US" altLang="ja-JP"/>
              <a:t>2021/9/16</a:t>
            </a:r>
            <a:endParaRPr kumimoji="1" lang="ja-JP" altLang="en-US"/>
          </a:p>
        </p:txBody>
      </p:sp>
      <p:sp>
        <p:nvSpPr>
          <p:cNvPr id="5" name="フッター プレースホルダー 4">
            <a:extLst>
              <a:ext uri="{FF2B5EF4-FFF2-40B4-BE49-F238E27FC236}">
                <a16:creationId xmlns:a16="http://schemas.microsoft.com/office/drawing/2014/main" id="{F533B39B-AEB3-3E41-8C68-1D19AD88C0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26C292-696D-5841-B4E9-638897791161}"/>
              </a:ext>
            </a:extLst>
          </p:cNvPr>
          <p:cNvSpPr>
            <a:spLocks noGrp="1"/>
          </p:cNvSpPr>
          <p:nvPr>
            <p:ph type="sldNum" sz="quarter" idx="12"/>
          </p:nvPr>
        </p:nvSpPr>
        <p:spPr/>
        <p:txBody>
          <a:bodyPr/>
          <a:lstStyle/>
          <a:p>
            <a:fld id="{CBD3C25D-F4DC-344C-984C-EA7B630307A8}" type="slidenum">
              <a:rPr kumimoji="1" lang="ja-JP" altLang="en-US" smtClean="0"/>
              <a:t>‹#›</a:t>
            </a:fld>
            <a:endParaRPr kumimoji="1" lang="ja-JP" altLang="en-US"/>
          </a:p>
        </p:txBody>
      </p:sp>
    </p:spTree>
    <p:extLst>
      <p:ext uri="{BB962C8B-B14F-4D97-AF65-F5344CB8AC3E}">
        <p14:creationId xmlns:p14="http://schemas.microsoft.com/office/powerpoint/2010/main" val="2248271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85A195-0D9E-AE49-BD8A-3A967FD6AA6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ACAD485-FDE2-4444-9AFB-B473AA7557C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3E64F4D-E916-2140-840C-515FDB947D3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D0D2C83-B314-C344-BC5D-1A3521CA2345}"/>
              </a:ext>
            </a:extLst>
          </p:cNvPr>
          <p:cNvSpPr>
            <a:spLocks noGrp="1"/>
          </p:cNvSpPr>
          <p:nvPr>
            <p:ph type="dt" sz="half" idx="10"/>
          </p:nvPr>
        </p:nvSpPr>
        <p:spPr/>
        <p:txBody>
          <a:bodyPr/>
          <a:lstStyle/>
          <a:p>
            <a:r>
              <a:rPr kumimoji="1" lang="en-US" altLang="ja-JP"/>
              <a:t>2021/9/16</a:t>
            </a:r>
            <a:endParaRPr kumimoji="1" lang="ja-JP" altLang="en-US"/>
          </a:p>
        </p:txBody>
      </p:sp>
      <p:sp>
        <p:nvSpPr>
          <p:cNvPr id="6" name="フッター プレースホルダー 5">
            <a:extLst>
              <a:ext uri="{FF2B5EF4-FFF2-40B4-BE49-F238E27FC236}">
                <a16:creationId xmlns:a16="http://schemas.microsoft.com/office/drawing/2014/main" id="{57BD1024-B451-1F4E-A43A-9AEAC0FA7E9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3F0E5F-E550-784D-8999-652E35A3853E}"/>
              </a:ext>
            </a:extLst>
          </p:cNvPr>
          <p:cNvSpPr>
            <a:spLocks noGrp="1"/>
          </p:cNvSpPr>
          <p:nvPr>
            <p:ph type="sldNum" sz="quarter" idx="12"/>
          </p:nvPr>
        </p:nvSpPr>
        <p:spPr/>
        <p:txBody>
          <a:bodyPr/>
          <a:lstStyle/>
          <a:p>
            <a:fld id="{CBD3C25D-F4DC-344C-984C-EA7B630307A8}" type="slidenum">
              <a:rPr kumimoji="1" lang="ja-JP" altLang="en-US" smtClean="0"/>
              <a:t>‹#›</a:t>
            </a:fld>
            <a:endParaRPr kumimoji="1" lang="ja-JP" altLang="en-US"/>
          </a:p>
        </p:txBody>
      </p:sp>
    </p:spTree>
    <p:extLst>
      <p:ext uri="{BB962C8B-B14F-4D97-AF65-F5344CB8AC3E}">
        <p14:creationId xmlns:p14="http://schemas.microsoft.com/office/powerpoint/2010/main" val="4249447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CD44DA-1319-D842-908F-1DA1B8AA58D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1C2646E-0E04-714F-85FF-3BA0D90DA3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1A2F03A-3ABF-7249-9FDE-0FAA8572DCE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0990875-9314-B441-962F-1548CA6B94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C49F791-CF3F-4A48-9DFE-F585E343FD8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D7ED93F-335F-3A48-A76E-02577E5F2A2D}"/>
              </a:ext>
            </a:extLst>
          </p:cNvPr>
          <p:cNvSpPr>
            <a:spLocks noGrp="1"/>
          </p:cNvSpPr>
          <p:nvPr>
            <p:ph type="dt" sz="half" idx="10"/>
          </p:nvPr>
        </p:nvSpPr>
        <p:spPr/>
        <p:txBody>
          <a:bodyPr/>
          <a:lstStyle/>
          <a:p>
            <a:r>
              <a:rPr kumimoji="1" lang="en-US" altLang="ja-JP"/>
              <a:t>2021/9/16</a:t>
            </a:r>
            <a:endParaRPr kumimoji="1" lang="ja-JP" altLang="en-US"/>
          </a:p>
        </p:txBody>
      </p:sp>
      <p:sp>
        <p:nvSpPr>
          <p:cNvPr id="8" name="フッター プレースホルダー 7">
            <a:extLst>
              <a:ext uri="{FF2B5EF4-FFF2-40B4-BE49-F238E27FC236}">
                <a16:creationId xmlns:a16="http://schemas.microsoft.com/office/drawing/2014/main" id="{91146F36-4384-3345-AB7C-19B3C112368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D1CC1BB-3F03-1944-8AAE-3A9F6911A528}"/>
              </a:ext>
            </a:extLst>
          </p:cNvPr>
          <p:cNvSpPr>
            <a:spLocks noGrp="1"/>
          </p:cNvSpPr>
          <p:nvPr>
            <p:ph type="sldNum" sz="quarter" idx="12"/>
          </p:nvPr>
        </p:nvSpPr>
        <p:spPr/>
        <p:txBody>
          <a:bodyPr/>
          <a:lstStyle/>
          <a:p>
            <a:fld id="{CBD3C25D-F4DC-344C-984C-EA7B630307A8}" type="slidenum">
              <a:rPr kumimoji="1" lang="ja-JP" altLang="en-US" smtClean="0"/>
              <a:t>‹#›</a:t>
            </a:fld>
            <a:endParaRPr kumimoji="1" lang="ja-JP" altLang="en-US"/>
          </a:p>
        </p:txBody>
      </p:sp>
    </p:spTree>
    <p:extLst>
      <p:ext uri="{BB962C8B-B14F-4D97-AF65-F5344CB8AC3E}">
        <p14:creationId xmlns:p14="http://schemas.microsoft.com/office/powerpoint/2010/main" val="2515251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A4AA5F-BA5D-374E-A5B7-F3D0675D33C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A509A27-DED2-1345-A41E-AD1FE04AF755}"/>
              </a:ext>
            </a:extLst>
          </p:cNvPr>
          <p:cNvSpPr>
            <a:spLocks noGrp="1"/>
          </p:cNvSpPr>
          <p:nvPr>
            <p:ph type="dt" sz="half" idx="10"/>
          </p:nvPr>
        </p:nvSpPr>
        <p:spPr/>
        <p:txBody>
          <a:bodyPr/>
          <a:lstStyle/>
          <a:p>
            <a:r>
              <a:rPr kumimoji="1" lang="en-US" altLang="ja-JP"/>
              <a:t>2021/9/16</a:t>
            </a:r>
            <a:endParaRPr kumimoji="1" lang="ja-JP" altLang="en-US"/>
          </a:p>
        </p:txBody>
      </p:sp>
      <p:sp>
        <p:nvSpPr>
          <p:cNvPr id="4" name="フッター プレースホルダー 3">
            <a:extLst>
              <a:ext uri="{FF2B5EF4-FFF2-40B4-BE49-F238E27FC236}">
                <a16:creationId xmlns:a16="http://schemas.microsoft.com/office/drawing/2014/main" id="{1EDF5D47-8950-F346-B8BC-9E06EE8A399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62F9BF4-87A4-0745-BC24-5795E68DADB7}"/>
              </a:ext>
            </a:extLst>
          </p:cNvPr>
          <p:cNvSpPr>
            <a:spLocks noGrp="1"/>
          </p:cNvSpPr>
          <p:nvPr>
            <p:ph type="sldNum" sz="quarter" idx="12"/>
          </p:nvPr>
        </p:nvSpPr>
        <p:spPr/>
        <p:txBody>
          <a:bodyPr/>
          <a:lstStyle/>
          <a:p>
            <a:fld id="{CBD3C25D-F4DC-344C-984C-EA7B630307A8}" type="slidenum">
              <a:rPr kumimoji="1" lang="ja-JP" altLang="en-US" smtClean="0"/>
              <a:t>‹#›</a:t>
            </a:fld>
            <a:endParaRPr kumimoji="1" lang="ja-JP" altLang="en-US"/>
          </a:p>
        </p:txBody>
      </p:sp>
    </p:spTree>
    <p:extLst>
      <p:ext uri="{BB962C8B-B14F-4D97-AF65-F5344CB8AC3E}">
        <p14:creationId xmlns:p14="http://schemas.microsoft.com/office/powerpoint/2010/main" val="973752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7990B1F-D27B-FC4E-9B5F-C55393445DBA}"/>
              </a:ext>
            </a:extLst>
          </p:cNvPr>
          <p:cNvSpPr>
            <a:spLocks noGrp="1"/>
          </p:cNvSpPr>
          <p:nvPr>
            <p:ph type="dt" sz="half" idx="10"/>
          </p:nvPr>
        </p:nvSpPr>
        <p:spPr/>
        <p:txBody>
          <a:bodyPr/>
          <a:lstStyle/>
          <a:p>
            <a:r>
              <a:rPr kumimoji="1" lang="en-US" altLang="ja-JP"/>
              <a:t>2021/9/16</a:t>
            </a:r>
            <a:endParaRPr kumimoji="1" lang="ja-JP" altLang="en-US"/>
          </a:p>
        </p:txBody>
      </p:sp>
      <p:sp>
        <p:nvSpPr>
          <p:cNvPr id="3" name="フッター プレースホルダー 2">
            <a:extLst>
              <a:ext uri="{FF2B5EF4-FFF2-40B4-BE49-F238E27FC236}">
                <a16:creationId xmlns:a16="http://schemas.microsoft.com/office/drawing/2014/main" id="{85D4EEB8-D406-3A47-B291-536ACEED6A5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88EAACD-CD01-814B-8502-3A4E5EAAA11D}"/>
              </a:ext>
            </a:extLst>
          </p:cNvPr>
          <p:cNvSpPr>
            <a:spLocks noGrp="1"/>
          </p:cNvSpPr>
          <p:nvPr>
            <p:ph type="sldNum" sz="quarter" idx="12"/>
          </p:nvPr>
        </p:nvSpPr>
        <p:spPr/>
        <p:txBody>
          <a:bodyPr/>
          <a:lstStyle/>
          <a:p>
            <a:fld id="{CBD3C25D-F4DC-344C-984C-EA7B630307A8}" type="slidenum">
              <a:rPr kumimoji="1" lang="ja-JP" altLang="en-US" smtClean="0"/>
              <a:t>‹#›</a:t>
            </a:fld>
            <a:endParaRPr kumimoji="1" lang="ja-JP" altLang="en-US"/>
          </a:p>
        </p:txBody>
      </p:sp>
    </p:spTree>
    <p:extLst>
      <p:ext uri="{BB962C8B-B14F-4D97-AF65-F5344CB8AC3E}">
        <p14:creationId xmlns:p14="http://schemas.microsoft.com/office/powerpoint/2010/main" val="308556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46ECC-105C-BF45-8982-482DDC3FA48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B213BD1-E674-5746-8A11-27858ED542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91150EF-5A4E-FB4A-BD5D-5DE9B128C5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51D562E-AB40-5341-ADA5-1B1DF7F47CFF}"/>
              </a:ext>
            </a:extLst>
          </p:cNvPr>
          <p:cNvSpPr>
            <a:spLocks noGrp="1"/>
          </p:cNvSpPr>
          <p:nvPr>
            <p:ph type="dt" sz="half" idx="10"/>
          </p:nvPr>
        </p:nvSpPr>
        <p:spPr/>
        <p:txBody>
          <a:bodyPr/>
          <a:lstStyle/>
          <a:p>
            <a:r>
              <a:rPr kumimoji="1" lang="en-US" altLang="ja-JP"/>
              <a:t>2021/9/16</a:t>
            </a:r>
            <a:endParaRPr kumimoji="1" lang="ja-JP" altLang="en-US"/>
          </a:p>
        </p:txBody>
      </p:sp>
      <p:sp>
        <p:nvSpPr>
          <p:cNvPr id="6" name="フッター プレースホルダー 5">
            <a:extLst>
              <a:ext uri="{FF2B5EF4-FFF2-40B4-BE49-F238E27FC236}">
                <a16:creationId xmlns:a16="http://schemas.microsoft.com/office/drawing/2014/main" id="{DDD88AC2-63DA-6344-89D7-2AA2742F5A9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172F6D0-E251-FB49-A25F-027D83C10794}"/>
              </a:ext>
            </a:extLst>
          </p:cNvPr>
          <p:cNvSpPr>
            <a:spLocks noGrp="1"/>
          </p:cNvSpPr>
          <p:nvPr>
            <p:ph type="sldNum" sz="quarter" idx="12"/>
          </p:nvPr>
        </p:nvSpPr>
        <p:spPr/>
        <p:txBody>
          <a:bodyPr/>
          <a:lstStyle/>
          <a:p>
            <a:fld id="{CBD3C25D-F4DC-344C-984C-EA7B630307A8}" type="slidenum">
              <a:rPr kumimoji="1" lang="ja-JP" altLang="en-US" smtClean="0"/>
              <a:t>‹#›</a:t>
            </a:fld>
            <a:endParaRPr kumimoji="1" lang="ja-JP" altLang="en-US"/>
          </a:p>
        </p:txBody>
      </p:sp>
    </p:spTree>
    <p:extLst>
      <p:ext uri="{BB962C8B-B14F-4D97-AF65-F5344CB8AC3E}">
        <p14:creationId xmlns:p14="http://schemas.microsoft.com/office/powerpoint/2010/main" val="233672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DBFCEB-6E62-CE4B-8FD1-DF3526AD153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9136ECD-93AF-7045-9A0E-CA57F3A9A1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AA2D5A4-3CC1-4748-8D0D-C180D7CAD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21F3D05-C8C4-1F43-8894-F5443557E3D5}"/>
              </a:ext>
            </a:extLst>
          </p:cNvPr>
          <p:cNvSpPr>
            <a:spLocks noGrp="1"/>
          </p:cNvSpPr>
          <p:nvPr>
            <p:ph type="dt" sz="half" idx="10"/>
          </p:nvPr>
        </p:nvSpPr>
        <p:spPr/>
        <p:txBody>
          <a:bodyPr/>
          <a:lstStyle/>
          <a:p>
            <a:r>
              <a:rPr kumimoji="1" lang="en-US" altLang="ja-JP"/>
              <a:t>2021/9/16</a:t>
            </a:r>
            <a:endParaRPr kumimoji="1" lang="ja-JP" altLang="en-US"/>
          </a:p>
        </p:txBody>
      </p:sp>
      <p:sp>
        <p:nvSpPr>
          <p:cNvPr id="6" name="フッター プレースホルダー 5">
            <a:extLst>
              <a:ext uri="{FF2B5EF4-FFF2-40B4-BE49-F238E27FC236}">
                <a16:creationId xmlns:a16="http://schemas.microsoft.com/office/drawing/2014/main" id="{1B52B7F2-7E1E-7447-BE32-8211CC3B168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AFB5DD7-DB23-BE48-A944-55CE0745958A}"/>
              </a:ext>
            </a:extLst>
          </p:cNvPr>
          <p:cNvSpPr>
            <a:spLocks noGrp="1"/>
          </p:cNvSpPr>
          <p:nvPr>
            <p:ph type="sldNum" sz="quarter" idx="12"/>
          </p:nvPr>
        </p:nvSpPr>
        <p:spPr/>
        <p:txBody>
          <a:bodyPr/>
          <a:lstStyle/>
          <a:p>
            <a:fld id="{CBD3C25D-F4DC-344C-984C-EA7B630307A8}" type="slidenum">
              <a:rPr kumimoji="1" lang="ja-JP" altLang="en-US" smtClean="0"/>
              <a:t>‹#›</a:t>
            </a:fld>
            <a:endParaRPr kumimoji="1" lang="ja-JP" altLang="en-US"/>
          </a:p>
        </p:txBody>
      </p:sp>
    </p:spTree>
    <p:extLst>
      <p:ext uri="{BB962C8B-B14F-4D97-AF65-F5344CB8AC3E}">
        <p14:creationId xmlns:p14="http://schemas.microsoft.com/office/powerpoint/2010/main" val="923426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782D4E6-97EC-D046-8597-F781FFD11A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92C971-10A6-7C45-BCF9-C9BEBF1486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CBF40B2-66B3-F948-B133-5C94C7EE5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2021/9/16</a:t>
            </a:r>
            <a:endParaRPr kumimoji="1" lang="ja-JP" altLang="en-US"/>
          </a:p>
        </p:txBody>
      </p:sp>
      <p:sp>
        <p:nvSpPr>
          <p:cNvPr id="5" name="フッター プレースホルダー 4">
            <a:extLst>
              <a:ext uri="{FF2B5EF4-FFF2-40B4-BE49-F238E27FC236}">
                <a16:creationId xmlns:a16="http://schemas.microsoft.com/office/drawing/2014/main" id="{9236C30E-F588-074C-86BE-1C2EE88BD1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16E7A89-F01F-6A48-88BF-29B5B30CBE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D3C25D-F4DC-344C-984C-EA7B630307A8}" type="slidenum">
              <a:rPr kumimoji="1" lang="ja-JP" altLang="en-US" smtClean="0"/>
              <a:t>‹#›</a:t>
            </a:fld>
            <a:endParaRPr kumimoji="1" lang="ja-JP" altLang="en-US"/>
          </a:p>
        </p:txBody>
      </p:sp>
    </p:spTree>
    <p:extLst>
      <p:ext uri="{BB962C8B-B14F-4D97-AF65-F5344CB8AC3E}">
        <p14:creationId xmlns:p14="http://schemas.microsoft.com/office/powerpoint/2010/main" val="1009363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B20970-723B-944A-BEE1-01F6A4ACC885}"/>
              </a:ext>
            </a:extLst>
          </p:cNvPr>
          <p:cNvSpPr>
            <a:spLocks noGrp="1"/>
          </p:cNvSpPr>
          <p:nvPr>
            <p:ph type="ctrTitle"/>
          </p:nvPr>
        </p:nvSpPr>
        <p:spPr>
          <a:xfrm>
            <a:off x="1141343" y="1361338"/>
            <a:ext cx="9909313" cy="2387600"/>
          </a:xfrm>
        </p:spPr>
        <p:txBody>
          <a:bodyPr>
            <a:normAutofit/>
          </a:bodyPr>
          <a:lstStyle/>
          <a:p>
            <a:r>
              <a:rPr kumimoji="1" lang="ja-JP" altLang="en-US"/>
              <a:t>重回帰分析による</a:t>
            </a:r>
            <a:br>
              <a:rPr kumimoji="1" lang="en-US" altLang="ja-JP" dirty="0"/>
            </a:br>
            <a:r>
              <a:rPr kumimoji="1" lang="ja-JP" altLang="en-US"/>
              <a:t>ゴキブリ発生リスクの推定</a:t>
            </a:r>
          </a:p>
        </p:txBody>
      </p:sp>
      <p:sp>
        <p:nvSpPr>
          <p:cNvPr id="3" name="字幕 2">
            <a:extLst>
              <a:ext uri="{FF2B5EF4-FFF2-40B4-BE49-F238E27FC236}">
                <a16:creationId xmlns:a16="http://schemas.microsoft.com/office/drawing/2014/main" id="{E09B7C34-B767-8B4F-90F5-1658A5D0D1A6}"/>
              </a:ext>
            </a:extLst>
          </p:cNvPr>
          <p:cNvSpPr>
            <a:spLocks noGrp="1"/>
          </p:cNvSpPr>
          <p:nvPr>
            <p:ph type="subTitle" idx="1"/>
          </p:nvPr>
        </p:nvSpPr>
        <p:spPr>
          <a:xfrm>
            <a:off x="1524000" y="3939268"/>
            <a:ext cx="9144000" cy="2036422"/>
          </a:xfrm>
        </p:spPr>
        <p:txBody>
          <a:bodyPr>
            <a:normAutofit fontScale="92500" lnSpcReduction="10000"/>
          </a:bodyPr>
          <a:lstStyle/>
          <a:p>
            <a:pPr algn="r"/>
            <a:r>
              <a:rPr kumimoji="1" lang="ja-JP" altLang="en-US" sz="3200"/>
              <a:t>知能情報基礎研究室</a:t>
            </a:r>
            <a:endParaRPr kumimoji="1" lang="en-US" altLang="ja-JP" sz="3200" dirty="0"/>
          </a:p>
          <a:p>
            <a:pPr algn="r"/>
            <a:r>
              <a:rPr lang="en-US" altLang="ja-JP" sz="3200" dirty="0"/>
              <a:t>18-1-037-0080</a:t>
            </a:r>
          </a:p>
          <a:p>
            <a:pPr algn="r"/>
            <a:r>
              <a:rPr kumimoji="1" lang="ja-JP" altLang="en-US" sz="3200"/>
              <a:t>藤田憲伸</a:t>
            </a:r>
            <a:endParaRPr kumimoji="1" lang="en-US" altLang="ja-JP" sz="3200" dirty="0"/>
          </a:p>
          <a:p>
            <a:pPr algn="r"/>
            <a:r>
              <a:rPr lang="en-US" altLang="ja-JP" sz="3200" dirty="0"/>
              <a:t>2021</a:t>
            </a:r>
            <a:r>
              <a:rPr lang="ja-JP" altLang="en-US" sz="3200"/>
              <a:t>年</a:t>
            </a:r>
            <a:r>
              <a:rPr lang="en-US" altLang="ja-JP" sz="3200" dirty="0"/>
              <a:t>9</a:t>
            </a:r>
            <a:r>
              <a:rPr lang="ja-JP" altLang="en-US" sz="3200"/>
              <a:t>月</a:t>
            </a:r>
            <a:r>
              <a:rPr lang="en-US" altLang="ja-JP" sz="3200" dirty="0"/>
              <a:t>16</a:t>
            </a:r>
            <a:r>
              <a:rPr lang="ja-JP" altLang="en-US" sz="3200"/>
              <a:t>日</a:t>
            </a:r>
            <a:r>
              <a:rPr lang="en-US" altLang="ja-JP" sz="3200" dirty="0"/>
              <a:t>(</a:t>
            </a:r>
            <a:r>
              <a:rPr lang="ja-JP" altLang="en-US" sz="3200"/>
              <a:t>木</a:t>
            </a:r>
            <a:r>
              <a:rPr lang="en-US" altLang="ja-JP" sz="3200" dirty="0"/>
              <a:t>)</a:t>
            </a:r>
            <a:endParaRPr kumimoji="1" lang="ja-JP" altLang="en-US" sz="3200"/>
          </a:p>
        </p:txBody>
      </p:sp>
      <p:sp>
        <p:nvSpPr>
          <p:cNvPr id="4" name="スライド番号プレースホルダー 3">
            <a:extLst>
              <a:ext uri="{FF2B5EF4-FFF2-40B4-BE49-F238E27FC236}">
                <a16:creationId xmlns:a16="http://schemas.microsoft.com/office/drawing/2014/main" id="{C451B9DE-7D15-EE4C-BC07-2F1DE27FE2C0}"/>
              </a:ext>
            </a:extLst>
          </p:cNvPr>
          <p:cNvSpPr>
            <a:spLocks noGrp="1"/>
          </p:cNvSpPr>
          <p:nvPr>
            <p:ph type="sldNum" sz="quarter" idx="12"/>
          </p:nvPr>
        </p:nvSpPr>
        <p:spPr/>
        <p:txBody>
          <a:bodyPr/>
          <a:lstStyle/>
          <a:p>
            <a:fld id="{CBD3C25D-F4DC-344C-984C-EA7B630307A8}" type="slidenum">
              <a:rPr kumimoji="1" lang="ja-JP" altLang="en-US" smtClean="0"/>
              <a:t>1</a:t>
            </a:fld>
            <a:endParaRPr kumimoji="1" lang="ja-JP" altLang="en-US"/>
          </a:p>
        </p:txBody>
      </p:sp>
      <p:sp>
        <p:nvSpPr>
          <p:cNvPr id="6" name="日付プレースホルダー 5">
            <a:extLst>
              <a:ext uri="{FF2B5EF4-FFF2-40B4-BE49-F238E27FC236}">
                <a16:creationId xmlns:a16="http://schemas.microsoft.com/office/drawing/2014/main" id="{D342039D-E7D7-8240-A02D-B8F4AF09747C}"/>
              </a:ext>
            </a:extLst>
          </p:cNvPr>
          <p:cNvSpPr>
            <a:spLocks noGrp="1"/>
          </p:cNvSpPr>
          <p:nvPr>
            <p:ph type="dt" sz="half" idx="10"/>
          </p:nvPr>
        </p:nvSpPr>
        <p:spPr/>
        <p:txBody>
          <a:bodyPr/>
          <a:lstStyle/>
          <a:p>
            <a:r>
              <a:rPr kumimoji="1" lang="en-US" altLang="ja-JP"/>
              <a:t>2021/9/16</a:t>
            </a:r>
            <a:endParaRPr kumimoji="1" lang="ja-JP" altLang="en-US"/>
          </a:p>
        </p:txBody>
      </p:sp>
    </p:spTree>
    <p:extLst>
      <p:ext uri="{BB962C8B-B14F-4D97-AF65-F5344CB8AC3E}">
        <p14:creationId xmlns:p14="http://schemas.microsoft.com/office/powerpoint/2010/main" val="2927048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37F40A-3B25-0945-8607-94C0259FF27B}"/>
              </a:ext>
            </a:extLst>
          </p:cNvPr>
          <p:cNvSpPr>
            <a:spLocks noGrp="1"/>
          </p:cNvSpPr>
          <p:nvPr>
            <p:ph type="title"/>
          </p:nvPr>
        </p:nvSpPr>
        <p:spPr/>
        <p:txBody>
          <a:bodyPr/>
          <a:lstStyle/>
          <a:p>
            <a:r>
              <a:rPr kumimoji="1" lang="ja-JP" altLang="en-US"/>
              <a:t>自由研究の背景</a:t>
            </a:r>
          </a:p>
        </p:txBody>
      </p:sp>
      <p:sp>
        <p:nvSpPr>
          <p:cNvPr id="3" name="コンテンツ プレースホルダー 2">
            <a:extLst>
              <a:ext uri="{FF2B5EF4-FFF2-40B4-BE49-F238E27FC236}">
                <a16:creationId xmlns:a16="http://schemas.microsoft.com/office/drawing/2014/main" id="{AED56A15-C115-944B-B970-E27D1FB16D5C}"/>
              </a:ext>
            </a:extLst>
          </p:cNvPr>
          <p:cNvSpPr>
            <a:spLocks noGrp="1"/>
          </p:cNvSpPr>
          <p:nvPr>
            <p:ph idx="1"/>
          </p:nvPr>
        </p:nvSpPr>
        <p:spPr>
          <a:xfrm>
            <a:off x="838200" y="1825625"/>
            <a:ext cx="10979552" cy="4351338"/>
          </a:xfrm>
        </p:spPr>
        <p:txBody>
          <a:bodyPr/>
          <a:lstStyle/>
          <a:p>
            <a:r>
              <a:rPr kumimoji="1" lang="ja-JP" altLang="en-US"/>
              <a:t>今のバイト先で働き始めて</a:t>
            </a:r>
            <a:r>
              <a:rPr kumimoji="1" lang="en-US" altLang="ja-JP" dirty="0"/>
              <a:t>4</a:t>
            </a:r>
            <a:r>
              <a:rPr kumimoji="1" lang="ja-JP" altLang="en-US"/>
              <a:t>年目にしてついにゴキブリが出現。</a:t>
            </a:r>
            <a:endParaRPr lang="en-US" altLang="ja-JP" dirty="0"/>
          </a:p>
          <a:p>
            <a:endParaRPr kumimoji="1" lang="en-US" altLang="ja-JP" dirty="0"/>
          </a:p>
          <a:p>
            <a:r>
              <a:rPr lang="ja-JP" altLang="en-US"/>
              <a:t>バイトをやめようか真剣に悩むほど嫌いということに気づいた。</a:t>
            </a:r>
            <a:endParaRPr lang="en-US" altLang="ja-JP" dirty="0"/>
          </a:p>
          <a:p>
            <a:endParaRPr kumimoji="1" lang="en-US" altLang="ja-JP" dirty="0"/>
          </a:p>
          <a:p>
            <a:r>
              <a:rPr kumimoji="1" lang="ja-JP" altLang="en-US"/>
              <a:t>ゴキブリの少ない将来の勤務地候補を</a:t>
            </a:r>
            <a:r>
              <a:rPr kumimoji="1" lang="ja-JP" altLang="en-US">
                <a:solidFill>
                  <a:srgbClr val="FF0000"/>
                </a:solidFill>
              </a:rPr>
              <a:t>重回帰分析</a:t>
            </a:r>
            <a:r>
              <a:rPr kumimoji="1" lang="ja-JP" altLang="en-US"/>
              <a:t>で推定しよう！</a:t>
            </a:r>
            <a:endParaRPr kumimoji="1" lang="en-US" altLang="ja-JP" dirty="0"/>
          </a:p>
        </p:txBody>
      </p:sp>
      <p:sp>
        <p:nvSpPr>
          <p:cNvPr id="4" name="日付プレースホルダー 3">
            <a:extLst>
              <a:ext uri="{FF2B5EF4-FFF2-40B4-BE49-F238E27FC236}">
                <a16:creationId xmlns:a16="http://schemas.microsoft.com/office/drawing/2014/main" id="{0B09C127-ACC8-BE41-979C-83FDD895F183}"/>
              </a:ext>
            </a:extLst>
          </p:cNvPr>
          <p:cNvSpPr>
            <a:spLocks noGrp="1"/>
          </p:cNvSpPr>
          <p:nvPr>
            <p:ph type="dt" sz="half" idx="10"/>
          </p:nvPr>
        </p:nvSpPr>
        <p:spPr/>
        <p:txBody>
          <a:bodyPr/>
          <a:lstStyle/>
          <a:p>
            <a:r>
              <a:rPr kumimoji="1" lang="en-US" altLang="ja-JP"/>
              <a:t>2021/9/16</a:t>
            </a:r>
            <a:endParaRPr kumimoji="1" lang="ja-JP" altLang="en-US"/>
          </a:p>
        </p:txBody>
      </p:sp>
      <p:sp>
        <p:nvSpPr>
          <p:cNvPr id="5" name="スライド番号プレースホルダー 4">
            <a:extLst>
              <a:ext uri="{FF2B5EF4-FFF2-40B4-BE49-F238E27FC236}">
                <a16:creationId xmlns:a16="http://schemas.microsoft.com/office/drawing/2014/main" id="{113577B2-FC41-5E48-9FE4-A6C9ACD99ABC}"/>
              </a:ext>
            </a:extLst>
          </p:cNvPr>
          <p:cNvSpPr>
            <a:spLocks noGrp="1"/>
          </p:cNvSpPr>
          <p:nvPr>
            <p:ph type="sldNum" sz="quarter" idx="12"/>
          </p:nvPr>
        </p:nvSpPr>
        <p:spPr/>
        <p:txBody>
          <a:bodyPr/>
          <a:lstStyle/>
          <a:p>
            <a:fld id="{CBD3C25D-F4DC-344C-984C-EA7B630307A8}" type="slidenum">
              <a:rPr kumimoji="1" lang="ja-JP" altLang="en-US" smtClean="0"/>
              <a:t>2</a:t>
            </a:fld>
            <a:endParaRPr kumimoji="1" lang="ja-JP" altLang="en-US"/>
          </a:p>
        </p:txBody>
      </p:sp>
    </p:spTree>
    <p:extLst>
      <p:ext uri="{BB962C8B-B14F-4D97-AF65-F5344CB8AC3E}">
        <p14:creationId xmlns:p14="http://schemas.microsoft.com/office/powerpoint/2010/main" val="1423113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6818F1-BCDB-5848-9074-7DCD9C9A3FC7}"/>
              </a:ext>
            </a:extLst>
          </p:cNvPr>
          <p:cNvSpPr>
            <a:spLocks noGrp="1"/>
          </p:cNvSpPr>
          <p:nvPr>
            <p:ph type="title"/>
          </p:nvPr>
        </p:nvSpPr>
        <p:spPr/>
        <p:txBody>
          <a:bodyPr/>
          <a:lstStyle/>
          <a:p>
            <a:r>
              <a:rPr kumimoji="1" lang="ja-JP" altLang="en-US"/>
              <a:t>重回帰分析</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5420C0E-F6CA-1A4D-A98E-436CBBDF8913}"/>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kumimoji="1" lang="en-US" altLang="ja-JP" b="0" i="1" smtClean="0">
                          <a:solidFill>
                            <a:schemeClr val="tx1"/>
                          </a:solidFill>
                          <a:latin typeface="Cambria Math" panose="02040503050406030204" pitchFamily="18" charset="0"/>
                        </a:rPr>
                        <m:t>𝑓</m:t>
                      </m:r>
                      <m:d>
                        <m:dPr>
                          <m:ctrlPr>
                            <a:rPr kumimoji="1" lang="en-US" altLang="ja-JP" b="0" i="1" smtClean="0">
                              <a:solidFill>
                                <a:schemeClr val="tx1"/>
                              </a:solidFill>
                              <a:latin typeface="Cambria Math" panose="02040503050406030204" pitchFamily="18" charset="0"/>
                            </a:rPr>
                          </m:ctrlPr>
                        </m:dPr>
                        <m:e>
                          <m:sSub>
                            <m:sSubPr>
                              <m:ctrlPr>
                                <a:rPr lang="en-US" altLang="ja-JP" i="1">
                                  <a:solidFill>
                                    <a:schemeClr val="tx1"/>
                                  </a:solidFill>
                                  <a:latin typeface="Cambria Math" panose="02040503050406030204" pitchFamily="18" charset="0"/>
                                </a:rPr>
                              </m:ctrlPr>
                            </m:sSubPr>
                            <m:e>
                              <m:r>
                                <a:rPr lang="en-US" altLang="ja-JP" b="1" i="1">
                                  <a:solidFill>
                                    <a:schemeClr val="tx1"/>
                                  </a:solidFill>
                                  <a:latin typeface="Cambria Math" panose="02040503050406030204" pitchFamily="18" charset="0"/>
                                </a:rPr>
                                <m:t>𝒙</m:t>
                              </m:r>
                            </m:e>
                            <m:sub>
                              <m:r>
                                <a:rPr lang="en-US" altLang="ja-JP" i="1">
                                  <a:solidFill>
                                    <a:schemeClr val="tx1"/>
                                  </a:solidFill>
                                  <a:latin typeface="Cambria Math" panose="02040503050406030204" pitchFamily="18" charset="0"/>
                                </a:rPr>
                                <m:t>𝑖</m:t>
                              </m:r>
                            </m:sub>
                          </m:sSub>
                        </m:e>
                      </m:d>
                      <m:r>
                        <a:rPr kumimoji="1" lang="en-US" altLang="ja-JP" b="0" i="0" smtClean="0">
                          <a:solidFill>
                            <a:schemeClr val="tx1"/>
                          </a:solidFill>
                          <a:latin typeface="Cambria Math" panose="02040503050406030204" pitchFamily="18" charset="0"/>
                        </a:rPr>
                        <m:t>=</m:t>
                      </m:r>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𝑖</m:t>
                          </m:r>
                          <m:r>
                            <a:rPr lang="en-US" altLang="ja-JP" i="1">
                              <a:solidFill>
                                <a:schemeClr val="tx1"/>
                              </a:solidFill>
                              <a:latin typeface="Cambria Math" panose="02040503050406030204" pitchFamily="18" charset="0"/>
                            </a:rPr>
                            <m:t>1</m:t>
                          </m:r>
                        </m:sub>
                      </m:sSub>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𝑤</m:t>
                          </m:r>
                        </m:e>
                        <m:sub>
                          <m:r>
                            <a:rPr lang="en-US" altLang="ja-JP" i="1">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m:t>
                      </m:r>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𝑖</m:t>
                          </m:r>
                          <m:r>
                            <a:rPr lang="en-US" altLang="ja-JP" i="1">
                              <a:solidFill>
                                <a:schemeClr val="tx1"/>
                              </a:solidFill>
                              <a:latin typeface="Cambria Math" panose="02040503050406030204" pitchFamily="18" charset="0"/>
                            </a:rPr>
                            <m:t>2</m:t>
                          </m:r>
                        </m:sub>
                      </m:sSub>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2</m:t>
                          </m:r>
                        </m:sub>
                      </m:sSub>
                      <m:r>
                        <a:rPr lang="en-US" altLang="ja-JP" i="1">
                          <a:solidFill>
                            <a:schemeClr val="tx1"/>
                          </a:solidFill>
                          <a:latin typeface="Cambria Math" panose="02040503050406030204" pitchFamily="18" charset="0"/>
                        </a:rPr>
                        <m:t>,…</m:t>
                      </m:r>
                      <m:r>
                        <a:rPr lang="en-US" altLang="ja-JP" i="1" smtClean="0">
                          <a:solidFill>
                            <a:schemeClr val="tx1"/>
                          </a:solidFill>
                          <a:latin typeface="Cambria Math" panose="02040503050406030204" pitchFamily="18" charset="0"/>
                        </a:rPr>
                        <m:t>,</m:t>
                      </m:r>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𝑖𝑛</m:t>
                          </m:r>
                        </m:sub>
                      </m:sSub>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𝑤</m:t>
                          </m:r>
                        </m:e>
                        <m:sub>
                          <m:r>
                            <a:rPr lang="en-US" altLang="ja-JP" b="0" i="1" smtClean="0">
                              <a:solidFill>
                                <a:schemeClr val="tx1"/>
                              </a:solidFill>
                              <a:latin typeface="Cambria Math" panose="02040503050406030204" pitchFamily="18" charset="0"/>
                            </a:rPr>
                            <m:t>𝑛</m:t>
                          </m:r>
                        </m:sub>
                      </m:sSub>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𝑏</m:t>
                      </m:r>
                    </m:oMath>
                  </m:oMathPara>
                </a14:m>
                <a:endParaRPr kumimoji="1" lang="en-US" altLang="ja-JP" dirty="0">
                  <a:solidFill>
                    <a:schemeClr val="tx1"/>
                  </a:solidFill>
                </a:endParaRPr>
              </a:p>
              <a:p>
                <a:pPr marL="0" indent="0">
                  <a:buNone/>
                </a:pPr>
                <a:endParaRPr lang="en-US" altLang="ja-JP" dirty="0">
                  <a:solidFill>
                    <a:schemeClr val="tx1"/>
                  </a:solidFill>
                </a:endParaRPr>
              </a:p>
              <a:p>
                <a:pPr marL="0" indent="0">
                  <a:buNone/>
                </a:pPr>
                <a14:m>
                  <m:oMath xmlns:m="http://schemas.openxmlformats.org/officeDocument/2006/math">
                    <m:r>
                      <a:rPr lang="en-US" altLang="ja-JP" i="1">
                        <a:latin typeface="Cambria Math" panose="02040503050406030204" pitchFamily="18" charset="0"/>
                      </a:rPr>
                      <m:t>𝑓</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oMath>
                </a14:m>
                <a:r>
                  <a:rPr lang="en-US" altLang="ja-JP" dirty="0">
                    <a:solidFill>
                      <a:schemeClr val="tx1"/>
                    </a:solidFill>
                  </a:rPr>
                  <a:t>: </a:t>
                </a:r>
                <a:r>
                  <a:rPr lang="ja-JP" altLang="en-US">
                    <a:solidFill>
                      <a:schemeClr val="tx1"/>
                    </a:solidFill>
                  </a:rPr>
                  <a:t>目的変数</a:t>
                </a:r>
                <a:endParaRPr lang="en-US" altLang="ja-JP" dirty="0">
                  <a:solidFill>
                    <a:schemeClr val="tx1"/>
                  </a:solidFill>
                </a:endParaRPr>
              </a:p>
              <a:p>
                <a:pPr marL="0" indent="0">
                  <a:buNone/>
                </a:pPr>
                <a14:m>
                  <m:oMath xmlns:m="http://schemas.openxmlformats.org/officeDocument/2006/math">
                    <m:r>
                      <a:rPr lang="en-US" altLang="ja-JP" b="0" i="1" smtClean="0">
                        <a:solidFill>
                          <a:schemeClr val="tx1"/>
                        </a:solidFill>
                        <a:latin typeface="Cambria Math" panose="02040503050406030204" pitchFamily="18" charset="0"/>
                      </a:rPr>
                      <m:t>𝑥</m:t>
                    </m:r>
                  </m:oMath>
                </a14:m>
                <a:r>
                  <a:rPr lang="en-US" altLang="ja-JP" dirty="0">
                    <a:solidFill>
                      <a:schemeClr val="tx1"/>
                    </a:solidFill>
                  </a:rPr>
                  <a:t>:</a:t>
                </a:r>
                <a:r>
                  <a:rPr lang="ja-JP" altLang="en-US">
                    <a:solidFill>
                      <a:schemeClr val="tx1"/>
                    </a:solidFill>
                  </a:rPr>
                  <a:t> 説明変数</a:t>
                </a:r>
                <a:endParaRPr lang="en-US" altLang="ja-JP" dirty="0">
                  <a:solidFill>
                    <a:schemeClr val="tx1"/>
                  </a:solidFill>
                </a:endParaRPr>
              </a:p>
              <a:p>
                <a:pPr marL="0" indent="0">
                  <a:buNone/>
                </a:pPr>
                <a14:m>
                  <m:oMath xmlns:m="http://schemas.openxmlformats.org/officeDocument/2006/math">
                    <m:r>
                      <a:rPr lang="en-US" altLang="ja-JP" b="0" i="1" smtClean="0">
                        <a:solidFill>
                          <a:schemeClr val="tx1"/>
                        </a:solidFill>
                        <a:latin typeface="Cambria Math" panose="02040503050406030204" pitchFamily="18" charset="0"/>
                      </a:rPr>
                      <m:t>𝑤</m:t>
                    </m:r>
                  </m:oMath>
                </a14:m>
                <a:r>
                  <a:rPr lang="en-US" altLang="ja-JP" dirty="0">
                    <a:solidFill>
                      <a:schemeClr val="tx1"/>
                    </a:solidFill>
                  </a:rPr>
                  <a:t>: </a:t>
                </a:r>
                <a:r>
                  <a:rPr lang="ja-JP" altLang="en-US"/>
                  <a:t>偏回帰係数</a:t>
                </a:r>
                <a:endParaRPr lang="en-US" altLang="ja-JP" dirty="0"/>
              </a:p>
              <a:p>
                <a:pPr marL="0" indent="0">
                  <a:buNone/>
                </a:pPr>
                <a14:m>
                  <m:oMath xmlns:m="http://schemas.openxmlformats.org/officeDocument/2006/math">
                    <m:r>
                      <a:rPr lang="en-US" altLang="ja-JP" i="1">
                        <a:latin typeface="Cambria Math" panose="02040503050406030204" pitchFamily="18" charset="0"/>
                      </a:rPr>
                      <m:t>𝑏</m:t>
                    </m:r>
                  </m:oMath>
                </a14:m>
                <a:r>
                  <a:rPr lang="en-US" altLang="ja-JP" dirty="0"/>
                  <a:t>: </a:t>
                </a:r>
                <a:r>
                  <a:rPr lang="ja-JP" altLang="en-US"/>
                  <a:t>誤差</a:t>
                </a:r>
                <a:endParaRPr lang="en-US" altLang="ja-JP" dirty="0"/>
              </a:p>
              <a:p>
                <a:pPr marL="0" indent="0">
                  <a:buNone/>
                </a:pPr>
                <a:endParaRPr lang="en-US" altLang="ja-JP" dirty="0"/>
              </a:p>
              <a:p>
                <a:pPr marL="0" indent="0">
                  <a:buNone/>
                </a:pPr>
                <a:r>
                  <a:rPr lang="en-US" altLang="ja-JP" dirty="0"/>
                  <a:t>scikit-learn</a:t>
                </a:r>
                <a:r>
                  <a:rPr lang="ja-JP" altLang="en-US"/>
                  <a:t>の</a:t>
                </a:r>
                <a:r>
                  <a:rPr lang="en" altLang="ja-JP" dirty="0" err="1"/>
                  <a:t>LinearRegression</a:t>
                </a:r>
                <a:r>
                  <a:rPr lang="ja-JP" altLang="en-US"/>
                  <a:t>を使って実装</a:t>
                </a:r>
                <a:endParaRPr lang="en-US" altLang="ja-JP" dirty="0"/>
              </a:p>
              <a:p>
                <a:pPr marL="0" indent="0">
                  <a:buNone/>
                </a:pPr>
                <a:endParaRPr lang="en-US" altLang="ja-JP" dirty="0">
                  <a:solidFill>
                    <a:schemeClr val="tx1"/>
                  </a:solidFill>
                </a:endParaRPr>
              </a:p>
            </p:txBody>
          </p:sp>
        </mc:Choice>
        <mc:Fallback>
          <p:sp>
            <p:nvSpPr>
              <p:cNvPr id="3" name="コンテンツ プレースホルダー 2">
                <a:extLst>
                  <a:ext uri="{FF2B5EF4-FFF2-40B4-BE49-F238E27FC236}">
                    <a16:creationId xmlns:a16="http://schemas.microsoft.com/office/drawing/2014/main" id="{35420C0E-F6CA-1A4D-A98E-436CBBDF8913}"/>
                  </a:ext>
                </a:extLst>
              </p:cNvPr>
              <p:cNvSpPr>
                <a:spLocks noGrp="1" noRot="1" noChangeAspect="1" noMove="1" noResize="1" noEditPoints="1" noAdjustHandles="1" noChangeArrowheads="1" noChangeShapeType="1" noTextEdit="1"/>
              </p:cNvSpPr>
              <p:nvPr>
                <p:ph idx="1"/>
              </p:nvPr>
            </p:nvSpPr>
            <p:spPr>
              <a:blipFill>
                <a:blip r:embed="rId2"/>
                <a:stretch>
                  <a:fillRect l="-120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21EC8045-9123-D641-8B9A-14B7E61BD0F3}"/>
              </a:ext>
            </a:extLst>
          </p:cNvPr>
          <p:cNvSpPr>
            <a:spLocks noGrp="1"/>
          </p:cNvSpPr>
          <p:nvPr>
            <p:ph type="dt" sz="half" idx="10"/>
          </p:nvPr>
        </p:nvSpPr>
        <p:spPr/>
        <p:txBody>
          <a:bodyPr/>
          <a:lstStyle/>
          <a:p>
            <a:r>
              <a:rPr kumimoji="1" lang="en-US" altLang="ja-JP"/>
              <a:t>2021/9/16</a:t>
            </a:r>
            <a:endParaRPr kumimoji="1" lang="ja-JP" altLang="en-US"/>
          </a:p>
        </p:txBody>
      </p:sp>
      <p:sp>
        <p:nvSpPr>
          <p:cNvPr id="5" name="スライド番号プレースホルダー 4">
            <a:extLst>
              <a:ext uri="{FF2B5EF4-FFF2-40B4-BE49-F238E27FC236}">
                <a16:creationId xmlns:a16="http://schemas.microsoft.com/office/drawing/2014/main" id="{77A4344D-C9FC-6341-83B6-AA0973DE48B9}"/>
              </a:ext>
            </a:extLst>
          </p:cNvPr>
          <p:cNvSpPr>
            <a:spLocks noGrp="1"/>
          </p:cNvSpPr>
          <p:nvPr>
            <p:ph type="sldNum" sz="quarter" idx="12"/>
          </p:nvPr>
        </p:nvSpPr>
        <p:spPr/>
        <p:txBody>
          <a:bodyPr/>
          <a:lstStyle/>
          <a:p>
            <a:fld id="{CBD3C25D-F4DC-344C-984C-EA7B630307A8}" type="slidenum">
              <a:rPr kumimoji="1" lang="ja-JP" altLang="en-US" smtClean="0"/>
              <a:t>3</a:t>
            </a:fld>
            <a:endParaRPr kumimoji="1" lang="ja-JP" altLang="en-US"/>
          </a:p>
        </p:txBody>
      </p:sp>
    </p:spTree>
    <p:extLst>
      <p:ext uri="{BB962C8B-B14F-4D97-AF65-F5344CB8AC3E}">
        <p14:creationId xmlns:p14="http://schemas.microsoft.com/office/powerpoint/2010/main" val="3639874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967CF-9A0A-D44D-BB97-96DACD81C5C9}"/>
              </a:ext>
            </a:extLst>
          </p:cNvPr>
          <p:cNvSpPr>
            <a:spLocks noGrp="1"/>
          </p:cNvSpPr>
          <p:nvPr>
            <p:ph type="title"/>
          </p:nvPr>
        </p:nvSpPr>
        <p:spPr/>
        <p:txBody>
          <a:bodyPr/>
          <a:lstStyle/>
          <a:p>
            <a:r>
              <a:rPr kumimoji="1" lang="ja-JP" altLang="en-US"/>
              <a:t>ゴキブリの生息環境</a:t>
            </a:r>
            <a:r>
              <a:rPr kumimoji="1" lang="en-US" altLang="ja-JP" dirty="0"/>
              <a:t>(</a:t>
            </a:r>
            <a:r>
              <a:rPr kumimoji="1" lang="ja-JP" altLang="en-US">
                <a:solidFill>
                  <a:srgbClr val="FF0000"/>
                </a:solidFill>
              </a:rPr>
              <a:t>説明変数</a:t>
            </a:r>
            <a:r>
              <a:rPr kumimoji="1"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E669452B-7AC2-9F41-B264-BBFEE38A5BE2}"/>
              </a:ext>
            </a:extLst>
          </p:cNvPr>
          <p:cNvSpPr>
            <a:spLocks noGrp="1"/>
          </p:cNvSpPr>
          <p:nvPr>
            <p:ph idx="1"/>
          </p:nvPr>
        </p:nvSpPr>
        <p:spPr>
          <a:xfrm>
            <a:off x="838200" y="1825624"/>
            <a:ext cx="10817506" cy="4530725"/>
          </a:xfrm>
        </p:spPr>
        <p:txBody>
          <a:bodyPr>
            <a:normAutofit/>
          </a:bodyPr>
          <a:lstStyle/>
          <a:p>
            <a:r>
              <a:rPr lang="ja-JP" altLang="en-US"/>
              <a:t>本来は熱帯雨林に生息する昆虫で高温多湿を好む。</a:t>
            </a:r>
            <a:endParaRPr lang="en-US" altLang="ja-JP" dirty="0"/>
          </a:p>
          <a:p>
            <a:pPr marL="457200" lvl="1" indent="0">
              <a:buNone/>
            </a:pPr>
            <a:r>
              <a:rPr lang="ja-JP" altLang="en-US">
                <a:solidFill>
                  <a:srgbClr val="FF0000"/>
                </a:solidFill>
              </a:rPr>
              <a:t>年間平均気温、年間平均湿度</a:t>
            </a:r>
            <a:endParaRPr lang="en-US" altLang="ja-JP" dirty="0">
              <a:solidFill>
                <a:srgbClr val="FF0000"/>
              </a:solidFill>
            </a:endParaRPr>
          </a:p>
          <a:p>
            <a:pPr marL="457200" lvl="1" indent="0">
              <a:buNone/>
            </a:pPr>
            <a:endParaRPr lang="en-US" altLang="ja-JP" dirty="0"/>
          </a:p>
          <a:p>
            <a:r>
              <a:rPr lang="ja-JP" altLang="en-US"/>
              <a:t>人間が多い地域は冬でも暖かい場所が多く、過ごしやすい。</a:t>
            </a:r>
            <a:endParaRPr lang="en-US" altLang="ja-JP" dirty="0"/>
          </a:p>
          <a:p>
            <a:pPr marL="457200" lvl="1" indent="0">
              <a:buNone/>
            </a:pPr>
            <a:r>
              <a:rPr lang="ja-JP" altLang="en-US">
                <a:solidFill>
                  <a:srgbClr val="FF0000"/>
                </a:solidFill>
              </a:rPr>
              <a:t>人口、面積</a:t>
            </a:r>
            <a:endParaRPr lang="en-US" altLang="ja-JP" dirty="0">
              <a:solidFill>
                <a:srgbClr val="FF0000"/>
              </a:solidFill>
            </a:endParaRPr>
          </a:p>
          <a:p>
            <a:pPr marL="457200" lvl="1" indent="0">
              <a:buNone/>
            </a:pPr>
            <a:endParaRPr lang="en-US" altLang="ja-JP" dirty="0"/>
          </a:p>
          <a:p>
            <a:r>
              <a:rPr lang="ja-JP" altLang="en-US"/>
              <a:t>生ごみ、空き缶、ジュースのペットボトル等のごみも餌となる。</a:t>
            </a:r>
            <a:endParaRPr lang="en-US" altLang="ja-JP" dirty="0"/>
          </a:p>
          <a:p>
            <a:pPr marL="457200" lvl="1" indent="0">
              <a:buNone/>
            </a:pPr>
            <a:r>
              <a:rPr lang="ja-JP" altLang="en-US">
                <a:solidFill>
                  <a:srgbClr val="FF0000"/>
                </a:solidFill>
              </a:rPr>
              <a:t>ごみ排出量</a:t>
            </a:r>
            <a:endParaRPr lang="en-US" altLang="ja-JP" dirty="0">
              <a:solidFill>
                <a:srgbClr val="FF0000"/>
              </a:solidFill>
            </a:endParaRPr>
          </a:p>
        </p:txBody>
      </p:sp>
      <p:sp>
        <p:nvSpPr>
          <p:cNvPr id="4" name="日付プレースホルダー 3">
            <a:extLst>
              <a:ext uri="{FF2B5EF4-FFF2-40B4-BE49-F238E27FC236}">
                <a16:creationId xmlns:a16="http://schemas.microsoft.com/office/drawing/2014/main" id="{14FDD9FB-C19E-1C47-B4AB-1E2DB5CD4559}"/>
              </a:ext>
            </a:extLst>
          </p:cNvPr>
          <p:cNvSpPr>
            <a:spLocks noGrp="1"/>
          </p:cNvSpPr>
          <p:nvPr>
            <p:ph type="dt" sz="half" idx="10"/>
          </p:nvPr>
        </p:nvSpPr>
        <p:spPr/>
        <p:txBody>
          <a:bodyPr/>
          <a:lstStyle/>
          <a:p>
            <a:r>
              <a:rPr kumimoji="1" lang="en-US" altLang="ja-JP"/>
              <a:t>2021/9/16</a:t>
            </a:r>
            <a:endParaRPr kumimoji="1" lang="ja-JP" altLang="en-US"/>
          </a:p>
        </p:txBody>
      </p:sp>
      <p:sp>
        <p:nvSpPr>
          <p:cNvPr id="5" name="スライド番号プレースホルダー 4">
            <a:extLst>
              <a:ext uri="{FF2B5EF4-FFF2-40B4-BE49-F238E27FC236}">
                <a16:creationId xmlns:a16="http://schemas.microsoft.com/office/drawing/2014/main" id="{97C7D24E-B48E-0B42-8323-1FDEC8018C1C}"/>
              </a:ext>
            </a:extLst>
          </p:cNvPr>
          <p:cNvSpPr>
            <a:spLocks noGrp="1"/>
          </p:cNvSpPr>
          <p:nvPr>
            <p:ph type="sldNum" sz="quarter" idx="12"/>
          </p:nvPr>
        </p:nvSpPr>
        <p:spPr/>
        <p:txBody>
          <a:bodyPr/>
          <a:lstStyle/>
          <a:p>
            <a:fld id="{CBD3C25D-F4DC-344C-984C-EA7B630307A8}" type="slidenum">
              <a:rPr kumimoji="1" lang="ja-JP" altLang="en-US" smtClean="0"/>
              <a:t>4</a:t>
            </a:fld>
            <a:endParaRPr kumimoji="1" lang="ja-JP" altLang="en-US"/>
          </a:p>
        </p:txBody>
      </p:sp>
    </p:spTree>
    <p:extLst>
      <p:ext uri="{BB962C8B-B14F-4D97-AF65-F5344CB8AC3E}">
        <p14:creationId xmlns:p14="http://schemas.microsoft.com/office/powerpoint/2010/main" val="4245689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74D0E4-95C1-E646-8CC1-5DD8B48AA305}"/>
              </a:ext>
            </a:extLst>
          </p:cNvPr>
          <p:cNvSpPr>
            <a:spLocks noGrp="1"/>
          </p:cNvSpPr>
          <p:nvPr>
            <p:ph type="title"/>
          </p:nvPr>
        </p:nvSpPr>
        <p:spPr/>
        <p:txBody>
          <a:bodyPr/>
          <a:lstStyle/>
          <a:p>
            <a:r>
              <a:rPr kumimoji="1" lang="ja-JP" altLang="en-US"/>
              <a:t>ゴキブリ発生リスク</a:t>
            </a:r>
            <a:r>
              <a:rPr kumimoji="1" lang="en-US" altLang="ja-JP" dirty="0"/>
              <a:t>(</a:t>
            </a:r>
            <a:r>
              <a:rPr kumimoji="1" lang="ja-JP" altLang="en-US"/>
              <a:t>目的変数</a:t>
            </a:r>
            <a:r>
              <a:rPr kumimoji="1" lang="en-US" altLang="ja-JP" dirty="0"/>
              <a:t>)</a:t>
            </a:r>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AF611D7-B578-6D43-86E3-B493236615E6}"/>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kumimoji="1" lang="en-US" altLang="ja-JP" b="0" i="1" dirty="0" smtClean="0">
                          <a:latin typeface="Cambria Math" panose="02040503050406030204" pitchFamily="18" charset="0"/>
                        </a:rPr>
                        <m:t>𝑦</m:t>
                      </m:r>
                      <m:r>
                        <a:rPr kumimoji="1" lang="en-US" altLang="ja-JP" b="0" i="1" dirty="0" smtClean="0">
                          <a:latin typeface="Cambria Math" panose="02040503050406030204" pitchFamily="18" charset="0"/>
                        </a:rPr>
                        <m:t>=</m:t>
                      </m:r>
                      <m:f>
                        <m:fPr>
                          <m:ctrlPr>
                            <a:rPr kumimoji="1" lang="en-US" altLang="ja-JP" i="1" smtClean="0">
                              <a:latin typeface="Cambria Math" panose="02040503050406030204" pitchFamily="18" charset="0"/>
                            </a:rPr>
                          </m:ctrlPr>
                        </m:fPr>
                        <m:num>
                          <m:r>
                            <a:rPr lang="ja-JP" altLang="en-US" i="1">
                              <a:latin typeface="Cambria Math" panose="02040503050406030204" pitchFamily="18" charset="0"/>
                            </a:rPr>
                            <m:t>ゴキブリ駆除</m:t>
                          </m:r>
                          <m:r>
                            <a:rPr lang="ja-JP" altLang="en-US" i="1" smtClean="0">
                              <a:latin typeface="Cambria Math" panose="02040503050406030204" pitchFamily="18" charset="0"/>
                            </a:rPr>
                            <m:t>相談件数</m:t>
                          </m:r>
                        </m:num>
                        <m:den>
                          <m:r>
                            <a:rPr lang="ja-JP" altLang="en-US" i="1">
                              <a:latin typeface="Cambria Math" panose="02040503050406030204" pitchFamily="18" charset="0"/>
                            </a:rPr>
                            <m:t>世帯数</m:t>
                          </m:r>
                        </m:den>
                      </m:f>
                    </m:oMath>
                  </m:oMathPara>
                </a14:m>
                <a:endParaRPr kumimoji="1" lang="en-US" altLang="ja-JP" dirty="0"/>
              </a:p>
              <a:p>
                <a:pPr marL="0" indent="0">
                  <a:buNone/>
                </a:pPr>
                <a:endParaRPr kumimoji="1" lang="en-US" altLang="ja-JP" dirty="0"/>
              </a:p>
              <a:p>
                <a:pPr marL="0" indent="0">
                  <a:buNone/>
                </a:pPr>
                <a:endParaRPr lang="en-US" altLang="ja-JP" dirty="0"/>
              </a:p>
              <a:p>
                <a:pPr marL="0" indent="0">
                  <a:buNone/>
                </a:pPr>
                <a14:m>
                  <m:oMathPara xmlns:m="http://schemas.openxmlformats.org/officeDocument/2006/math">
                    <m:oMathParaPr>
                      <m:jc m:val="left"/>
                    </m:oMathParaPr>
                    <m:oMath xmlns:m="http://schemas.openxmlformats.org/officeDocument/2006/math">
                      <m:r>
                        <a:rPr lang="ja-JP" altLang="en-US" i="1" dirty="0">
                          <a:latin typeface="Cambria Math" panose="02040503050406030204" pitchFamily="18" charset="0"/>
                        </a:rPr>
                        <m:t>ゴキブリ発生</m:t>
                      </m:r>
                      <m:r>
                        <a:rPr lang="ja-JP" altLang="en-US" i="1" dirty="0" smtClean="0">
                          <a:latin typeface="Cambria Math" panose="02040503050406030204" pitchFamily="18" charset="0"/>
                        </a:rPr>
                        <m:t>リスク</m:t>
                      </m:r>
                      <m:r>
                        <a:rPr lang="en-US" altLang="ja-JP" b="0" i="1" dirty="0" smtClean="0">
                          <a:latin typeface="Cambria Math" panose="02040503050406030204" pitchFamily="18" charset="0"/>
                        </a:rPr>
                        <m:t>=</m:t>
                      </m:r>
                      <m:f>
                        <m:fPr>
                          <m:ctrlPr>
                            <a:rPr lang="en-US" altLang="ja-JP" i="1">
                              <a:latin typeface="Cambria Math" panose="02040503050406030204" pitchFamily="18" charset="0"/>
                            </a:rPr>
                          </m:ctrlPr>
                        </m:fPr>
                        <m:num>
                          <m:r>
                            <a:rPr lang="en-US" altLang="ja-JP" b="0" i="1" smtClean="0">
                              <a:latin typeface="Cambria Math" panose="02040503050406030204" pitchFamily="18" charset="0"/>
                            </a:rPr>
                            <m:t>𝑦</m:t>
                          </m:r>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mean</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r>
                            <a:rPr lang="en-US" altLang="ja-JP" b="0" i="1" smtClean="0">
                              <a:latin typeface="Cambria Math" panose="02040503050406030204" pitchFamily="18" charset="0"/>
                            </a:rPr>
                            <m:t>)</m:t>
                          </m:r>
                        </m:num>
                        <m:den>
                          <m:r>
                            <m:rPr>
                              <m:sty m:val="p"/>
                            </m:rPr>
                            <a:rPr lang="en-US" altLang="ja-JP" b="0" i="0" smtClean="0">
                              <a:latin typeface="Cambria Math" panose="02040503050406030204" pitchFamily="18" charset="0"/>
                            </a:rPr>
                            <m:t>std</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r>
                            <a:rPr lang="en-US" altLang="ja-JP" b="0" i="1" smtClean="0">
                              <a:latin typeface="Cambria Math" panose="02040503050406030204" pitchFamily="18" charset="0"/>
                            </a:rPr>
                            <m:t>)</m:t>
                          </m:r>
                        </m:den>
                      </m:f>
                    </m:oMath>
                  </m:oMathPara>
                </a14:m>
                <a:endParaRPr lang="en-US" altLang="ja-JP" dirty="0"/>
              </a:p>
              <a:p>
                <a:pPr marL="0" indent="0">
                  <a:buNone/>
                </a:pPr>
                <a:endParaRPr lang="en-US" altLang="ja-JP" dirty="0"/>
              </a:p>
              <a:p>
                <a:pPr marL="0" indent="0">
                  <a:buNone/>
                </a:pPr>
                <a:r>
                  <a:rPr lang="ja-JP" altLang="en-US"/>
                  <a:t>平均</a:t>
                </a:r>
                <a:r>
                  <a:rPr lang="en-US" altLang="ja-JP" dirty="0"/>
                  <a:t>0</a:t>
                </a:r>
                <a:r>
                  <a:rPr lang="ja-JP" altLang="en-US"/>
                  <a:t>、分散</a:t>
                </a:r>
                <a:r>
                  <a:rPr lang="en-US" altLang="ja-JP" dirty="0"/>
                  <a:t>1</a:t>
                </a:r>
                <a:r>
                  <a:rPr lang="ja-JP" altLang="en-US"/>
                  <a:t>に標準化</a:t>
                </a:r>
                <a:endParaRPr lang="en-US" altLang="ja-JP" dirty="0"/>
              </a:p>
            </p:txBody>
          </p:sp>
        </mc:Choice>
        <mc:Fallback>
          <p:sp>
            <p:nvSpPr>
              <p:cNvPr id="3" name="コンテンツ プレースホルダー 2">
                <a:extLst>
                  <a:ext uri="{FF2B5EF4-FFF2-40B4-BE49-F238E27FC236}">
                    <a16:creationId xmlns:a16="http://schemas.microsoft.com/office/drawing/2014/main" id="{5AF611D7-B578-6D43-86E3-B493236615E6}"/>
                  </a:ext>
                </a:extLst>
              </p:cNvPr>
              <p:cNvSpPr>
                <a:spLocks noGrp="1" noRot="1" noChangeAspect="1" noMove="1" noResize="1" noEditPoints="1" noAdjustHandles="1" noChangeArrowheads="1" noChangeShapeType="1" noTextEdit="1"/>
              </p:cNvSpPr>
              <p:nvPr>
                <p:ph idx="1"/>
              </p:nvPr>
            </p:nvSpPr>
            <p:spPr>
              <a:blipFill>
                <a:blip r:embed="rId2"/>
                <a:stretch>
                  <a:fillRect l="-1206" t="-1163"/>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57512E04-149B-3544-AA3D-C23A69BF3B0B}"/>
              </a:ext>
            </a:extLst>
          </p:cNvPr>
          <p:cNvSpPr>
            <a:spLocks noGrp="1"/>
          </p:cNvSpPr>
          <p:nvPr>
            <p:ph type="dt" sz="half" idx="10"/>
          </p:nvPr>
        </p:nvSpPr>
        <p:spPr/>
        <p:txBody>
          <a:bodyPr/>
          <a:lstStyle/>
          <a:p>
            <a:r>
              <a:rPr kumimoji="1" lang="en-US" altLang="ja-JP"/>
              <a:t>2021/9/16</a:t>
            </a:r>
            <a:endParaRPr kumimoji="1" lang="ja-JP" altLang="en-US"/>
          </a:p>
        </p:txBody>
      </p:sp>
      <p:sp>
        <p:nvSpPr>
          <p:cNvPr id="5" name="スライド番号プレースホルダー 4">
            <a:extLst>
              <a:ext uri="{FF2B5EF4-FFF2-40B4-BE49-F238E27FC236}">
                <a16:creationId xmlns:a16="http://schemas.microsoft.com/office/drawing/2014/main" id="{01708486-34C9-074C-993E-3A649C848ACB}"/>
              </a:ext>
            </a:extLst>
          </p:cNvPr>
          <p:cNvSpPr>
            <a:spLocks noGrp="1"/>
          </p:cNvSpPr>
          <p:nvPr>
            <p:ph type="sldNum" sz="quarter" idx="12"/>
          </p:nvPr>
        </p:nvSpPr>
        <p:spPr/>
        <p:txBody>
          <a:bodyPr/>
          <a:lstStyle/>
          <a:p>
            <a:fld id="{CBD3C25D-F4DC-344C-984C-EA7B630307A8}" type="slidenum">
              <a:rPr kumimoji="1" lang="ja-JP" altLang="en-US" smtClean="0"/>
              <a:t>5</a:t>
            </a:fld>
            <a:endParaRPr kumimoji="1" lang="ja-JP" altLang="en-US"/>
          </a:p>
        </p:txBody>
      </p:sp>
      <p:pic>
        <p:nvPicPr>
          <p:cNvPr id="7" name="図 6" descr="テキスト&#10;&#10;自動的に生成された説明">
            <a:extLst>
              <a:ext uri="{FF2B5EF4-FFF2-40B4-BE49-F238E27FC236}">
                <a16:creationId xmlns:a16="http://schemas.microsoft.com/office/drawing/2014/main" id="{A805FB07-5A86-CC43-B426-D52B021FB0C0}"/>
              </a:ext>
            </a:extLst>
          </p:cNvPr>
          <p:cNvPicPr>
            <a:picLocks noChangeAspect="1"/>
          </p:cNvPicPr>
          <p:nvPr/>
        </p:nvPicPr>
        <p:blipFill>
          <a:blip r:embed="rId3"/>
          <a:stretch>
            <a:fillRect/>
          </a:stretch>
        </p:blipFill>
        <p:spPr>
          <a:xfrm>
            <a:off x="7124700" y="3630613"/>
            <a:ext cx="2971800" cy="1536700"/>
          </a:xfrm>
          <a:prstGeom prst="rect">
            <a:avLst/>
          </a:prstGeom>
        </p:spPr>
      </p:pic>
      <p:pic>
        <p:nvPicPr>
          <p:cNvPr id="9" name="図 8" descr="テキスト&#10;&#10;自動的に生成された説明">
            <a:extLst>
              <a:ext uri="{FF2B5EF4-FFF2-40B4-BE49-F238E27FC236}">
                <a16:creationId xmlns:a16="http://schemas.microsoft.com/office/drawing/2014/main" id="{C7C6FDEA-98B3-3343-A48E-5243DB271088}"/>
              </a:ext>
            </a:extLst>
          </p:cNvPr>
          <p:cNvPicPr>
            <a:picLocks noChangeAspect="1"/>
          </p:cNvPicPr>
          <p:nvPr/>
        </p:nvPicPr>
        <p:blipFill>
          <a:blip r:embed="rId4"/>
          <a:stretch>
            <a:fillRect/>
          </a:stretch>
        </p:blipFill>
        <p:spPr>
          <a:xfrm>
            <a:off x="7124700" y="1646238"/>
            <a:ext cx="1739900" cy="1536700"/>
          </a:xfrm>
          <a:prstGeom prst="rect">
            <a:avLst/>
          </a:prstGeom>
        </p:spPr>
      </p:pic>
    </p:spTree>
    <p:extLst>
      <p:ext uri="{BB962C8B-B14F-4D97-AF65-F5344CB8AC3E}">
        <p14:creationId xmlns:p14="http://schemas.microsoft.com/office/powerpoint/2010/main" val="331915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421A1D-8553-134D-A60B-4D780D2C4494}"/>
              </a:ext>
            </a:extLst>
          </p:cNvPr>
          <p:cNvSpPr>
            <a:spLocks noGrp="1"/>
          </p:cNvSpPr>
          <p:nvPr>
            <p:ph type="title"/>
          </p:nvPr>
        </p:nvSpPr>
        <p:spPr/>
        <p:txBody>
          <a:bodyPr/>
          <a:lstStyle/>
          <a:p>
            <a:r>
              <a:rPr kumimoji="1" lang="ja-JP" altLang="en-US"/>
              <a:t>実行結果</a:t>
            </a:r>
          </a:p>
        </p:txBody>
      </p:sp>
      <p:sp>
        <p:nvSpPr>
          <p:cNvPr id="3" name="コンテンツ プレースホルダー 2">
            <a:extLst>
              <a:ext uri="{FF2B5EF4-FFF2-40B4-BE49-F238E27FC236}">
                <a16:creationId xmlns:a16="http://schemas.microsoft.com/office/drawing/2014/main" id="{8A53E09C-5C25-B04D-B6BE-8E0D6789DACA}"/>
              </a:ext>
            </a:extLst>
          </p:cNvPr>
          <p:cNvSpPr>
            <a:spLocks noGrp="1"/>
          </p:cNvSpPr>
          <p:nvPr>
            <p:ph idx="1"/>
          </p:nvPr>
        </p:nvSpPr>
        <p:spPr/>
        <p:txBody>
          <a:bodyPr/>
          <a:lstStyle/>
          <a:p>
            <a:r>
              <a:rPr kumimoji="1" lang="ja-JP" altLang="en-US"/>
              <a:t>どの都市も大阪</a:t>
            </a:r>
            <a:r>
              <a:rPr kumimoji="1" lang="en-US" altLang="ja-JP" dirty="0"/>
              <a:t>(2.27)</a:t>
            </a:r>
            <a:r>
              <a:rPr kumimoji="1" lang="ja-JP" altLang="en-US"/>
              <a:t>よりはまし</a:t>
            </a:r>
            <a:endParaRPr kumimoji="1" lang="en-US" altLang="ja-JP" dirty="0"/>
          </a:p>
          <a:p>
            <a:endParaRPr lang="en-US" altLang="ja-JP" dirty="0"/>
          </a:p>
          <a:p>
            <a:r>
              <a:rPr kumimoji="1" lang="ja-JP" altLang="en-US"/>
              <a:t>住むならオーストラリア</a:t>
            </a:r>
            <a:endParaRPr kumimoji="1" lang="en-US" altLang="ja-JP" dirty="0"/>
          </a:p>
          <a:p>
            <a:endParaRPr lang="en-US" altLang="ja-JP" dirty="0"/>
          </a:p>
          <a:p>
            <a:r>
              <a:rPr kumimoji="1" lang="ja-JP" altLang="en-US"/>
              <a:t>モスクワは年平均気温</a:t>
            </a:r>
            <a:r>
              <a:rPr lang="en-US" altLang="ja-JP" dirty="0"/>
              <a:t>-9.35</a:t>
            </a:r>
            <a:r>
              <a:rPr lang="ja-JP" altLang="en-US"/>
              <a:t>℃にしてはゴキブリ発生リスクが高すぎる？</a:t>
            </a:r>
            <a:endParaRPr kumimoji="1" lang="ja-JP" altLang="en-US"/>
          </a:p>
        </p:txBody>
      </p:sp>
      <p:sp>
        <p:nvSpPr>
          <p:cNvPr id="4" name="日付プレースホルダー 3">
            <a:extLst>
              <a:ext uri="{FF2B5EF4-FFF2-40B4-BE49-F238E27FC236}">
                <a16:creationId xmlns:a16="http://schemas.microsoft.com/office/drawing/2014/main" id="{31D2D435-1BFC-A74E-8A10-15A376A9F1EC}"/>
              </a:ext>
            </a:extLst>
          </p:cNvPr>
          <p:cNvSpPr>
            <a:spLocks noGrp="1"/>
          </p:cNvSpPr>
          <p:nvPr>
            <p:ph type="dt" sz="half" idx="10"/>
          </p:nvPr>
        </p:nvSpPr>
        <p:spPr/>
        <p:txBody>
          <a:bodyPr/>
          <a:lstStyle/>
          <a:p>
            <a:r>
              <a:rPr kumimoji="1" lang="en-US" altLang="ja-JP"/>
              <a:t>2021/9/16</a:t>
            </a:r>
            <a:endParaRPr kumimoji="1" lang="ja-JP" altLang="en-US"/>
          </a:p>
        </p:txBody>
      </p:sp>
      <p:sp>
        <p:nvSpPr>
          <p:cNvPr id="5" name="スライド番号プレースホルダー 4">
            <a:extLst>
              <a:ext uri="{FF2B5EF4-FFF2-40B4-BE49-F238E27FC236}">
                <a16:creationId xmlns:a16="http://schemas.microsoft.com/office/drawing/2014/main" id="{CBC06765-D405-7E44-B87C-A046378AF8D2}"/>
              </a:ext>
            </a:extLst>
          </p:cNvPr>
          <p:cNvSpPr>
            <a:spLocks noGrp="1"/>
          </p:cNvSpPr>
          <p:nvPr>
            <p:ph type="sldNum" sz="quarter" idx="12"/>
          </p:nvPr>
        </p:nvSpPr>
        <p:spPr/>
        <p:txBody>
          <a:bodyPr/>
          <a:lstStyle/>
          <a:p>
            <a:fld id="{CBD3C25D-F4DC-344C-984C-EA7B630307A8}" type="slidenum">
              <a:rPr kumimoji="1" lang="ja-JP" altLang="en-US" smtClean="0"/>
              <a:t>6</a:t>
            </a:fld>
            <a:endParaRPr kumimoji="1" lang="ja-JP" altLang="en-US"/>
          </a:p>
        </p:txBody>
      </p:sp>
      <p:pic>
        <p:nvPicPr>
          <p:cNvPr id="6" name="コンテンツ プレースホルダー 6" descr="テキスト&#10;&#10;自動的に生成された説明">
            <a:extLst>
              <a:ext uri="{FF2B5EF4-FFF2-40B4-BE49-F238E27FC236}">
                <a16:creationId xmlns:a16="http://schemas.microsoft.com/office/drawing/2014/main" id="{2918329C-ED89-C849-9746-47275AA8CCBA}"/>
              </a:ext>
            </a:extLst>
          </p:cNvPr>
          <p:cNvPicPr>
            <a:picLocks noChangeAspect="1"/>
          </p:cNvPicPr>
          <p:nvPr/>
        </p:nvPicPr>
        <p:blipFill>
          <a:blip r:embed="rId2"/>
          <a:stretch>
            <a:fillRect/>
          </a:stretch>
        </p:blipFill>
        <p:spPr>
          <a:xfrm>
            <a:off x="6567667" y="1576788"/>
            <a:ext cx="5195491" cy="1237707"/>
          </a:xfrm>
          <a:prstGeom prst="rect">
            <a:avLst/>
          </a:prstGeom>
        </p:spPr>
      </p:pic>
      <p:pic>
        <p:nvPicPr>
          <p:cNvPr id="7" name="図 6" descr="テーブル&#10;&#10;自動的に生成された説明">
            <a:extLst>
              <a:ext uri="{FF2B5EF4-FFF2-40B4-BE49-F238E27FC236}">
                <a16:creationId xmlns:a16="http://schemas.microsoft.com/office/drawing/2014/main" id="{5AF2102A-C74D-364F-BB2A-5AE1768F0AAA}"/>
              </a:ext>
            </a:extLst>
          </p:cNvPr>
          <p:cNvPicPr>
            <a:picLocks noChangeAspect="1"/>
          </p:cNvPicPr>
          <p:nvPr/>
        </p:nvPicPr>
        <p:blipFill>
          <a:blip r:embed="rId3"/>
          <a:stretch>
            <a:fillRect/>
          </a:stretch>
        </p:blipFill>
        <p:spPr>
          <a:xfrm>
            <a:off x="2998551" y="4785516"/>
            <a:ext cx="8614137" cy="1640284"/>
          </a:xfrm>
          <a:prstGeom prst="rect">
            <a:avLst/>
          </a:prstGeom>
        </p:spPr>
      </p:pic>
    </p:spTree>
    <p:extLst>
      <p:ext uri="{BB962C8B-B14F-4D97-AF65-F5344CB8AC3E}">
        <p14:creationId xmlns:p14="http://schemas.microsoft.com/office/powerpoint/2010/main" val="1717425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CC16E9-AA64-0841-9368-772BD6C7FBA4}"/>
              </a:ext>
            </a:extLst>
          </p:cNvPr>
          <p:cNvSpPr>
            <a:spLocks noGrp="1"/>
          </p:cNvSpPr>
          <p:nvPr>
            <p:ph type="title"/>
          </p:nvPr>
        </p:nvSpPr>
        <p:spPr/>
        <p:txBody>
          <a:bodyPr/>
          <a:lstStyle/>
          <a:p>
            <a:r>
              <a:rPr kumimoji="1" lang="ja-JP" altLang="en-US"/>
              <a:t>考察</a:t>
            </a:r>
          </a:p>
        </p:txBody>
      </p:sp>
      <p:sp>
        <p:nvSpPr>
          <p:cNvPr id="3" name="コンテンツ プレースホルダー 2">
            <a:extLst>
              <a:ext uri="{FF2B5EF4-FFF2-40B4-BE49-F238E27FC236}">
                <a16:creationId xmlns:a16="http://schemas.microsoft.com/office/drawing/2014/main" id="{50215ACB-0E4F-6D4C-A532-0737DDFDCABE}"/>
              </a:ext>
            </a:extLst>
          </p:cNvPr>
          <p:cNvSpPr>
            <a:spLocks noGrp="1"/>
          </p:cNvSpPr>
          <p:nvPr>
            <p:ph idx="1"/>
          </p:nvPr>
        </p:nvSpPr>
        <p:spPr>
          <a:xfrm>
            <a:off x="838200" y="1594373"/>
            <a:ext cx="10515600" cy="4351338"/>
          </a:xfrm>
        </p:spPr>
        <p:txBody>
          <a:bodyPr/>
          <a:lstStyle/>
          <a:p>
            <a:pPr marL="0" indent="0">
              <a:buNone/>
            </a:pPr>
            <a:r>
              <a:rPr kumimoji="1" lang="ja-JP" altLang="en-US"/>
              <a:t>年間平均気温の標準偏回帰係数が他と比べて低く、人口の標準辺回帰係数が高いからモスクワのゴキブリ発生リスクは高くなった。</a:t>
            </a:r>
            <a:endParaRPr kumimoji="1" lang="en-US" altLang="ja-JP" dirty="0"/>
          </a:p>
          <a:p>
            <a:pPr marL="0" indent="0">
              <a:buNone/>
            </a:pPr>
            <a:endParaRPr lang="en-US" altLang="ja-JP" dirty="0"/>
          </a:p>
          <a:p>
            <a:pPr marL="0" indent="0">
              <a:buNone/>
            </a:pPr>
            <a:r>
              <a:rPr lang="ja-JP" altLang="en-US"/>
              <a:t>日本は全国的にゴキブリが分布し、年平均気温によるゴキブリ発生リスクの差が小さかったからだと考えられる。</a:t>
            </a:r>
            <a:endParaRPr lang="en-US" altLang="ja-JP" dirty="0"/>
          </a:p>
          <a:p>
            <a:pPr marL="0" indent="0">
              <a:buNone/>
            </a:pPr>
            <a:r>
              <a:rPr kumimoji="1" lang="ja-JP" altLang="en-US"/>
              <a:t>学習に様々な気候の世界のデータを使用できたら改善できそう。</a:t>
            </a:r>
          </a:p>
        </p:txBody>
      </p:sp>
      <p:sp>
        <p:nvSpPr>
          <p:cNvPr id="4" name="日付プレースホルダー 3">
            <a:extLst>
              <a:ext uri="{FF2B5EF4-FFF2-40B4-BE49-F238E27FC236}">
                <a16:creationId xmlns:a16="http://schemas.microsoft.com/office/drawing/2014/main" id="{139BDA8D-5D3D-B945-AFC4-C43ED747ADC7}"/>
              </a:ext>
            </a:extLst>
          </p:cNvPr>
          <p:cNvSpPr>
            <a:spLocks noGrp="1"/>
          </p:cNvSpPr>
          <p:nvPr>
            <p:ph type="dt" sz="half" idx="10"/>
          </p:nvPr>
        </p:nvSpPr>
        <p:spPr/>
        <p:txBody>
          <a:bodyPr/>
          <a:lstStyle/>
          <a:p>
            <a:r>
              <a:rPr kumimoji="1" lang="en-US" altLang="ja-JP"/>
              <a:t>2021/9/16</a:t>
            </a:r>
            <a:endParaRPr kumimoji="1" lang="ja-JP" altLang="en-US"/>
          </a:p>
        </p:txBody>
      </p:sp>
      <p:sp>
        <p:nvSpPr>
          <p:cNvPr id="5" name="スライド番号プレースホルダー 4">
            <a:extLst>
              <a:ext uri="{FF2B5EF4-FFF2-40B4-BE49-F238E27FC236}">
                <a16:creationId xmlns:a16="http://schemas.microsoft.com/office/drawing/2014/main" id="{E7EF05AC-42A5-8A41-BAC6-2FBE805865FE}"/>
              </a:ext>
            </a:extLst>
          </p:cNvPr>
          <p:cNvSpPr>
            <a:spLocks noGrp="1"/>
          </p:cNvSpPr>
          <p:nvPr>
            <p:ph type="sldNum" sz="quarter" idx="12"/>
          </p:nvPr>
        </p:nvSpPr>
        <p:spPr/>
        <p:txBody>
          <a:bodyPr/>
          <a:lstStyle/>
          <a:p>
            <a:fld id="{CBD3C25D-F4DC-344C-984C-EA7B630307A8}" type="slidenum">
              <a:rPr kumimoji="1" lang="ja-JP" altLang="en-US" smtClean="0"/>
              <a:t>7</a:t>
            </a:fld>
            <a:endParaRPr kumimoji="1" lang="ja-JP" altLang="en-US"/>
          </a:p>
        </p:txBody>
      </p:sp>
      <p:pic>
        <p:nvPicPr>
          <p:cNvPr id="6" name="コンテンツ プレースホルダー 6">
            <a:extLst>
              <a:ext uri="{FF2B5EF4-FFF2-40B4-BE49-F238E27FC236}">
                <a16:creationId xmlns:a16="http://schemas.microsoft.com/office/drawing/2014/main" id="{F243DF66-9640-314D-81DD-F51D5BA19458}"/>
              </a:ext>
            </a:extLst>
          </p:cNvPr>
          <p:cNvPicPr>
            <a:picLocks noChangeAspect="1"/>
          </p:cNvPicPr>
          <p:nvPr/>
        </p:nvPicPr>
        <p:blipFill>
          <a:blip r:embed="rId2"/>
          <a:stretch>
            <a:fillRect/>
          </a:stretch>
        </p:blipFill>
        <p:spPr>
          <a:xfrm>
            <a:off x="171051" y="4562352"/>
            <a:ext cx="7985567" cy="258037"/>
          </a:xfrm>
          <a:prstGeom prst="rect">
            <a:avLst/>
          </a:prstGeom>
        </p:spPr>
      </p:pic>
      <p:pic>
        <p:nvPicPr>
          <p:cNvPr id="7" name="図 6" descr="テーブル&#10;&#10;自動的に生成された説明">
            <a:extLst>
              <a:ext uri="{FF2B5EF4-FFF2-40B4-BE49-F238E27FC236}">
                <a16:creationId xmlns:a16="http://schemas.microsoft.com/office/drawing/2014/main" id="{B2A6F3ED-5D02-1242-A844-FB50B9C32606}"/>
              </a:ext>
            </a:extLst>
          </p:cNvPr>
          <p:cNvPicPr>
            <a:picLocks noChangeAspect="1"/>
          </p:cNvPicPr>
          <p:nvPr/>
        </p:nvPicPr>
        <p:blipFill>
          <a:blip r:embed="rId3"/>
          <a:stretch>
            <a:fillRect/>
          </a:stretch>
        </p:blipFill>
        <p:spPr>
          <a:xfrm>
            <a:off x="128609" y="4885729"/>
            <a:ext cx="7985568" cy="1520593"/>
          </a:xfrm>
          <a:prstGeom prst="rect">
            <a:avLst/>
          </a:prstGeom>
        </p:spPr>
      </p:pic>
      <p:pic>
        <p:nvPicPr>
          <p:cNvPr id="8" name="コンテンツ プレースホルダー 6" descr="テキスト&#10;&#10;自動的に生成された説明">
            <a:extLst>
              <a:ext uri="{FF2B5EF4-FFF2-40B4-BE49-F238E27FC236}">
                <a16:creationId xmlns:a16="http://schemas.microsoft.com/office/drawing/2014/main" id="{ADB58829-14B4-E54D-B08E-40E65EE723CD}"/>
              </a:ext>
            </a:extLst>
          </p:cNvPr>
          <p:cNvPicPr>
            <a:picLocks noChangeAspect="1"/>
          </p:cNvPicPr>
          <p:nvPr/>
        </p:nvPicPr>
        <p:blipFill>
          <a:blip r:embed="rId4"/>
          <a:stretch>
            <a:fillRect/>
          </a:stretch>
        </p:blipFill>
        <p:spPr>
          <a:xfrm>
            <a:off x="8114177" y="5299523"/>
            <a:ext cx="4045545" cy="963759"/>
          </a:xfrm>
          <a:prstGeom prst="rect">
            <a:avLst/>
          </a:prstGeom>
        </p:spPr>
      </p:pic>
      <p:sp>
        <p:nvSpPr>
          <p:cNvPr id="9" name="下矢印 8">
            <a:extLst>
              <a:ext uri="{FF2B5EF4-FFF2-40B4-BE49-F238E27FC236}">
                <a16:creationId xmlns:a16="http://schemas.microsoft.com/office/drawing/2014/main" id="{D305C21A-F0E9-374F-930A-40C883145A9B}"/>
              </a:ext>
            </a:extLst>
          </p:cNvPr>
          <p:cNvSpPr/>
          <p:nvPr/>
        </p:nvSpPr>
        <p:spPr>
          <a:xfrm>
            <a:off x="1539433" y="2514822"/>
            <a:ext cx="335666" cy="40511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7527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D33771-05E9-844A-A3D0-010F26D04272}"/>
              </a:ext>
            </a:extLst>
          </p:cNvPr>
          <p:cNvSpPr>
            <a:spLocks noGrp="1"/>
          </p:cNvSpPr>
          <p:nvPr>
            <p:ph type="title"/>
          </p:nvPr>
        </p:nvSpPr>
        <p:spPr/>
        <p:txBody>
          <a:bodyPr/>
          <a:lstStyle/>
          <a:p>
            <a:r>
              <a:rPr kumimoji="1" lang="ja-JP" altLang="en-US"/>
              <a:t>まとめ</a:t>
            </a:r>
          </a:p>
        </p:txBody>
      </p:sp>
      <p:sp>
        <p:nvSpPr>
          <p:cNvPr id="3" name="コンテンツ プレースホルダー 2">
            <a:extLst>
              <a:ext uri="{FF2B5EF4-FFF2-40B4-BE49-F238E27FC236}">
                <a16:creationId xmlns:a16="http://schemas.microsoft.com/office/drawing/2014/main" id="{36A72E3F-573D-CD41-9179-27382974344F}"/>
              </a:ext>
            </a:extLst>
          </p:cNvPr>
          <p:cNvSpPr>
            <a:spLocks noGrp="1"/>
          </p:cNvSpPr>
          <p:nvPr>
            <p:ph idx="1"/>
          </p:nvPr>
        </p:nvSpPr>
        <p:spPr/>
        <p:txBody>
          <a:bodyPr/>
          <a:lstStyle/>
          <a:p>
            <a:pPr marL="0" indent="0">
              <a:buNone/>
            </a:pPr>
            <a:r>
              <a:rPr kumimoji="1" lang="ja-JP" altLang="en-US"/>
              <a:t>思っていたより人口がゴキブリ発生リスクに与える影響が大きく、ゴキブリとは無縁の生活を送りたいなら都会は諦めるしかないのかもしれない。</a:t>
            </a:r>
            <a:endParaRPr kumimoji="1" lang="en-US" altLang="ja-JP" dirty="0"/>
          </a:p>
          <a:p>
            <a:pPr marL="0" indent="0">
              <a:buNone/>
            </a:pPr>
            <a:endParaRPr lang="en-US" altLang="ja-JP" dirty="0"/>
          </a:p>
          <a:p>
            <a:pPr marL="0" indent="0">
              <a:buNone/>
            </a:pPr>
            <a:r>
              <a:rPr kumimoji="1" lang="ja-JP" altLang="en-US"/>
              <a:t>住むなら買い物や交通はある程度便利な場所がいいため、首都圏に近くて人口が少ない場所が良さそう。</a:t>
            </a:r>
          </a:p>
        </p:txBody>
      </p:sp>
      <p:sp>
        <p:nvSpPr>
          <p:cNvPr id="4" name="日付プレースホルダー 3">
            <a:extLst>
              <a:ext uri="{FF2B5EF4-FFF2-40B4-BE49-F238E27FC236}">
                <a16:creationId xmlns:a16="http://schemas.microsoft.com/office/drawing/2014/main" id="{E8A399B7-DED8-B44D-9BFB-7411398AF4B3}"/>
              </a:ext>
            </a:extLst>
          </p:cNvPr>
          <p:cNvSpPr>
            <a:spLocks noGrp="1"/>
          </p:cNvSpPr>
          <p:nvPr>
            <p:ph type="dt" sz="half" idx="10"/>
          </p:nvPr>
        </p:nvSpPr>
        <p:spPr/>
        <p:txBody>
          <a:bodyPr/>
          <a:lstStyle/>
          <a:p>
            <a:r>
              <a:rPr kumimoji="1" lang="en-US" altLang="ja-JP"/>
              <a:t>2021/9/16</a:t>
            </a:r>
            <a:endParaRPr kumimoji="1" lang="ja-JP" altLang="en-US"/>
          </a:p>
        </p:txBody>
      </p:sp>
      <p:sp>
        <p:nvSpPr>
          <p:cNvPr id="5" name="スライド番号プレースホルダー 4">
            <a:extLst>
              <a:ext uri="{FF2B5EF4-FFF2-40B4-BE49-F238E27FC236}">
                <a16:creationId xmlns:a16="http://schemas.microsoft.com/office/drawing/2014/main" id="{9F211927-64F8-414D-94B0-A32DB1E3AEF3}"/>
              </a:ext>
            </a:extLst>
          </p:cNvPr>
          <p:cNvSpPr>
            <a:spLocks noGrp="1"/>
          </p:cNvSpPr>
          <p:nvPr>
            <p:ph type="sldNum" sz="quarter" idx="12"/>
          </p:nvPr>
        </p:nvSpPr>
        <p:spPr/>
        <p:txBody>
          <a:bodyPr/>
          <a:lstStyle/>
          <a:p>
            <a:fld id="{CBD3C25D-F4DC-344C-984C-EA7B630307A8}" type="slidenum">
              <a:rPr kumimoji="1" lang="ja-JP" altLang="en-US" smtClean="0"/>
              <a:t>8</a:t>
            </a:fld>
            <a:endParaRPr kumimoji="1" lang="ja-JP" altLang="en-US"/>
          </a:p>
        </p:txBody>
      </p:sp>
    </p:spTree>
    <p:extLst>
      <p:ext uri="{BB962C8B-B14F-4D97-AF65-F5344CB8AC3E}">
        <p14:creationId xmlns:p14="http://schemas.microsoft.com/office/powerpoint/2010/main" val="376535682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12210</TotalTime>
  <Words>376</Words>
  <Application>Microsoft Macintosh PowerPoint</Application>
  <PresentationFormat>ワイド画面</PresentationFormat>
  <Paragraphs>67</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游ゴシック</vt:lpstr>
      <vt:lpstr>游ゴシック Light</vt:lpstr>
      <vt:lpstr>Arial</vt:lpstr>
      <vt:lpstr>Cambria Math</vt:lpstr>
      <vt:lpstr>Office テーマ</vt:lpstr>
      <vt:lpstr>重回帰分析による ゴキブリ発生リスクの推定</vt:lpstr>
      <vt:lpstr>自由研究の背景</vt:lpstr>
      <vt:lpstr>重回帰分析</vt:lpstr>
      <vt:lpstr>ゴキブリの生息環境(説明変数)</vt:lpstr>
      <vt:lpstr>ゴキブリ発生リスク(目的変数)</vt:lpstr>
      <vt:lpstr>実行結果</vt:lpstr>
      <vt:lpstr>考察</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fujiken19990627@icloud.com</dc:creator>
  <cp:lastModifiedBy>fujiken19990627@icloud.com</cp:lastModifiedBy>
  <cp:revision>194</cp:revision>
  <cp:lastPrinted>2021-06-30T14:53:02Z</cp:lastPrinted>
  <dcterms:created xsi:type="dcterms:W3CDTF">2021-04-12T16:48:49Z</dcterms:created>
  <dcterms:modified xsi:type="dcterms:W3CDTF">2021-09-16T02:41:23Z</dcterms:modified>
</cp:coreProperties>
</file>