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56" r:id="rId2"/>
    <p:sldId id="257" r:id="rId3"/>
    <p:sldId id="258" r:id="rId4"/>
    <p:sldId id="259" r:id="rId5"/>
    <p:sldId id="266" r:id="rId6"/>
    <p:sldId id="267" r:id="rId7"/>
    <p:sldId id="262" r:id="rId8"/>
    <p:sldId id="268" r:id="rId9"/>
    <p:sldId id="269" r:id="rId10"/>
    <p:sldId id="270" r:id="rId11"/>
    <p:sldId id="274" r:id="rId12"/>
    <p:sldId id="271" r:id="rId13"/>
    <p:sldId id="272" r:id="rId14"/>
    <p:sldId id="273" r:id="rId15"/>
    <p:sldId id="275" r:id="rId16"/>
    <p:sldId id="276" r:id="rId17"/>
    <p:sldId id="277" r:id="rId18"/>
    <p:sldId id="278" r:id="rId19"/>
    <p:sldId id="263" r:id="rId20"/>
    <p:sldId id="260" r:id="rId21"/>
    <p:sldId id="279" r:id="rId22"/>
    <p:sldId id="280" r:id="rId23"/>
    <p:sldId id="281" r:id="rId24"/>
    <p:sldId id="282" r:id="rId25"/>
    <p:sldId id="283" r:id="rId26"/>
    <p:sldId id="284" r:id="rId27"/>
    <p:sldId id="26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65" r:id="rId37"/>
    <p:sldId id="293" r:id="rId38"/>
    <p:sldId id="294" r:id="rId39"/>
    <p:sldId id="295" r:id="rId40"/>
    <p:sldId id="296" r:id="rId41"/>
    <p:sldId id="297" r:id="rId42"/>
    <p:sldId id="261" r:id="rId4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45" autoAdjust="0"/>
    <p:restoredTop sz="94660"/>
  </p:normalViewPr>
  <p:slideViewPr>
    <p:cSldViewPr>
      <p:cViewPr>
        <p:scale>
          <a:sx n="90" d="100"/>
          <a:sy n="90" d="100"/>
        </p:scale>
        <p:origin x="-2520" y="-6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C9546E-D6AD-4A10-9439-039ACF9F9FD7}" type="datetimeFigureOut">
              <a:rPr lang="ko-KR" altLang="en-US" smtClean="0"/>
              <a:pPr/>
              <a:t>2014-03-17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526DD2-C677-48C5-A70F-E6BBB215B88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29576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99425-1291-4860-91A8-ADE5CA5A8063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99425-1291-4860-91A8-ADE5CA5A8063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99425-1291-4860-91A8-ADE5CA5A8063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99425-1291-4860-91A8-ADE5CA5A8063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99425-1291-4860-91A8-ADE5CA5A8063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99425-1291-4860-91A8-ADE5CA5A8063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99425-1291-4860-91A8-ADE5CA5A8063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99425-1291-4860-91A8-ADE5CA5A8063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99425-1291-4860-91A8-ADE5CA5A8063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99425-1291-4860-91A8-ADE5CA5A8063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99425-1291-4860-91A8-ADE5CA5A8063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99425-1291-4860-91A8-ADE5CA5A8063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99425-1291-4860-91A8-ADE5CA5A8063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99425-1291-4860-91A8-ADE5CA5A8063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99425-1291-4860-91A8-ADE5CA5A8063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99425-1291-4860-91A8-ADE5CA5A8063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99425-1291-4860-91A8-ADE5CA5A8063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99425-1291-4860-91A8-ADE5CA5A8063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99425-1291-4860-91A8-ADE5CA5A8063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99425-1291-4860-91A8-ADE5CA5A8063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99425-1291-4860-91A8-ADE5CA5A8063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99425-1291-4860-91A8-ADE5CA5A8063}" type="slidenum">
              <a:rPr lang="ko-KR" altLang="en-US" smtClean="0"/>
              <a:pPr/>
              <a:t>31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99425-1291-4860-91A8-ADE5CA5A8063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99425-1291-4860-91A8-ADE5CA5A8063}" type="slidenum">
              <a:rPr lang="ko-KR" altLang="en-US" smtClean="0"/>
              <a:pPr/>
              <a:t>32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99425-1291-4860-91A8-ADE5CA5A8063}" type="slidenum">
              <a:rPr lang="ko-KR" altLang="en-US" smtClean="0"/>
              <a:pPr/>
              <a:t>33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99425-1291-4860-91A8-ADE5CA5A8063}" type="slidenum">
              <a:rPr lang="ko-KR" altLang="en-US" smtClean="0"/>
              <a:pPr/>
              <a:t>34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99425-1291-4860-91A8-ADE5CA5A8063}" type="slidenum">
              <a:rPr lang="ko-KR" altLang="en-US" smtClean="0"/>
              <a:pPr/>
              <a:t>35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99425-1291-4860-91A8-ADE5CA5A8063}" type="slidenum">
              <a:rPr lang="ko-KR" altLang="en-US" smtClean="0"/>
              <a:pPr/>
              <a:t>36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99425-1291-4860-91A8-ADE5CA5A8063}" type="slidenum">
              <a:rPr lang="ko-KR" altLang="en-US" smtClean="0"/>
              <a:pPr/>
              <a:t>37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99425-1291-4860-91A8-ADE5CA5A8063}" type="slidenum">
              <a:rPr lang="ko-KR" altLang="en-US" smtClean="0"/>
              <a:pPr/>
              <a:t>38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99425-1291-4860-91A8-ADE5CA5A8063}" type="slidenum">
              <a:rPr lang="ko-KR" altLang="en-US" smtClean="0"/>
              <a:pPr/>
              <a:t>39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99425-1291-4860-91A8-ADE5CA5A8063}" type="slidenum">
              <a:rPr lang="ko-KR" altLang="en-US" smtClean="0"/>
              <a:pPr/>
              <a:t>40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99425-1291-4860-91A8-ADE5CA5A8063}" type="slidenum">
              <a:rPr lang="ko-KR" altLang="en-US" smtClean="0"/>
              <a:pPr/>
              <a:t>41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99425-1291-4860-91A8-ADE5CA5A8063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99425-1291-4860-91A8-ADE5CA5A8063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99425-1291-4860-91A8-ADE5CA5A8063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99425-1291-4860-91A8-ADE5CA5A8063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99425-1291-4860-91A8-ADE5CA5A8063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99425-1291-4860-91A8-ADE5CA5A8063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2014-03-17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2014-03-17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2014-03-17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2014-03-17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2014-03-17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2014-03-17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2014-03-17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2014-03-17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2014-03-17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2014-03-17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2014-03-17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2014-03-17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jpeg"/><Relationship Id="rId4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jpeg"/><Relationship Id="rId4" Type="http://schemas.openxmlformats.org/officeDocument/2006/relationships/image" Target="../media/image4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jpeg"/><Relationship Id="rId4" Type="http://schemas.openxmlformats.org/officeDocument/2006/relationships/image" Target="../media/image4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jpeg"/><Relationship Id="rId4" Type="http://schemas.openxmlformats.org/officeDocument/2006/relationships/image" Target="../media/image4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jpeg"/><Relationship Id="rId4" Type="http://schemas.openxmlformats.org/officeDocument/2006/relationships/image" Target="../media/image4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4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jpeg"/><Relationship Id="rId4" Type="http://schemas.openxmlformats.org/officeDocument/2006/relationships/image" Target="../media/image4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jpeg"/><Relationship Id="rId4" Type="http://schemas.openxmlformats.org/officeDocument/2006/relationships/image" Target="../media/image4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jpeg"/><Relationship Id="rId4" Type="http://schemas.openxmlformats.org/officeDocument/2006/relationships/image" Target="../media/image4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jpeg"/><Relationship Id="rId4" Type="http://schemas.openxmlformats.org/officeDocument/2006/relationships/image" Target="../media/image4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jpeg"/><Relationship Id="rId4" Type="http://schemas.openxmlformats.org/officeDocument/2006/relationships/image" Target="../media/image4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jpeg"/><Relationship Id="rId4" Type="http://schemas.openxmlformats.org/officeDocument/2006/relationships/image" Target="../media/image4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jpeg"/><Relationship Id="rId4" Type="http://schemas.openxmlformats.org/officeDocument/2006/relationships/image" Target="../media/image4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jpeg"/><Relationship Id="rId4" Type="http://schemas.openxmlformats.org/officeDocument/2006/relationships/image" Target="../media/image4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jpeg"/><Relationship Id="rId4" Type="http://schemas.openxmlformats.org/officeDocument/2006/relationships/image" Target="../media/image4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jpeg"/><Relationship Id="rId4" Type="http://schemas.openxmlformats.org/officeDocument/2006/relationships/image" Target="../media/image4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jpeg"/><Relationship Id="rId4" Type="http://schemas.openxmlformats.org/officeDocument/2006/relationships/image" Target="../media/image4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jpeg"/><Relationship Id="rId4" Type="http://schemas.openxmlformats.org/officeDocument/2006/relationships/image" Target="../media/image4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jpeg"/><Relationship Id="rId4" Type="http://schemas.openxmlformats.org/officeDocument/2006/relationships/image" Target="../media/image4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jpeg"/><Relationship Id="rId4" Type="http://schemas.openxmlformats.org/officeDocument/2006/relationships/image" Target="../media/image4.jpe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jpeg"/><Relationship Id="rId4" Type="http://schemas.openxmlformats.org/officeDocument/2006/relationships/image" Target="../media/image4.jpe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2.jpe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3.jpeg"/><Relationship Id="rId4" Type="http://schemas.openxmlformats.org/officeDocument/2006/relationships/image" Target="../media/image4.jpe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jpeg"/><Relationship Id="rId4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jpeg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:\Users\Toshiba\Desktop\자바 이미지\배경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557" y="6030739"/>
            <a:ext cx="792163" cy="782637"/>
          </a:xfrm>
          <a:prstGeom prst="rect">
            <a:avLst/>
          </a:prstGeom>
          <a:noFill/>
        </p:spPr>
      </p:pic>
      <p:sp>
        <p:nvSpPr>
          <p:cNvPr id="8" name="직사각형 7"/>
          <p:cNvSpPr/>
          <p:nvPr/>
        </p:nvSpPr>
        <p:spPr>
          <a:xfrm>
            <a:off x="0" y="4941168"/>
            <a:ext cx="9144000" cy="1008112"/>
          </a:xfrm>
          <a:prstGeom prst="rect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4" descr="C:\Users\Toshiba\Desktop\자바 이미지\배경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31640" y="144016"/>
            <a:ext cx="6528702" cy="4653136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2051720" y="6237312"/>
            <a:ext cx="676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기초 문법과 객체 지향 프로그래밍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자바 고급 응용 기법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0" y="4941168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자바를 다루는 기술</a:t>
            </a:r>
            <a:endParaRPr lang="ko-KR" altLang="en-US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5589240"/>
            <a:ext cx="9144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The Technique of Java Programming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Toshiba\Desktop\자바 이미지\배경6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23075" y="40568"/>
            <a:ext cx="1220925" cy="1228192"/>
          </a:xfrm>
          <a:prstGeom prst="rect">
            <a:avLst/>
          </a:prstGeom>
          <a:noFill/>
        </p:spPr>
      </p:pic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31840" y="6448251"/>
            <a:ext cx="2895600" cy="365125"/>
          </a:xfrm>
        </p:spPr>
        <p:txBody>
          <a:bodyPr/>
          <a:lstStyle/>
          <a:p>
            <a:r>
              <a:rPr lang="en-US" altLang="ko-KR" dirty="0" smtClean="0"/>
              <a:t>10/42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107504" y="620688"/>
            <a:ext cx="86409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 smtClean="0"/>
              <a:t>자바는 동적으로 클래스를 읽어온다</a:t>
            </a:r>
            <a:endParaRPr lang="ko-KR" altLang="en-US" sz="2800" b="1" dirty="0"/>
          </a:p>
        </p:txBody>
      </p:sp>
      <p:pic>
        <p:nvPicPr>
          <p:cNvPr id="1026" name="Picture 2" descr="C:\Users\Toshiba\Desktop\자바 이미지\배경2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08712" y="6280640"/>
            <a:ext cx="2699792" cy="532736"/>
          </a:xfrm>
          <a:prstGeom prst="rect">
            <a:avLst/>
          </a:prstGeom>
          <a:noFill/>
        </p:spPr>
      </p:pic>
      <p:cxnSp>
        <p:nvCxnSpPr>
          <p:cNvPr id="14" name="직선 연결선 13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F84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한쪽 모서리가 잘린 사각형 19"/>
          <p:cNvSpPr/>
          <p:nvPr/>
        </p:nvSpPr>
        <p:spPr>
          <a:xfrm>
            <a:off x="107504" y="1412776"/>
            <a:ext cx="8964488" cy="4680520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순서도: 처리 30"/>
          <p:cNvSpPr/>
          <p:nvPr/>
        </p:nvSpPr>
        <p:spPr>
          <a:xfrm>
            <a:off x="0" y="0"/>
            <a:ext cx="539552" cy="476672"/>
          </a:xfrm>
          <a:prstGeom prst="flowChartProcess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-108520" y="15007"/>
            <a:ext cx="7200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01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496" y="6453336"/>
            <a:ext cx="3491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JVM</a:t>
            </a:r>
            <a:r>
              <a:rPr lang="ko-KR" altLang="en-US" sz="1400" dirty="0" smtClean="0"/>
              <a:t>의 핵심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자바 클래스 </a:t>
            </a:r>
            <a:r>
              <a:rPr lang="ko-KR" altLang="en-US" sz="1400" dirty="0" err="1" smtClean="0"/>
              <a:t>로더</a:t>
            </a:r>
            <a:endParaRPr lang="ko-KR" altLang="en-US" sz="1400" dirty="0"/>
          </a:p>
        </p:txBody>
      </p:sp>
      <p:sp>
        <p:nvSpPr>
          <p:cNvPr id="13" name="직사각형 12"/>
          <p:cNvSpPr/>
          <p:nvPr/>
        </p:nvSpPr>
        <p:spPr>
          <a:xfrm>
            <a:off x="611560" y="1628800"/>
            <a:ext cx="7200800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700" b="1" dirty="0" smtClean="0"/>
              <a:t>동적 클래스 로딩</a:t>
            </a:r>
            <a:endParaRPr lang="en-US" altLang="ko-KR" sz="1700" b="1" dirty="0" smtClean="0"/>
          </a:p>
        </p:txBody>
      </p:sp>
      <p:sp>
        <p:nvSpPr>
          <p:cNvPr id="15" name="순서도: 추출 14"/>
          <p:cNvSpPr/>
          <p:nvPr/>
        </p:nvSpPr>
        <p:spPr>
          <a:xfrm rot="5400000">
            <a:off x="374533" y="1721811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098" name="Picture 2" descr="C:\Users\Toshiba\Desktop\자바 이미지\첨부539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99907" y="2492896"/>
            <a:ext cx="8004541" cy="273630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Toshiba\Desktop\자바 이미지\배경6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23075" y="40568"/>
            <a:ext cx="1220925" cy="1228192"/>
          </a:xfrm>
          <a:prstGeom prst="rect">
            <a:avLst/>
          </a:prstGeom>
          <a:noFill/>
        </p:spPr>
      </p:pic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31840" y="6448251"/>
            <a:ext cx="2895600" cy="365125"/>
          </a:xfrm>
        </p:spPr>
        <p:txBody>
          <a:bodyPr/>
          <a:lstStyle/>
          <a:p>
            <a:r>
              <a:rPr lang="en-US" altLang="ko-KR" dirty="0" smtClean="0"/>
              <a:t>11/42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107504" y="620688"/>
            <a:ext cx="86409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 smtClean="0"/>
              <a:t>자바는 동적으로 클래스를 읽어온다</a:t>
            </a:r>
            <a:endParaRPr lang="ko-KR" altLang="en-US" sz="2800" b="1" dirty="0"/>
          </a:p>
        </p:txBody>
      </p:sp>
      <p:pic>
        <p:nvPicPr>
          <p:cNvPr id="1026" name="Picture 2" descr="C:\Users\Toshiba\Desktop\자바 이미지\배경2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08712" y="6280640"/>
            <a:ext cx="2699792" cy="532736"/>
          </a:xfrm>
          <a:prstGeom prst="rect">
            <a:avLst/>
          </a:prstGeom>
          <a:noFill/>
        </p:spPr>
      </p:pic>
      <p:cxnSp>
        <p:nvCxnSpPr>
          <p:cNvPr id="14" name="직선 연결선 13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F84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한쪽 모서리가 잘린 사각형 19"/>
          <p:cNvSpPr/>
          <p:nvPr/>
        </p:nvSpPr>
        <p:spPr>
          <a:xfrm>
            <a:off x="107504" y="1412776"/>
            <a:ext cx="8964488" cy="4680520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순서도: 처리 30"/>
          <p:cNvSpPr/>
          <p:nvPr/>
        </p:nvSpPr>
        <p:spPr>
          <a:xfrm>
            <a:off x="0" y="0"/>
            <a:ext cx="539552" cy="476672"/>
          </a:xfrm>
          <a:prstGeom prst="flowChartProcess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-108520" y="15007"/>
            <a:ext cx="7200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01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496" y="6453336"/>
            <a:ext cx="3491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JVM</a:t>
            </a:r>
            <a:r>
              <a:rPr lang="ko-KR" altLang="en-US" sz="1400" dirty="0" smtClean="0"/>
              <a:t>의 핵심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자바 클래스 </a:t>
            </a:r>
            <a:r>
              <a:rPr lang="ko-KR" altLang="en-US" sz="1400" dirty="0" err="1" smtClean="0"/>
              <a:t>로더</a:t>
            </a:r>
            <a:endParaRPr lang="ko-KR" altLang="en-US" sz="1400" dirty="0"/>
          </a:p>
        </p:txBody>
      </p:sp>
      <p:sp>
        <p:nvSpPr>
          <p:cNvPr id="13" name="직사각형 12"/>
          <p:cNvSpPr/>
          <p:nvPr/>
        </p:nvSpPr>
        <p:spPr>
          <a:xfrm>
            <a:off x="611560" y="1628800"/>
            <a:ext cx="7200800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700" b="1" dirty="0" smtClean="0"/>
              <a:t>동적 클래스 로딩</a:t>
            </a:r>
            <a:endParaRPr lang="en-US" altLang="ko-KR" sz="1700" b="1" dirty="0" smtClean="0"/>
          </a:p>
        </p:txBody>
      </p:sp>
      <p:sp>
        <p:nvSpPr>
          <p:cNvPr id="15" name="순서도: 추출 14"/>
          <p:cNvSpPr/>
          <p:nvPr/>
        </p:nvSpPr>
        <p:spPr>
          <a:xfrm rot="5400000">
            <a:off x="374533" y="1721811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122" name="Picture 2" descr="C:\Users\Toshiba\Desktop\자바 이미지\첨부540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55576" y="2420888"/>
            <a:ext cx="7757368" cy="305861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Toshiba\Desktop\자바 이미지\배경6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23075" y="40568"/>
            <a:ext cx="1220925" cy="1228192"/>
          </a:xfrm>
          <a:prstGeom prst="rect">
            <a:avLst/>
          </a:prstGeom>
          <a:noFill/>
        </p:spPr>
      </p:pic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31840" y="6448251"/>
            <a:ext cx="2895600" cy="365125"/>
          </a:xfrm>
        </p:spPr>
        <p:txBody>
          <a:bodyPr/>
          <a:lstStyle/>
          <a:p>
            <a:r>
              <a:rPr lang="en-US" altLang="ko-KR" dirty="0" smtClean="0"/>
              <a:t>12/42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107504" y="620688"/>
            <a:ext cx="86409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 smtClean="0"/>
              <a:t>자바는 동적으로 클래스를 읽어온다</a:t>
            </a:r>
            <a:endParaRPr lang="ko-KR" altLang="en-US" sz="2800" b="1" dirty="0"/>
          </a:p>
        </p:txBody>
      </p:sp>
      <p:pic>
        <p:nvPicPr>
          <p:cNvPr id="1026" name="Picture 2" descr="C:\Users\Toshiba\Desktop\자바 이미지\배경2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08712" y="6280640"/>
            <a:ext cx="2699792" cy="532736"/>
          </a:xfrm>
          <a:prstGeom prst="rect">
            <a:avLst/>
          </a:prstGeom>
          <a:noFill/>
        </p:spPr>
      </p:pic>
      <p:cxnSp>
        <p:nvCxnSpPr>
          <p:cNvPr id="14" name="직선 연결선 13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F84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한쪽 모서리가 잘린 사각형 19"/>
          <p:cNvSpPr/>
          <p:nvPr/>
        </p:nvSpPr>
        <p:spPr>
          <a:xfrm>
            <a:off x="107504" y="1412776"/>
            <a:ext cx="8964488" cy="4680520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순서도: 처리 30"/>
          <p:cNvSpPr/>
          <p:nvPr/>
        </p:nvSpPr>
        <p:spPr>
          <a:xfrm>
            <a:off x="0" y="0"/>
            <a:ext cx="539552" cy="476672"/>
          </a:xfrm>
          <a:prstGeom prst="flowChartProcess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-108520" y="15007"/>
            <a:ext cx="7200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01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496" y="6453336"/>
            <a:ext cx="3491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JVM</a:t>
            </a:r>
            <a:r>
              <a:rPr lang="ko-KR" altLang="en-US" sz="1400" dirty="0" smtClean="0"/>
              <a:t>의 핵심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자바 클래스 </a:t>
            </a:r>
            <a:r>
              <a:rPr lang="ko-KR" altLang="en-US" sz="1400" dirty="0" err="1" smtClean="0"/>
              <a:t>로더</a:t>
            </a:r>
            <a:endParaRPr lang="ko-KR" altLang="en-US" sz="1400" dirty="0"/>
          </a:p>
        </p:txBody>
      </p:sp>
      <p:sp>
        <p:nvSpPr>
          <p:cNvPr id="13" name="직사각형 12"/>
          <p:cNvSpPr/>
          <p:nvPr/>
        </p:nvSpPr>
        <p:spPr>
          <a:xfrm>
            <a:off x="611560" y="1628800"/>
            <a:ext cx="7200800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700" b="1" dirty="0" smtClean="0"/>
              <a:t>동적 클래스 로딩</a:t>
            </a:r>
            <a:endParaRPr lang="en-US" altLang="ko-KR" sz="1700" b="1" dirty="0" smtClean="0"/>
          </a:p>
        </p:txBody>
      </p:sp>
      <p:sp>
        <p:nvSpPr>
          <p:cNvPr id="15" name="순서도: 추출 14"/>
          <p:cNvSpPr/>
          <p:nvPr/>
        </p:nvSpPr>
        <p:spPr>
          <a:xfrm rot="5400000">
            <a:off x="374533" y="1721811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146" name="Picture 2" descr="C:\Users\Toshiba\Desktop\자바 이미지\첨부541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965300" y="2246403"/>
            <a:ext cx="6855172" cy="348685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Toshiba\Desktop\자바 이미지\배경6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23075" y="40568"/>
            <a:ext cx="1220925" cy="1228192"/>
          </a:xfrm>
          <a:prstGeom prst="rect">
            <a:avLst/>
          </a:prstGeom>
          <a:noFill/>
        </p:spPr>
      </p:pic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31840" y="6448251"/>
            <a:ext cx="2895600" cy="365125"/>
          </a:xfrm>
        </p:spPr>
        <p:txBody>
          <a:bodyPr/>
          <a:lstStyle/>
          <a:p>
            <a:r>
              <a:rPr lang="en-US" altLang="ko-KR" dirty="0" smtClean="0"/>
              <a:t>13/42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107504" y="620688"/>
            <a:ext cx="86409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 smtClean="0"/>
              <a:t>자바는 동적으로 클래스를 읽어온다</a:t>
            </a:r>
            <a:endParaRPr lang="ko-KR" altLang="en-US" sz="2800" b="1" dirty="0"/>
          </a:p>
        </p:txBody>
      </p:sp>
      <p:pic>
        <p:nvPicPr>
          <p:cNvPr id="1026" name="Picture 2" descr="C:\Users\Toshiba\Desktop\자바 이미지\배경2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08712" y="6280640"/>
            <a:ext cx="2699792" cy="532736"/>
          </a:xfrm>
          <a:prstGeom prst="rect">
            <a:avLst/>
          </a:prstGeom>
          <a:noFill/>
        </p:spPr>
      </p:pic>
      <p:cxnSp>
        <p:nvCxnSpPr>
          <p:cNvPr id="14" name="직선 연결선 13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F84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한쪽 모서리가 잘린 사각형 19"/>
          <p:cNvSpPr/>
          <p:nvPr/>
        </p:nvSpPr>
        <p:spPr>
          <a:xfrm>
            <a:off x="107504" y="1412776"/>
            <a:ext cx="8964488" cy="4680520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순서도: 처리 30"/>
          <p:cNvSpPr/>
          <p:nvPr/>
        </p:nvSpPr>
        <p:spPr>
          <a:xfrm>
            <a:off x="0" y="0"/>
            <a:ext cx="539552" cy="476672"/>
          </a:xfrm>
          <a:prstGeom prst="flowChartProcess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-108520" y="15007"/>
            <a:ext cx="7200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01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496" y="6453336"/>
            <a:ext cx="3491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JVM</a:t>
            </a:r>
            <a:r>
              <a:rPr lang="ko-KR" altLang="en-US" sz="1400" dirty="0" smtClean="0"/>
              <a:t>의 핵심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자바 클래스 </a:t>
            </a:r>
            <a:r>
              <a:rPr lang="ko-KR" altLang="en-US" sz="1400" dirty="0" err="1" smtClean="0"/>
              <a:t>로더</a:t>
            </a:r>
            <a:endParaRPr lang="ko-KR" altLang="en-US" sz="1400" dirty="0"/>
          </a:p>
        </p:txBody>
      </p:sp>
      <p:sp>
        <p:nvSpPr>
          <p:cNvPr id="13" name="직사각형 12"/>
          <p:cNvSpPr/>
          <p:nvPr/>
        </p:nvSpPr>
        <p:spPr>
          <a:xfrm>
            <a:off x="611560" y="1628800"/>
            <a:ext cx="7200800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700" b="1" dirty="0" smtClean="0"/>
              <a:t>동적 클래스 로딩</a:t>
            </a:r>
            <a:endParaRPr lang="en-US" altLang="ko-KR" sz="1700" b="1" dirty="0" smtClean="0"/>
          </a:p>
        </p:txBody>
      </p:sp>
      <p:sp>
        <p:nvSpPr>
          <p:cNvPr id="15" name="순서도: 추출 14"/>
          <p:cNvSpPr/>
          <p:nvPr/>
        </p:nvSpPr>
        <p:spPr>
          <a:xfrm rot="5400000">
            <a:off x="374533" y="1721811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170" name="Picture 2" descr="C:\Users\Toshiba\Desktop\자바 이미지\첨부542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9552" y="2492896"/>
            <a:ext cx="8208912" cy="1857745"/>
          </a:xfrm>
          <a:prstGeom prst="rect">
            <a:avLst/>
          </a:prstGeom>
          <a:noFill/>
        </p:spPr>
      </p:pic>
      <p:sp>
        <p:nvSpPr>
          <p:cNvPr id="16" name="직사각형 15"/>
          <p:cNvSpPr/>
          <p:nvPr/>
        </p:nvSpPr>
        <p:spPr>
          <a:xfrm>
            <a:off x="1547663" y="4782689"/>
            <a:ext cx="6696744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500" dirty="0" smtClean="0"/>
              <a:t>실행 시간에 </a:t>
            </a:r>
            <a:r>
              <a:rPr lang="ko-KR" altLang="en-US" sz="1500" dirty="0" err="1" smtClean="0"/>
              <a:t>명령행</a:t>
            </a:r>
            <a:r>
              <a:rPr lang="ko-KR" altLang="en-US" sz="1500" dirty="0" smtClean="0"/>
              <a:t> 인자로 전달받은 이름으로 클래스를 로딩하는 예제 </a:t>
            </a:r>
            <a:endParaRPr lang="ko-KR" altLang="en-US" sz="1500" dirty="0"/>
          </a:p>
        </p:txBody>
      </p:sp>
      <p:sp>
        <p:nvSpPr>
          <p:cNvPr id="17" name="순서도: 추출 16"/>
          <p:cNvSpPr/>
          <p:nvPr/>
        </p:nvSpPr>
        <p:spPr>
          <a:xfrm rot="5400000">
            <a:off x="1317238" y="4904232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Toshiba\Desktop\자바 이미지\배경6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23075" y="40568"/>
            <a:ext cx="1220925" cy="1228192"/>
          </a:xfrm>
          <a:prstGeom prst="rect">
            <a:avLst/>
          </a:prstGeom>
          <a:noFill/>
        </p:spPr>
      </p:pic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31840" y="6448251"/>
            <a:ext cx="2895600" cy="365125"/>
          </a:xfrm>
        </p:spPr>
        <p:txBody>
          <a:bodyPr/>
          <a:lstStyle/>
          <a:p>
            <a:r>
              <a:rPr lang="en-US" altLang="ko-KR" dirty="0" smtClean="0"/>
              <a:t>14/42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107504" y="620688"/>
            <a:ext cx="86409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 smtClean="0"/>
              <a:t>자바는 동적으로 클래스를 읽어온다</a:t>
            </a:r>
            <a:endParaRPr lang="ko-KR" altLang="en-US" sz="2800" b="1" dirty="0"/>
          </a:p>
        </p:txBody>
      </p:sp>
      <p:pic>
        <p:nvPicPr>
          <p:cNvPr id="1026" name="Picture 2" descr="C:\Users\Toshiba\Desktop\자바 이미지\배경2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08712" y="6280640"/>
            <a:ext cx="2699792" cy="532736"/>
          </a:xfrm>
          <a:prstGeom prst="rect">
            <a:avLst/>
          </a:prstGeom>
          <a:noFill/>
        </p:spPr>
      </p:pic>
      <p:cxnSp>
        <p:nvCxnSpPr>
          <p:cNvPr id="14" name="직선 연결선 13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F84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한쪽 모서리가 잘린 사각형 19"/>
          <p:cNvSpPr/>
          <p:nvPr/>
        </p:nvSpPr>
        <p:spPr>
          <a:xfrm>
            <a:off x="107504" y="1412776"/>
            <a:ext cx="8964488" cy="4680520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순서도: 처리 30"/>
          <p:cNvSpPr/>
          <p:nvPr/>
        </p:nvSpPr>
        <p:spPr>
          <a:xfrm>
            <a:off x="0" y="0"/>
            <a:ext cx="539552" cy="476672"/>
          </a:xfrm>
          <a:prstGeom prst="flowChartProcess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-108520" y="15007"/>
            <a:ext cx="7200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01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496" y="6453336"/>
            <a:ext cx="3491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JVM</a:t>
            </a:r>
            <a:r>
              <a:rPr lang="ko-KR" altLang="en-US" sz="1400" dirty="0" smtClean="0"/>
              <a:t>의 핵심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자바 클래스 </a:t>
            </a:r>
            <a:r>
              <a:rPr lang="ko-KR" altLang="en-US" sz="1400" dirty="0" err="1" smtClean="0"/>
              <a:t>로더</a:t>
            </a:r>
            <a:endParaRPr lang="ko-KR" altLang="en-US" sz="1400" dirty="0"/>
          </a:p>
        </p:txBody>
      </p:sp>
      <p:sp>
        <p:nvSpPr>
          <p:cNvPr id="13" name="직사각형 12"/>
          <p:cNvSpPr/>
          <p:nvPr/>
        </p:nvSpPr>
        <p:spPr>
          <a:xfrm>
            <a:off x="611560" y="1628800"/>
            <a:ext cx="7200800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700" b="1" dirty="0" smtClean="0"/>
              <a:t>동적 클래스 로딩</a:t>
            </a:r>
            <a:endParaRPr lang="en-US" altLang="ko-KR" sz="1700" b="1" dirty="0" smtClean="0"/>
          </a:p>
        </p:txBody>
      </p:sp>
      <p:sp>
        <p:nvSpPr>
          <p:cNvPr id="15" name="순서도: 추출 14"/>
          <p:cNvSpPr/>
          <p:nvPr/>
        </p:nvSpPr>
        <p:spPr>
          <a:xfrm rot="5400000">
            <a:off x="374533" y="1721811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827584" y="2492896"/>
            <a:ext cx="8064896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 err="1" smtClean="0"/>
              <a:t>newInstance</a:t>
            </a:r>
            <a:r>
              <a:rPr lang="en-US" altLang="ko-KR" sz="1500" dirty="0" smtClean="0"/>
              <a:t>( ) </a:t>
            </a:r>
            <a:r>
              <a:rPr lang="ko-KR" altLang="en-US" sz="1500" dirty="0" err="1" smtClean="0"/>
              <a:t>메소드를</a:t>
            </a:r>
            <a:r>
              <a:rPr lang="ko-KR" altLang="en-US" sz="1500" dirty="0" smtClean="0"/>
              <a:t> 사용해서 생성된 </a:t>
            </a:r>
            <a:r>
              <a:rPr lang="en-US" altLang="ko-KR" sz="1500" dirty="0" err="1" smtClean="0"/>
              <a:t>obj</a:t>
            </a:r>
            <a:r>
              <a:rPr lang="en-US" altLang="ko-KR" sz="1500" dirty="0" smtClean="0"/>
              <a:t> </a:t>
            </a:r>
            <a:r>
              <a:rPr lang="ko-KR" altLang="en-US" sz="1500" dirty="0" smtClean="0"/>
              <a:t>객체를 </a:t>
            </a:r>
            <a:r>
              <a:rPr lang="en-US" altLang="ko-KR" sz="1500" dirty="0" err="1" smtClean="0"/>
              <a:t>Runnable</a:t>
            </a:r>
            <a:r>
              <a:rPr lang="en-US" altLang="ko-KR" sz="1500" dirty="0" smtClean="0"/>
              <a:t> </a:t>
            </a:r>
            <a:r>
              <a:rPr lang="ko-KR" altLang="en-US" sz="1500" dirty="0" smtClean="0"/>
              <a:t>인터페이스로 형 변환할 때</a:t>
            </a:r>
            <a:r>
              <a:rPr lang="en-US" altLang="ko-KR" sz="1500" dirty="0" smtClean="0"/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1500" dirty="0" smtClean="0"/>
              <a:t>잘못된 형 변환으로 인해 </a:t>
            </a:r>
            <a:r>
              <a:rPr lang="en-US" altLang="ko-KR" sz="1500" dirty="0" err="1" smtClean="0"/>
              <a:t>ClassCastException</a:t>
            </a:r>
            <a:r>
              <a:rPr lang="ko-KR" altLang="en-US" sz="1500" dirty="0" smtClean="0"/>
              <a:t>이 발생</a:t>
            </a:r>
            <a:endParaRPr lang="ko-KR" altLang="en-US" sz="1500" dirty="0"/>
          </a:p>
        </p:txBody>
      </p:sp>
      <p:grpSp>
        <p:nvGrpSpPr>
          <p:cNvPr id="18" name="그룹 17"/>
          <p:cNvGrpSpPr/>
          <p:nvPr/>
        </p:nvGrpSpPr>
        <p:grpSpPr>
          <a:xfrm>
            <a:off x="899592" y="3789040"/>
            <a:ext cx="7416824" cy="1512168"/>
            <a:chOff x="539552" y="3789040"/>
            <a:chExt cx="7416824" cy="1512168"/>
          </a:xfrm>
        </p:grpSpPr>
        <p:pic>
          <p:nvPicPr>
            <p:cNvPr id="8194" name="Picture 2" descr="C:\Users\Toshiba\Desktop\자바 이미지\첨부543.jp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683568" y="3861048"/>
              <a:ext cx="7185620" cy="1336381"/>
            </a:xfrm>
            <a:prstGeom prst="rect">
              <a:avLst/>
            </a:prstGeom>
            <a:noFill/>
          </p:spPr>
        </p:pic>
        <p:sp>
          <p:nvSpPr>
            <p:cNvPr id="17" name="순서도: 처리 16"/>
            <p:cNvSpPr/>
            <p:nvPr/>
          </p:nvSpPr>
          <p:spPr>
            <a:xfrm>
              <a:off x="539552" y="3789040"/>
              <a:ext cx="7416824" cy="1512168"/>
            </a:xfrm>
            <a:prstGeom prst="flowChartProcess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순서도: 추출 18"/>
          <p:cNvSpPr/>
          <p:nvPr/>
        </p:nvSpPr>
        <p:spPr>
          <a:xfrm rot="5400000">
            <a:off x="597158" y="2694519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Toshiba\Desktop\자바 이미지\배경6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23075" y="40568"/>
            <a:ext cx="1220925" cy="1228192"/>
          </a:xfrm>
          <a:prstGeom prst="rect">
            <a:avLst/>
          </a:prstGeom>
          <a:noFill/>
        </p:spPr>
      </p:pic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31840" y="6448251"/>
            <a:ext cx="2895600" cy="365125"/>
          </a:xfrm>
        </p:spPr>
        <p:txBody>
          <a:bodyPr/>
          <a:lstStyle/>
          <a:p>
            <a:r>
              <a:rPr lang="en-US" altLang="ko-KR" dirty="0" smtClean="0"/>
              <a:t>15/42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107504" y="620688"/>
            <a:ext cx="86409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 smtClean="0"/>
              <a:t>자바는 동적으로 클래스를 읽어온다</a:t>
            </a:r>
            <a:endParaRPr lang="ko-KR" altLang="en-US" sz="2800" b="1" dirty="0"/>
          </a:p>
        </p:txBody>
      </p:sp>
      <p:pic>
        <p:nvPicPr>
          <p:cNvPr id="1026" name="Picture 2" descr="C:\Users\Toshiba\Desktop\자바 이미지\배경2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08712" y="6280640"/>
            <a:ext cx="2699792" cy="532736"/>
          </a:xfrm>
          <a:prstGeom prst="rect">
            <a:avLst/>
          </a:prstGeom>
          <a:noFill/>
        </p:spPr>
      </p:pic>
      <p:cxnSp>
        <p:nvCxnSpPr>
          <p:cNvPr id="14" name="직선 연결선 13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F84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한쪽 모서리가 잘린 사각형 19"/>
          <p:cNvSpPr/>
          <p:nvPr/>
        </p:nvSpPr>
        <p:spPr>
          <a:xfrm>
            <a:off x="107504" y="1412776"/>
            <a:ext cx="8964488" cy="4680520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순서도: 처리 30"/>
          <p:cNvSpPr/>
          <p:nvPr/>
        </p:nvSpPr>
        <p:spPr>
          <a:xfrm>
            <a:off x="0" y="0"/>
            <a:ext cx="539552" cy="476672"/>
          </a:xfrm>
          <a:prstGeom prst="flowChartProcess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-108520" y="15007"/>
            <a:ext cx="7200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01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496" y="6453336"/>
            <a:ext cx="3491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JVM</a:t>
            </a:r>
            <a:r>
              <a:rPr lang="ko-KR" altLang="en-US" sz="1400" dirty="0" smtClean="0"/>
              <a:t>의 핵심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자바 클래스 </a:t>
            </a:r>
            <a:r>
              <a:rPr lang="ko-KR" altLang="en-US" sz="1400" dirty="0" err="1" smtClean="0"/>
              <a:t>로더</a:t>
            </a:r>
            <a:endParaRPr lang="ko-KR" altLang="en-US" sz="1400" dirty="0"/>
          </a:p>
        </p:txBody>
      </p:sp>
      <p:sp>
        <p:nvSpPr>
          <p:cNvPr id="13" name="직사각형 12"/>
          <p:cNvSpPr/>
          <p:nvPr/>
        </p:nvSpPr>
        <p:spPr>
          <a:xfrm>
            <a:off x="611560" y="1628800"/>
            <a:ext cx="7200800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700" b="1" dirty="0" smtClean="0"/>
              <a:t>동적 클래스 로딩</a:t>
            </a:r>
            <a:endParaRPr lang="en-US" altLang="ko-KR" sz="1700" b="1" dirty="0" smtClean="0"/>
          </a:p>
        </p:txBody>
      </p:sp>
      <p:sp>
        <p:nvSpPr>
          <p:cNvPr id="15" name="순서도: 추출 14"/>
          <p:cNvSpPr/>
          <p:nvPr/>
        </p:nvSpPr>
        <p:spPr>
          <a:xfrm rot="5400000">
            <a:off x="374533" y="1721811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827584" y="3276416"/>
            <a:ext cx="8280920" cy="15927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500" dirty="0" smtClean="0"/>
              <a:t>모든 클래스는 ‘</a:t>
            </a:r>
            <a:r>
              <a:rPr lang="en-US" altLang="ko-KR" sz="1500" dirty="0" smtClean="0"/>
              <a:t>.class</a:t>
            </a:r>
            <a:r>
              <a:rPr lang="ko-KR" altLang="en-US" sz="1500" dirty="0" smtClean="0"/>
              <a:t>’</a:t>
            </a:r>
            <a:r>
              <a:rPr lang="ko-KR" altLang="en-US" sz="1500" dirty="0" err="1" smtClean="0"/>
              <a:t>로</a:t>
            </a:r>
            <a:r>
              <a:rPr lang="ko-KR" altLang="en-US" sz="1500" dirty="0" smtClean="0"/>
              <a:t> 클래스 타입에 접근할 수 있고</a:t>
            </a:r>
            <a:r>
              <a:rPr lang="en-US" altLang="ko-KR" sz="1500" dirty="0" smtClean="0"/>
              <a:t>, </a:t>
            </a:r>
            <a:r>
              <a:rPr lang="en-US" altLang="ko-KR" sz="1500" dirty="0" err="1" smtClean="0"/>
              <a:t>newInstance</a:t>
            </a:r>
            <a:r>
              <a:rPr lang="ko-KR" altLang="en-US" sz="1500" dirty="0" smtClean="0"/>
              <a:t>를 통해 객체를 생성 가능</a:t>
            </a:r>
          </a:p>
          <a:p>
            <a:endParaRPr lang="en-US" altLang="ko-KR" sz="1500" dirty="0" smtClean="0"/>
          </a:p>
          <a:p>
            <a:r>
              <a:rPr lang="en-US" altLang="ko-KR" sz="1500" dirty="0" smtClean="0"/>
              <a:t>Object</a:t>
            </a:r>
            <a:r>
              <a:rPr lang="ko-KR" altLang="en-US" sz="1500" dirty="0" smtClean="0"/>
              <a:t>가 아닌 </a:t>
            </a:r>
            <a:r>
              <a:rPr lang="en-US" altLang="ko-KR" sz="1500" dirty="0" smtClean="0"/>
              <a:t>String </a:t>
            </a:r>
            <a:r>
              <a:rPr lang="ko-KR" altLang="en-US" sz="1500" dirty="0" smtClean="0"/>
              <a:t>객체를 반환 </a:t>
            </a:r>
          </a:p>
          <a:p>
            <a:endParaRPr lang="en-US" altLang="ko-KR" sz="1500" dirty="0" smtClean="0"/>
          </a:p>
          <a:p>
            <a:r>
              <a:rPr lang="ko-KR" altLang="en-US" sz="1500" dirty="0" smtClean="0"/>
              <a:t>자바 컴파일러가 컴파일 시간에 </a:t>
            </a:r>
            <a:r>
              <a:rPr lang="ko-KR" altLang="en-US" sz="1500" dirty="0" err="1" smtClean="0"/>
              <a:t>클래스형을</a:t>
            </a:r>
            <a:r>
              <a:rPr lang="ko-KR" altLang="en-US" sz="1500" dirty="0" smtClean="0"/>
              <a:t> 알 수 있으므로</a:t>
            </a:r>
            <a:endParaRPr lang="en-US" altLang="ko-KR" sz="1500" dirty="0" smtClean="0"/>
          </a:p>
          <a:p>
            <a:pPr>
              <a:lnSpc>
                <a:spcPct val="150000"/>
              </a:lnSpc>
            </a:pPr>
            <a:r>
              <a:rPr lang="ko-KR" altLang="en-US" sz="1500" dirty="0" smtClean="0"/>
              <a:t>자동으로 ‘</a:t>
            </a:r>
            <a:r>
              <a:rPr lang="en-US" altLang="ko-KR" sz="1500" dirty="0" err="1" smtClean="0"/>
              <a:t>String.class</a:t>
            </a:r>
            <a:r>
              <a:rPr lang="ko-KR" altLang="en-US" sz="1500" dirty="0" smtClean="0"/>
              <a:t>’의 타입을 제한했기 때문</a:t>
            </a:r>
            <a:endParaRPr lang="ko-KR" altLang="en-US" sz="1500" dirty="0"/>
          </a:p>
        </p:txBody>
      </p:sp>
      <p:grpSp>
        <p:nvGrpSpPr>
          <p:cNvPr id="21" name="그룹 20"/>
          <p:cNvGrpSpPr/>
          <p:nvPr/>
        </p:nvGrpSpPr>
        <p:grpSpPr>
          <a:xfrm>
            <a:off x="2483768" y="5157192"/>
            <a:ext cx="4536504" cy="504056"/>
            <a:chOff x="1979712" y="4293096"/>
            <a:chExt cx="4536504" cy="504056"/>
          </a:xfrm>
        </p:grpSpPr>
        <p:pic>
          <p:nvPicPr>
            <p:cNvPr id="9219" name="Picture 3" descr="C:\Users\Toshiba\Desktop\자바 이미지\첨부545.jp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051720" y="4395138"/>
              <a:ext cx="4392488" cy="330006"/>
            </a:xfrm>
            <a:prstGeom prst="rect">
              <a:avLst/>
            </a:prstGeom>
            <a:noFill/>
          </p:spPr>
        </p:pic>
        <p:sp>
          <p:nvSpPr>
            <p:cNvPr id="17" name="순서도: 처리 16"/>
            <p:cNvSpPr/>
            <p:nvPr/>
          </p:nvSpPr>
          <p:spPr>
            <a:xfrm>
              <a:off x="1979712" y="4293096"/>
              <a:ext cx="4536504" cy="504056"/>
            </a:xfrm>
            <a:prstGeom prst="flowChartProcess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2627784" y="2420888"/>
            <a:ext cx="3960440" cy="504056"/>
            <a:chOff x="2123728" y="2132856"/>
            <a:chExt cx="3960440" cy="504056"/>
          </a:xfrm>
        </p:grpSpPr>
        <p:pic>
          <p:nvPicPr>
            <p:cNvPr id="9218" name="Picture 2" descr="C:\Users\Toshiba\Desktop\자바 이미지\첨부544.jp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2195736" y="2204864"/>
              <a:ext cx="3846272" cy="330006"/>
            </a:xfrm>
            <a:prstGeom prst="rect">
              <a:avLst/>
            </a:prstGeom>
            <a:noFill/>
          </p:spPr>
        </p:pic>
        <p:sp>
          <p:nvSpPr>
            <p:cNvPr id="18" name="순서도: 처리 17"/>
            <p:cNvSpPr/>
            <p:nvPr/>
          </p:nvSpPr>
          <p:spPr>
            <a:xfrm>
              <a:off x="2123728" y="2132856"/>
              <a:ext cx="3960440" cy="504056"/>
            </a:xfrm>
            <a:prstGeom prst="flowChartProcess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순서도: 추출 21"/>
          <p:cNvSpPr/>
          <p:nvPr/>
        </p:nvSpPr>
        <p:spPr>
          <a:xfrm rot="5400000">
            <a:off x="597158" y="3371394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순서도: 추출 22"/>
          <p:cNvSpPr/>
          <p:nvPr/>
        </p:nvSpPr>
        <p:spPr>
          <a:xfrm rot="5400000">
            <a:off x="597158" y="3803442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순서도: 추출 23"/>
          <p:cNvSpPr/>
          <p:nvPr/>
        </p:nvSpPr>
        <p:spPr>
          <a:xfrm rot="5400000">
            <a:off x="597158" y="4307498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Toshiba\Desktop\자바 이미지\배경6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23075" y="40568"/>
            <a:ext cx="1220925" cy="1228192"/>
          </a:xfrm>
          <a:prstGeom prst="rect">
            <a:avLst/>
          </a:prstGeom>
          <a:noFill/>
        </p:spPr>
      </p:pic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31840" y="6448251"/>
            <a:ext cx="2895600" cy="365125"/>
          </a:xfrm>
        </p:spPr>
        <p:txBody>
          <a:bodyPr/>
          <a:lstStyle/>
          <a:p>
            <a:r>
              <a:rPr lang="en-US" altLang="ko-KR" dirty="0" smtClean="0"/>
              <a:t>16/42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107504" y="620688"/>
            <a:ext cx="86409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 smtClean="0"/>
              <a:t>자바는 동적으로 클래스를 읽어온다</a:t>
            </a:r>
            <a:endParaRPr lang="ko-KR" altLang="en-US" sz="2800" b="1" dirty="0"/>
          </a:p>
        </p:txBody>
      </p:sp>
      <p:pic>
        <p:nvPicPr>
          <p:cNvPr id="1026" name="Picture 2" descr="C:\Users\Toshiba\Desktop\자바 이미지\배경2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08712" y="6280640"/>
            <a:ext cx="2699792" cy="532736"/>
          </a:xfrm>
          <a:prstGeom prst="rect">
            <a:avLst/>
          </a:prstGeom>
          <a:noFill/>
        </p:spPr>
      </p:pic>
      <p:cxnSp>
        <p:nvCxnSpPr>
          <p:cNvPr id="14" name="직선 연결선 13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F84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한쪽 모서리가 잘린 사각형 19"/>
          <p:cNvSpPr/>
          <p:nvPr/>
        </p:nvSpPr>
        <p:spPr>
          <a:xfrm>
            <a:off x="107504" y="1412776"/>
            <a:ext cx="8964488" cy="4680520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순서도: 처리 30"/>
          <p:cNvSpPr/>
          <p:nvPr/>
        </p:nvSpPr>
        <p:spPr>
          <a:xfrm>
            <a:off x="0" y="0"/>
            <a:ext cx="539552" cy="476672"/>
          </a:xfrm>
          <a:prstGeom prst="flowChartProcess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-108520" y="15007"/>
            <a:ext cx="7200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01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496" y="6453336"/>
            <a:ext cx="3491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JVM</a:t>
            </a:r>
            <a:r>
              <a:rPr lang="ko-KR" altLang="en-US" sz="1400" dirty="0" smtClean="0"/>
              <a:t>의 핵심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자바 클래스 </a:t>
            </a:r>
            <a:r>
              <a:rPr lang="ko-KR" altLang="en-US" sz="1400" dirty="0" err="1" smtClean="0"/>
              <a:t>로더</a:t>
            </a:r>
            <a:endParaRPr lang="ko-KR" altLang="en-US" sz="1400" dirty="0"/>
          </a:p>
        </p:txBody>
      </p:sp>
      <p:sp>
        <p:nvSpPr>
          <p:cNvPr id="13" name="직사각형 12"/>
          <p:cNvSpPr/>
          <p:nvPr/>
        </p:nvSpPr>
        <p:spPr>
          <a:xfrm>
            <a:off x="611560" y="1628800"/>
            <a:ext cx="7200800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700" b="1" dirty="0" smtClean="0"/>
              <a:t>동적 클래스 로딩</a:t>
            </a:r>
            <a:endParaRPr lang="en-US" altLang="ko-KR" sz="1700" b="1" dirty="0" smtClean="0"/>
          </a:p>
        </p:txBody>
      </p:sp>
      <p:sp>
        <p:nvSpPr>
          <p:cNvPr id="15" name="순서도: 추출 14"/>
          <p:cNvSpPr/>
          <p:nvPr/>
        </p:nvSpPr>
        <p:spPr>
          <a:xfrm rot="5400000">
            <a:off x="374533" y="1721811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151112" y="2564904"/>
            <a:ext cx="7525344" cy="27469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500" b="1" dirty="0" smtClean="0">
                <a:solidFill>
                  <a:srgbClr val="FF0000"/>
                </a:solidFill>
              </a:rPr>
              <a:t>클래스 </a:t>
            </a:r>
            <a:r>
              <a:rPr lang="ko-KR" altLang="en-US" sz="1500" b="1" dirty="0" err="1" smtClean="0">
                <a:solidFill>
                  <a:srgbClr val="FF0000"/>
                </a:solidFill>
              </a:rPr>
              <a:t>로더</a:t>
            </a:r>
            <a:r>
              <a:rPr lang="ko-KR" altLang="en-US" sz="1500" b="1" dirty="0" smtClean="0">
                <a:solidFill>
                  <a:srgbClr val="FF0000"/>
                </a:solidFill>
              </a:rPr>
              <a:t> 시스템 </a:t>
            </a:r>
            <a:r>
              <a:rPr lang="en-US" altLang="ko-KR" sz="1500" dirty="0" smtClean="0"/>
              <a:t>: </a:t>
            </a:r>
            <a:r>
              <a:rPr lang="ko-KR" altLang="en-US" sz="1500" dirty="0" smtClean="0"/>
              <a:t>클래스 로딩 메커니즘이 보다 빠르게 동작하고</a:t>
            </a:r>
            <a:endParaRPr lang="en-US" altLang="ko-KR" sz="1500" dirty="0" smtClean="0"/>
          </a:p>
          <a:p>
            <a:pPr>
              <a:lnSpc>
                <a:spcPct val="150000"/>
              </a:lnSpc>
            </a:pPr>
            <a:r>
              <a:rPr lang="en-US" altLang="ko-KR" sz="1500" dirty="0" smtClean="0"/>
              <a:t>                            </a:t>
            </a:r>
            <a:r>
              <a:rPr lang="ko-KR" altLang="en-US" sz="1500" dirty="0" smtClean="0"/>
              <a:t>쉽게 확장할 수 있도록 클래스 </a:t>
            </a:r>
            <a:r>
              <a:rPr lang="ko-KR" altLang="en-US" sz="1500" dirty="0" err="1" smtClean="0"/>
              <a:t>로더간</a:t>
            </a:r>
            <a:r>
              <a:rPr lang="ko-KR" altLang="en-US" sz="1500" dirty="0" smtClean="0"/>
              <a:t> 계층 구조로 되어 있음</a:t>
            </a:r>
          </a:p>
          <a:p>
            <a:endParaRPr lang="en-US" altLang="ko-KR" sz="1500" dirty="0" smtClean="0"/>
          </a:p>
          <a:p>
            <a:r>
              <a:rPr lang="ko-KR" altLang="en-US" sz="1500" dirty="0" smtClean="0"/>
              <a:t>클래스 로딩 시 </a:t>
            </a:r>
            <a:r>
              <a:rPr lang="ko-KR" altLang="en-US" sz="1500" dirty="0" err="1" smtClean="0"/>
              <a:t>델리게이션</a:t>
            </a:r>
            <a:r>
              <a:rPr lang="ko-KR" altLang="en-US" sz="1500" dirty="0" smtClean="0"/>
              <a:t> 모델</a:t>
            </a:r>
            <a:r>
              <a:rPr lang="en-US" altLang="ko-KR" sz="1500" dirty="0" smtClean="0"/>
              <a:t>(</a:t>
            </a:r>
            <a:r>
              <a:rPr lang="ko-KR" altLang="en-US" sz="1500" dirty="0" smtClean="0"/>
              <a:t>위임 모델</a:t>
            </a:r>
            <a:r>
              <a:rPr lang="en-US" altLang="ko-KR" sz="1500" dirty="0" smtClean="0"/>
              <a:t>)</a:t>
            </a:r>
            <a:r>
              <a:rPr lang="ko-KR" altLang="en-US" sz="1500" dirty="0" smtClean="0"/>
              <a:t>을 따르도록 하였음</a:t>
            </a:r>
            <a:endParaRPr lang="en-US" altLang="ko-KR" sz="1500" dirty="0" smtClean="0"/>
          </a:p>
          <a:p>
            <a:endParaRPr lang="ko-KR" altLang="en-US" sz="1500" dirty="0" smtClean="0"/>
          </a:p>
          <a:p>
            <a:r>
              <a:rPr lang="ko-KR" altLang="en-US" sz="1500" dirty="0" smtClean="0"/>
              <a:t>클래스 </a:t>
            </a:r>
            <a:r>
              <a:rPr lang="ko-KR" altLang="en-US" sz="1500" dirty="0" err="1" smtClean="0"/>
              <a:t>로더</a:t>
            </a:r>
            <a:r>
              <a:rPr lang="ko-KR" altLang="en-US" sz="1500" dirty="0" smtClean="0"/>
              <a:t> 계층 구조에서 하위 클래스 </a:t>
            </a:r>
            <a:r>
              <a:rPr lang="ko-KR" altLang="en-US" sz="1500" dirty="0" err="1" smtClean="0"/>
              <a:t>로더는</a:t>
            </a:r>
            <a:r>
              <a:rPr lang="ko-KR" altLang="en-US" sz="1500" dirty="0" smtClean="0"/>
              <a:t> </a:t>
            </a:r>
            <a:r>
              <a:rPr lang="ko-KR" altLang="en-US" sz="1500" dirty="0" err="1" smtClean="0"/>
              <a:t>델리게이션</a:t>
            </a:r>
            <a:r>
              <a:rPr lang="ko-KR" altLang="en-US" sz="1500" dirty="0" smtClean="0"/>
              <a:t> 요청에 의해</a:t>
            </a:r>
            <a:endParaRPr lang="en-US" altLang="ko-KR" sz="1500" dirty="0" smtClean="0"/>
          </a:p>
          <a:p>
            <a:pPr>
              <a:lnSpc>
                <a:spcPct val="150000"/>
              </a:lnSpc>
            </a:pPr>
            <a:r>
              <a:rPr lang="ko-KR" altLang="en-US" sz="1500" dirty="0" smtClean="0"/>
              <a:t>부모 클래스 </a:t>
            </a:r>
            <a:r>
              <a:rPr lang="ko-KR" altLang="en-US" sz="1500" dirty="0" err="1" smtClean="0"/>
              <a:t>로더가</a:t>
            </a:r>
            <a:r>
              <a:rPr lang="ko-KR" altLang="en-US" sz="1500" dirty="0" smtClean="0"/>
              <a:t> 로딩한 클래스를 찾을 수 있지만 그 반대는 불가능</a:t>
            </a:r>
            <a:endParaRPr lang="en-US" altLang="ko-KR" sz="1500" dirty="0" smtClean="0"/>
          </a:p>
          <a:p>
            <a:r>
              <a:rPr lang="ko-KR" altLang="en-US" sz="1500" dirty="0" smtClean="0"/>
              <a:t> </a:t>
            </a:r>
          </a:p>
          <a:p>
            <a:r>
              <a:rPr lang="ko-KR" altLang="en-US" sz="1500" dirty="0" smtClean="0"/>
              <a:t>클래스 </a:t>
            </a:r>
            <a:r>
              <a:rPr lang="ko-KR" altLang="en-US" sz="1500" dirty="0" err="1" smtClean="0"/>
              <a:t>로더에</a:t>
            </a:r>
            <a:r>
              <a:rPr lang="ko-KR" altLang="en-US" sz="1500" dirty="0" smtClean="0"/>
              <a:t> 의해 로딩된 클래스는 </a:t>
            </a:r>
            <a:r>
              <a:rPr lang="ko-KR" altLang="en-US" sz="1500" dirty="0" err="1" smtClean="0"/>
              <a:t>언로드</a:t>
            </a:r>
            <a:r>
              <a:rPr lang="en-US" altLang="ko-KR" sz="1500" dirty="0" smtClean="0"/>
              <a:t>(unload)</a:t>
            </a:r>
            <a:r>
              <a:rPr lang="ko-KR" altLang="en-US" sz="1500" dirty="0" smtClean="0"/>
              <a:t>될 수 없고</a:t>
            </a:r>
            <a:endParaRPr lang="en-US" altLang="ko-KR" sz="1500" dirty="0" smtClean="0"/>
          </a:p>
          <a:p>
            <a:pPr>
              <a:lnSpc>
                <a:spcPct val="150000"/>
              </a:lnSpc>
            </a:pPr>
            <a:r>
              <a:rPr lang="ko-KR" altLang="en-US" sz="1500" dirty="0" smtClean="0"/>
              <a:t>그 클래스를 로딩한 클래스 </a:t>
            </a:r>
            <a:r>
              <a:rPr lang="ko-KR" altLang="en-US" sz="1500" dirty="0" err="1" smtClean="0"/>
              <a:t>로더가</a:t>
            </a:r>
            <a:r>
              <a:rPr lang="ko-KR" altLang="en-US" sz="1500" dirty="0" smtClean="0"/>
              <a:t> 삭제될 때까지 유지</a:t>
            </a:r>
            <a:endParaRPr lang="ko-KR" altLang="en-US" sz="1500" dirty="0"/>
          </a:p>
        </p:txBody>
      </p:sp>
      <p:sp>
        <p:nvSpPr>
          <p:cNvPr id="17" name="순서도: 추출 16"/>
          <p:cNvSpPr/>
          <p:nvPr/>
        </p:nvSpPr>
        <p:spPr>
          <a:xfrm rot="5400000">
            <a:off x="957199" y="2651314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순서도: 추출 17"/>
          <p:cNvSpPr/>
          <p:nvPr/>
        </p:nvSpPr>
        <p:spPr>
          <a:xfrm rot="5400000">
            <a:off x="957199" y="3443402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순서도: 추출 18"/>
          <p:cNvSpPr/>
          <p:nvPr/>
        </p:nvSpPr>
        <p:spPr>
          <a:xfrm rot="5400000">
            <a:off x="957199" y="3918655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순서도: 추출 20"/>
          <p:cNvSpPr/>
          <p:nvPr/>
        </p:nvSpPr>
        <p:spPr>
          <a:xfrm rot="5400000">
            <a:off x="957199" y="4710743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Toshiba\Desktop\자바 이미지\배경6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23075" y="40568"/>
            <a:ext cx="1220925" cy="1228192"/>
          </a:xfrm>
          <a:prstGeom prst="rect">
            <a:avLst/>
          </a:prstGeom>
          <a:noFill/>
        </p:spPr>
      </p:pic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31840" y="6448251"/>
            <a:ext cx="2895600" cy="365125"/>
          </a:xfrm>
        </p:spPr>
        <p:txBody>
          <a:bodyPr/>
          <a:lstStyle/>
          <a:p>
            <a:r>
              <a:rPr lang="en-US" altLang="ko-KR" dirty="0" smtClean="0"/>
              <a:t>17/42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107504" y="620688"/>
            <a:ext cx="86409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 smtClean="0"/>
              <a:t>자바는 동적으로 클래스를 읽어온다</a:t>
            </a:r>
            <a:endParaRPr lang="ko-KR" altLang="en-US" sz="2800" b="1" dirty="0"/>
          </a:p>
        </p:txBody>
      </p:sp>
      <p:pic>
        <p:nvPicPr>
          <p:cNvPr id="1026" name="Picture 2" descr="C:\Users\Toshiba\Desktop\자바 이미지\배경2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08712" y="6280640"/>
            <a:ext cx="2699792" cy="532736"/>
          </a:xfrm>
          <a:prstGeom prst="rect">
            <a:avLst/>
          </a:prstGeom>
          <a:noFill/>
        </p:spPr>
      </p:pic>
      <p:cxnSp>
        <p:nvCxnSpPr>
          <p:cNvPr id="14" name="직선 연결선 13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F84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한쪽 모서리가 잘린 사각형 19"/>
          <p:cNvSpPr/>
          <p:nvPr/>
        </p:nvSpPr>
        <p:spPr>
          <a:xfrm>
            <a:off x="107504" y="1412776"/>
            <a:ext cx="8964488" cy="4680520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순서도: 처리 30"/>
          <p:cNvSpPr/>
          <p:nvPr/>
        </p:nvSpPr>
        <p:spPr>
          <a:xfrm>
            <a:off x="0" y="0"/>
            <a:ext cx="539552" cy="476672"/>
          </a:xfrm>
          <a:prstGeom prst="flowChartProcess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-108520" y="15007"/>
            <a:ext cx="7200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01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496" y="6453336"/>
            <a:ext cx="3491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JVM</a:t>
            </a:r>
            <a:r>
              <a:rPr lang="ko-KR" altLang="en-US" sz="1400" dirty="0" smtClean="0"/>
              <a:t>의 핵심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자바 클래스 </a:t>
            </a:r>
            <a:r>
              <a:rPr lang="ko-KR" altLang="en-US" sz="1400" dirty="0" err="1" smtClean="0"/>
              <a:t>로더</a:t>
            </a:r>
            <a:endParaRPr lang="ko-KR" altLang="en-US" sz="1400" dirty="0"/>
          </a:p>
        </p:txBody>
      </p:sp>
      <p:sp>
        <p:nvSpPr>
          <p:cNvPr id="13" name="직사각형 12"/>
          <p:cNvSpPr/>
          <p:nvPr/>
        </p:nvSpPr>
        <p:spPr>
          <a:xfrm>
            <a:off x="611560" y="1628800"/>
            <a:ext cx="7200800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700" b="1" dirty="0" smtClean="0"/>
              <a:t>동적 클래스 로딩</a:t>
            </a:r>
            <a:endParaRPr lang="en-US" altLang="ko-KR" sz="1700" b="1" dirty="0" smtClean="0"/>
          </a:p>
        </p:txBody>
      </p:sp>
      <p:sp>
        <p:nvSpPr>
          <p:cNvPr id="15" name="순서도: 추출 14"/>
          <p:cNvSpPr/>
          <p:nvPr/>
        </p:nvSpPr>
        <p:spPr>
          <a:xfrm rot="5400000">
            <a:off x="374533" y="1721811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42" name="Picture 2" descr="C:\Users\Toshiba\Desktop\자바 이미지\첨부546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84264" y="1700808"/>
            <a:ext cx="3687936" cy="4087146"/>
          </a:xfrm>
          <a:prstGeom prst="rect">
            <a:avLst/>
          </a:prstGeom>
          <a:noFill/>
        </p:spPr>
      </p:pic>
      <p:sp>
        <p:nvSpPr>
          <p:cNvPr id="17" name="순서도: 추출 16"/>
          <p:cNvSpPr/>
          <p:nvPr/>
        </p:nvSpPr>
        <p:spPr>
          <a:xfrm>
            <a:off x="3347864" y="5805264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3527376" y="5733256"/>
            <a:ext cx="39969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smtClean="0"/>
              <a:t>그림 </a:t>
            </a:r>
            <a:r>
              <a:rPr lang="en-US" altLang="ko-KR" sz="1200" dirty="0" smtClean="0"/>
              <a:t>10-2 </a:t>
            </a:r>
            <a:r>
              <a:rPr lang="ko-KR" altLang="en-US" sz="1200" dirty="0" smtClean="0"/>
              <a:t>클래스 </a:t>
            </a:r>
            <a:r>
              <a:rPr lang="ko-KR" altLang="en-US" sz="1200" dirty="0" err="1" smtClean="0"/>
              <a:t>로더</a:t>
            </a:r>
            <a:r>
              <a:rPr lang="ko-KR" altLang="en-US" sz="1200" dirty="0" smtClean="0"/>
              <a:t> 계층 구조</a:t>
            </a:r>
            <a:endParaRPr lang="ko-KR" alt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Toshiba\Desktop\자바 이미지\배경6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23075" y="40568"/>
            <a:ext cx="1220925" cy="1228192"/>
          </a:xfrm>
          <a:prstGeom prst="rect">
            <a:avLst/>
          </a:prstGeom>
          <a:noFill/>
        </p:spPr>
      </p:pic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31840" y="6448251"/>
            <a:ext cx="2895600" cy="365125"/>
          </a:xfrm>
        </p:spPr>
        <p:txBody>
          <a:bodyPr/>
          <a:lstStyle/>
          <a:p>
            <a:r>
              <a:rPr lang="en-US" altLang="ko-KR" dirty="0" smtClean="0"/>
              <a:t>18/42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107504" y="620688"/>
            <a:ext cx="86409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 smtClean="0"/>
              <a:t>자바는 동적으로 클래스를 읽어온다</a:t>
            </a:r>
            <a:endParaRPr lang="ko-KR" altLang="en-US" sz="2800" b="1" dirty="0"/>
          </a:p>
        </p:txBody>
      </p:sp>
      <p:pic>
        <p:nvPicPr>
          <p:cNvPr id="1026" name="Picture 2" descr="C:\Users\Toshiba\Desktop\자바 이미지\배경2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08712" y="6280640"/>
            <a:ext cx="2699792" cy="532736"/>
          </a:xfrm>
          <a:prstGeom prst="rect">
            <a:avLst/>
          </a:prstGeom>
          <a:noFill/>
        </p:spPr>
      </p:pic>
      <p:cxnSp>
        <p:nvCxnSpPr>
          <p:cNvPr id="14" name="직선 연결선 13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F84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한쪽 모서리가 잘린 사각형 19"/>
          <p:cNvSpPr/>
          <p:nvPr/>
        </p:nvSpPr>
        <p:spPr>
          <a:xfrm>
            <a:off x="107504" y="1412776"/>
            <a:ext cx="8964488" cy="4680520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순서도: 처리 30"/>
          <p:cNvSpPr/>
          <p:nvPr/>
        </p:nvSpPr>
        <p:spPr>
          <a:xfrm>
            <a:off x="0" y="0"/>
            <a:ext cx="539552" cy="476672"/>
          </a:xfrm>
          <a:prstGeom prst="flowChartProcess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-108520" y="15007"/>
            <a:ext cx="7200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01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496" y="6453336"/>
            <a:ext cx="3491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JVM</a:t>
            </a:r>
            <a:r>
              <a:rPr lang="ko-KR" altLang="en-US" sz="1400" dirty="0" smtClean="0"/>
              <a:t>의 핵심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자바 클래스 </a:t>
            </a:r>
            <a:r>
              <a:rPr lang="ko-KR" altLang="en-US" sz="1400" dirty="0" err="1" smtClean="0"/>
              <a:t>로더</a:t>
            </a:r>
            <a:endParaRPr lang="ko-KR" altLang="en-US" sz="1400" dirty="0"/>
          </a:p>
        </p:txBody>
      </p:sp>
      <p:sp>
        <p:nvSpPr>
          <p:cNvPr id="13" name="직사각형 12"/>
          <p:cNvSpPr/>
          <p:nvPr/>
        </p:nvSpPr>
        <p:spPr>
          <a:xfrm>
            <a:off x="611560" y="1628800"/>
            <a:ext cx="7200800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700" b="1" dirty="0" smtClean="0"/>
              <a:t>동적 클래스 로딩</a:t>
            </a:r>
            <a:endParaRPr lang="en-US" altLang="ko-KR" sz="1700" b="1" dirty="0" smtClean="0"/>
          </a:p>
        </p:txBody>
      </p:sp>
      <p:sp>
        <p:nvSpPr>
          <p:cNvPr id="15" name="순서도: 추출 14"/>
          <p:cNvSpPr/>
          <p:nvPr/>
        </p:nvSpPr>
        <p:spPr>
          <a:xfrm rot="5400000">
            <a:off x="374533" y="1721811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899592" y="2447161"/>
            <a:ext cx="7992888" cy="30700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500" b="1" dirty="0" smtClean="0">
                <a:solidFill>
                  <a:srgbClr val="FF0000"/>
                </a:solidFill>
              </a:rPr>
              <a:t>부트스트랩 클래스 </a:t>
            </a:r>
            <a:r>
              <a:rPr lang="ko-KR" altLang="en-US" sz="1500" b="1" dirty="0" err="1" smtClean="0">
                <a:solidFill>
                  <a:srgbClr val="FF0000"/>
                </a:solidFill>
              </a:rPr>
              <a:t>로더</a:t>
            </a:r>
            <a:r>
              <a:rPr lang="en-US" altLang="ko-KR" sz="1500" b="1" dirty="0" smtClean="0">
                <a:solidFill>
                  <a:srgbClr val="FF0000"/>
                </a:solidFill>
              </a:rPr>
              <a:t>(Bootstrap class loader)</a:t>
            </a:r>
          </a:p>
          <a:p>
            <a:pPr>
              <a:lnSpc>
                <a:spcPct val="150000"/>
              </a:lnSpc>
            </a:pPr>
            <a:r>
              <a:rPr lang="en-US" altLang="ko-KR" sz="1500" dirty="0" smtClean="0"/>
              <a:t>: JVM</a:t>
            </a:r>
            <a:r>
              <a:rPr lang="ko-KR" altLang="en-US" sz="1500" dirty="0" smtClean="0"/>
              <a:t>이 실행될 때 맨 처음 실행되는 클래스 로더</a:t>
            </a:r>
            <a:endParaRPr lang="en-US" altLang="ko-KR" sz="1500" dirty="0" smtClean="0"/>
          </a:p>
          <a:p>
            <a:endParaRPr lang="en-US" altLang="ko-KR" sz="1500" dirty="0" smtClean="0"/>
          </a:p>
          <a:p>
            <a:r>
              <a:rPr lang="ko-KR" altLang="en-US" sz="1500" b="1" dirty="0" err="1" smtClean="0">
                <a:solidFill>
                  <a:srgbClr val="FF0000"/>
                </a:solidFill>
              </a:rPr>
              <a:t>익스텐션</a:t>
            </a:r>
            <a:r>
              <a:rPr lang="ko-KR" altLang="en-US" sz="1500" b="1" dirty="0" smtClean="0">
                <a:solidFill>
                  <a:srgbClr val="FF0000"/>
                </a:solidFill>
              </a:rPr>
              <a:t> 클래스 </a:t>
            </a:r>
            <a:r>
              <a:rPr lang="ko-KR" altLang="en-US" sz="1500" b="1" dirty="0" err="1" smtClean="0">
                <a:solidFill>
                  <a:srgbClr val="FF0000"/>
                </a:solidFill>
              </a:rPr>
              <a:t>로더</a:t>
            </a:r>
            <a:r>
              <a:rPr lang="en-US" altLang="ko-KR" sz="1500" b="1" dirty="0" smtClean="0">
                <a:solidFill>
                  <a:srgbClr val="FF0000"/>
                </a:solidFill>
              </a:rPr>
              <a:t>(Extensions class loader)</a:t>
            </a:r>
          </a:p>
          <a:p>
            <a:pPr>
              <a:lnSpc>
                <a:spcPct val="150000"/>
              </a:lnSpc>
            </a:pPr>
            <a:r>
              <a:rPr lang="en-US" altLang="ko-KR" sz="1500" dirty="0" smtClean="0"/>
              <a:t>: </a:t>
            </a:r>
            <a:r>
              <a:rPr lang="en-US" altLang="ko-KR" sz="1500" dirty="0" err="1" smtClean="0"/>
              <a:t>BootStrap</a:t>
            </a:r>
            <a:r>
              <a:rPr lang="en-US" altLang="ko-KR" sz="1500" dirty="0" smtClean="0"/>
              <a:t> Loading </a:t>
            </a:r>
            <a:r>
              <a:rPr lang="ko-KR" altLang="en-US" sz="1500" dirty="0" smtClean="0"/>
              <a:t>후 기본적으로 로딩되는 클래스</a:t>
            </a:r>
            <a:endParaRPr lang="en-US" altLang="ko-KR" sz="1500" dirty="0" smtClean="0"/>
          </a:p>
          <a:p>
            <a:endParaRPr lang="en-US" altLang="ko-KR" sz="1500" dirty="0" smtClean="0"/>
          </a:p>
          <a:p>
            <a:r>
              <a:rPr lang="ko-KR" altLang="en-US" sz="1500" b="1" dirty="0" smtClean="0">
                <a:solidFill>
                  <a:srgbClr val="FF0000"/>
                </a:solidFill>
              </a:rPr>
              <a:t>시스템 클래스 </a:t>
            </a:r>
            <a:r>
              <a:rPr lang="ko-KR" altLang="en-US" sz="1500" b="1" dirty="0" err="1" smtClean="0">
                <a:solidFill>
                  <a:srgbClr val="FF0000"/>
                </a:solidFill>
              </a:rPr>
              <a:t>로더</a:t>
            </a:r>
            <a:r>
              <a:rPr lang="en-US" altLang="ko-KR" sz="1500" b="1" dirty="0" smtClean="0">
                <a:solidFill>
                  <a:srgbClr val="FF0000"/>
                </a:solidFill>
              </a:rPr>
              <a:t>(System class loader)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/>
              <a:t>: </a:t>
            </a:r>
            <a:r>
              <a:rPr lang="ko-KR" altLang="en-US" sz="1400" dirty="0" smtClean="0"/>
              <a:t>다음으로 </a:t>
            </a:r>
            <a:r>
              <a:rPr lang="en-US" altLang="ko-KR" sz="1400" dirty="0" smtClean="0"/>
              <a:t>CLASS PATH</a:t>
            </a:r>
            <a:r>
              <a:rPr lang="ko-KR" altLang="en-US" sz="1400" dirty="0" smtClean="0"/>
              <a:t>에 정의되거나 </a:t>
            </a:r>
            <a:r>
              <a:rPr lang="en-US" altLang="ko-KR" sz="1400" dirty="0" smtClean="0"/>
              <a:t>JVM option</a:t>
            </a:r>
            <a:r>
              <a:rPr lang="ko-KR" altLang="en-US" sz="1400" dirty="0" smtClean="0"/>
              <a:t>에서 </a:t>
            </a:r>
            <a:r>
              <a:rPr lang="en-US" altLang="ko-KR" sz="1400" dirty="0" smtClean="0"/>
              <a:t>-cp, -</a:t>
            </a:r>
            <a:r>
              <a:rPr lang="en-US" altLang="ko-KR" sz="1400" dirty="0" err="1" smtClean="0"/>
              <a:t>classpath</a:t>
            </a:r>
            <a:r>
              <a:rPr lang="ko-KR" altLang="en-US" sz="1400" dirty="0" smtClean="0"/>
              <a:t>에 지정된 클래스들이 로딩</a:t>
            </a:r>
            <a:endParaRPr lang="en-US" altLang="ko-KR" sz="1400" dirty="0" smtClean="0"/>
          </a:p>
          <a:p>
            <a:endParaRPr lang="en-US" altLang="ko-KR" sz="1500" dirty="0" smtClean="0"/>
          </a:p>
          <a:p>
            <a:r>
              <a:rPr lang="ko-KR" altLang="en-US" sz="1500" b="1" dirty="0" smtClean="0">
                <a:solidFill>
                  <a:srgbClr val="FF0000"/>
                </a:solidFill>
              </a:rPr>
              <a:t>사용자가 정의하는 사용자 정의 클래스 </a:t>
            </a:r>
            <a:r>
              <a:rPr lang="ko-KR" altLang="en-US" sz="1500" b="1" dirty="0" err="1" smtClean="0">
                <a:solidFill>
                  <a:srgbClr val="FF0000"/>
                </a:solidFill>
              </a:rPr>
              <a:t>로더</a:t>
            </a:r>
            <a:r>
              <a:rPr lang="en-US" altLang="ko-KR" sz="1500" b="1" dirty="0" smtClean="0">
                <a:solidFill>
                  <a:srgbClr val="FF0000"/>
                </a:solidFill>
              </a:rPr>
              <a:t>(User-Defined class loader)</a:t>
            </a:r>
          </a:p>
          <a:p>
            <a:pPr>
              <a:lnSpc>
                <a:spcPct val="150000"/>
              </a:lnSpc>
            </a:pPr>
            <a:r>
              <a:rPr lang="en-US" altLang="ko-KR" sz="1500" dirty="0" smtClean="0"/>
              <a:t>: </a:t>
            </a:r>
            <a:r>
              <a:rPr lang="ko-KR" altLang="en-US" sz="1500" dirty="0" smtClean="0"/>
              <a:t>사용자가 직접 생성해서 사용하는 클래스 </a:t>
            </a:r>
            <a:r>
              <a:rPr lang="ko-KR" altLang="en-US" sz="1500" dirty="0" err="1" smtClean="0"/>
              <a:t>로더</a:t>
            </a:r>
            <a:endParaRPr lang="ko-KR" altLang="en-US" sz="1500" dirty="0"/>
          </a:p>
        </p:txBody>
      </p:sp>
      <p:sp>
        <p:nvSpPr>
          <p:cNvPr id="17" name="순서도: 추출 16"/>
          <p:cNvSpPr/>
          <p:nvPr/>
        </p:nvSpPr>
        <p:spPr>
          <a:xfrm rot="5400000">
            <a:off x="669166" y="2533571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순서도: 추출 17"/>
          <p:cNvSpPr/>
          <p:nvPr/>
        </p:nvSpPr>
        <p:spPr>
          <a:xfrm rot="5400000">
            <a:off x="669166" y="3325659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순서도: 추출 18"/>
          <p:cNvSpPr/>
          <p:nvPr/>
        </p:nvSpPr>
        <p:spPr>
          <a:xfrm rot="5400000">
            <a:off x="669166" y="4117747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순서도: 추출 20"/>
          <p:cNvSpPr/>
          <p:nvPr/>
        </p:nvSpPr>
        <p:spPr>
          <a:xfrm rot="5400000">
            <a:off x="669166" y="4909835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Toshiba\Desktop\자바 이미지\배경6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23075" y="40568"/>
            <a:ext cx="1220925" cy="1228192"/>
          </a:xfrm>
          <a:prstGeom prst="rect">
            <a:avLst/>
          </a:prstGeom>
          <a:noFill/>
        </p:spPr>
      </p:pic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31840" y="6448251"/>
            <a:ext cx="2895600" cy="365125"/>
          </a:xfrm>
        </p:spPr>
        <p:txBody>
          <a:bodyPr/>
          <a:lstStyle/>
          <a:p>
            <a:r>
              <a:rPr lang="en-US" altLang="ko-KR" dirty="0" smtClean="0"/>
              <a:t>19/42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107504" y="620688"/>
            <a:ext cx="86409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 smtClean="0"/>
              <a:t>자바는 동적으로 클래스를 읽어온다</a:t>
            </a:r>
            <a:endParaRPr lang="ko-KR" altLang="en-US" sz="2800" b="1" dirty="0"/>
          </a:p>
        </p:txBody>
      </p:sp>
      <p:pic>
        <p:nvPicPr>
          <p:cNvPr id="1026" name="Picture 2" descr="C:\Users\Toshiba\Desktop\자바 이미지\배경2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08712" y="6280640"/>
            <a:ext cx="2699792" cy="532736"/>
          </a:xfrm>
          <a:prstGeom prst="rect">
            <a:avLst/>
          </a:prstGeom>
          <a:noFill/>
        </p:spPr>
      </p:pic>
      <p:cxnSp>
        <p:nvCxnSpPr>
          <p:cNvPr id="14" name="직선 연결선 13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F84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한쪽 모서리가 잘린 사각형 19"/>
          <p:cNvSpPr/>
          <p:nvPr/>
        </p:nvSpPr>
        <p:spPr>
          <a:xfrm>
            <a:off x="107504" y="1412776"/>
            <a:ext cx="8964488" cy="4680520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순서도: 처리 30"/>
          <p:cNvSpPr/>
          <p:nvPr/>
        </p:nvSpPr>
        <p:spPr>
          <a:xfrm>
            <a:off x="0" y="0"/>
            <a:ext cx="539552" cy="476672"/>
          </a:xfrm>
          <a:prstGeom prst="flowChartProcess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-108520" y="15007"/>
            <a:ext cx="7200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01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496" y="6453336"/>
            <a:ext cx="3491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JVM</a:t>
            </a:r>
            <a:r>
              <a:rPr lang="ko-KR" altLang="en-US" sz="1400" dirty="0" smtClean="0"/>
              <a:t>의 핵심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자바 클래스 </a:t>
            </a:r>
            <a:r>
              <a:rPr lang="ko-KR" altLang="en-US" sz="1400" dirty="0" err="1" smtClean="0"/>
              <a:t>로더</a:t>
            </a:r>
            <a:endParaRPr lang="ko-KR" altLang="en-US" sz="1400" dirty="0"/>
          </a:p>
        </p:txBody>
      </p:sp>
      <p:sp>
        <p:nvSpPr>
          <p:cNvPr id="13" name="직사각형 12"/>
          <p:cNvSpPr/>
          <p:nvPr/>
        </p:nvSpPr>
        <p:spPr>
          <a:xfrm>
            <a:off x="611560" y="1628800"/>
            <a:ext cx="7200800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700" b="1" dirty="0" smtClean="0"/>
              <a:t>클래스 네임스페이스</a:t>
            </a:r>
            <a:endParaRPr lang="en-US" altLang="ko-KR" sz="1700" b="1" dirty="0" smtClean="0"/>
          </a:p>
        </p:txBody>
      </p:sp>
      <p:sp>
        <p:nvSpPr>
          <p:cNvPr id="15" name="순서도: 추출 14"/>
          <p:cNvSpPr/>
          <p:nvPr/>
        </p:nvSpPr>
        <p:spPr>
          <a:xfrm rot="5400000">
            <a:off x="374533" y="1721811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935088" y="2564904"/>
            <a:ext cx="7992888" cy="27730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500" dirty="0" smtClean="0"/>
              <a:t>하나의 클래스는 </a:t>
            </a:r>
            <a:r>
              <a:rPr lang="ko-KR" altLang="en-US" sz="1500" dirty="0" err="1" smtClean="0"/>
              <a:t>클래스명</a:t>
            </a:r>
            <a:r>
              <a:rPr lang="en-US" altLang="ko-KR" sz="1500" dirty="0" smtClean="0"/>
              <a:t>, </a:t>
            </a:r>
            <a:r>
              <a:rPr lang="ko-KR" altLang="en-US" sz="1500" dirty="0" err="1" smtClean="0"/>
              <a:t>패키지명</a:t>
            </a:r>
            <a:r>
              <a:rPr lang="ko-KR" altLang="en-US" sz="1500" dirty="0" smtClean="0"/>
              <a:t> 그리고 클래스 </a:t>
            </a:r>
            <a:r>
              <a:rPr lang="ko-KR" altLang="en-US" sz="1500" dirty="0" err="1" smtClean="0"/>
              <a:t>로더로</a:t>
            </a:r>
            <a:r>
              <a:rPr lang="ko-KR" altLang="en-US" sz="1500" dirty="0" smtClean="0"/>
              <a:t> 구분 </a:t>
            </a:r>
          </a:p>
          <a:p>
            <a:pPr>
              <a:lnSpc>
                <a:spcPct val="130000"/>
              </a:lnSpc>
            </a:pPr>
            <a:endParaRPr lang="en-US" altLang="ko-KR" sz="1500" dirty="0" smtClean="0"/>
          </a:p>
          <a:p>
            <a:pPr>
              <a:lnSpc>
                <a:spcPct val="130000"/>
              </a:lnSpc>
            </a:pPr>
            <a:r>
              <a:rPr lang="ko-KR" altLang="en-US" sz="1500" dirty="0" smtClean="0"/>
              <a:t>동일한 </a:t>
            </a:r>
            <a:r>
              <a:rPr lang="ko-KR" altLang="en-US" sz="1500" dirty="0" err="1" smtClean="0"/>
              <a:t>클래스명일지라도</a:t>
            </a:r>
            <a:r>
              <a:rPr lang="ko-KR" altLang="en-US" sz="1500" dirty="0" smtClean="0"/>
              <a:t> </a:t>
            </a:r>
            <a:r>
              <a:rPr lang="ko-KR" altLang="en-US" sz="1500" dirty="0" err="1" smtClean="0"/>
              <a:t>패키지명이</a:t>
            </a:r>
            <a:r>
              <a:rPr lang="ko-KR" altLang="en-US" sz="1500" dirty="0" smtClean="0"/>
              <a:t> 다르면 다른 클래스로 구분</a:t>
            </a:r>
          </a:p>
          <a:p>
            <a:pPr>
              <a:lnSpc>
                <a:spcPct val="130000"/>
              </a:lnSpc>
            </a:pPr>
            <a:endParaRPr lang="en-US" altLang="ko-KR" sz="1500" dirty="0" smtClean="0"/>
          </a:p>
          <a:p>
            <a:pPr>
              <a:lnSpc>
                <a:spcPct val="130000"/>
              </a:lnSpc>
            </a:pPr>
            <a:r>
              <a:rPr lang="ko-KR" altLang="en-US" sz="1500" dirty="0" smtClean="0"/>
              <a:t>클래스명과 </a:t>
            </a:r>
            <a:r>
              <a:rPr lang="ko-KR" altLang="en-US" sz="1500" dirty="0" err="1" smtClean="0"/>
              <a:t>패키지명이</a:t>
            </a:r>
            <a:r>
              <a:rPr lang="ko-KR" altLang="en-US" sz="1500" dirty="0" smtClean="0"/>
              <a:t> 동일해도 클래스 </a:t>
            </a:r>
            <a:r>
              <a:rPr lang="ko-KR" altLang="en-US" sz="1500" dirty="0" err="1" smtClean="0"/>
              <a:t>로더가</a:t>
            </a:r>
            <a:r>
              <a:rPr lang="ko-KR" altLang="en-US" sz="1500" dirty="0" smtClean="0"/>
              <a:t> 다를 경우 다른 클래스로 인식</a:t>
            </a:r>
          </a:p>
          <a:p>
            <a:pPr>
              <a:lnSpc>
                <a:spcPct val="130000"/>
              </a:lnSpc>
            </a:pPr>
            <a:endParaRPr lang="en-US" altLang="ko-KR" sz="1500" dirty="0" smtClean="0"/>
          </a:p>
          <a:p>
            <a:pPr>
              <a:lnSpc>
                <a:spcPct val="130000"/>
              </a:lnSpc>
            </a:pPr>
            <a:r>
              <a:rPr lang="ko-KR" altLang="en-US" sz="1500" dirty="0" smtClean="0"/>
              <a:t>클래스 </a:t>
            </a:r>
            <a:r>
              <a:rPr lang="ko-KR" altLang="en-US" sz="1500" dirty="0" err="1" smtClean="0"/>
              <a:t>로더는</a:t>
            </a:r>
            <a:r>
              <a:rPr lang="ko-KR" altLang="en-US" sz="1500" dirty="0" smtClean="0"/>
              <a:t> </a:t>
            </a:r>
            <a:r>
              <a:rPr lang="ko-KR" altLang="en-US" sz="1500" dirty="0" err="1" smtClean="0"/>
              <a:t>델리게이션</a:t>
            </a:r>
            <a:r>
              <a:rPr lang="ko-KR" altLang="en-US" sz="1500" dirty="0" smtClean="0"/>
              <a:t> 모델을 통해 클래스를 한 번만 로딩하도록 되어 있음</a:t>
            </a:r>
            <a:endParaRPr lang="en-US" altLang="ko-KR" sz="1500" dirty="0" smtClean="0"/>
          </a:p>
          <a:p>
            <a:pPr>
              <a:lnSpc>
                <a:spcPct val="130000"/>
              </a:lnSpc>
            </a:pPr>
            <a:endParaRPr lang="ko-KR" altLang="en-US" sz="1500" dirty="0" smtClean="0"/>
          </a:p>
          <a:p>
            <a:pPr>
              <a:lnSpc>
                <a:spcPct val="130000"/>
              </a:lnSpc>
            </a:pPr>
            <a:r>
              <a:rPr lang="ko-KR" altLang="en-US" sz="1400" dirty="0" smtClean="0"/>
              <a:t>클래스 </a:t>
            </a:r>
            <a:r>
              <a:rPr lang="ko-KR" altLang="en-US" sz="1400" dirty="0" err="1" smtClean="0"/>
              <a:t>로더를</a:t>
            </a:r>
            <a:r>
              <a:rPr lang="ko-KR" altLang="en-US" sz="1400" dirty="0" smtClean="0"/>
              <a:t> 새로 작성하여 동일한 클래스를 서로 다른 클래스 </a:t>
            </a:r>
            <a:r>
              <a:rPr lang="ko-KR" altLang="en-US" sz="1400" dirty="0" err="1" smtClean="0"/>
              <a:t>로더가</a:t>
            </a:r>
            <a:r>
              <a:rPr lang="ko-KR" altLang="en-US" sz="1400" dirty="0" smtClean="0"/>
              <a:t> 로딩 하도록 할 수도 있음</a:t>
            </a:r>
            <a:endParaRPr lang="ko-KR" altLang="en-US" sz="1400" dirty="0"/>
          </a:p>
        </p:txBody>
      </p:sp>
      <p:sp>
        <p:nvSpPr>
          <p:cNvPr id="17" name="순서도: 추출 16"/>
          <p:cNvSpPr/>
          <p:nvPr/>
        </p:nvSpPr>
        <p:spPr>
          <a:xfrm rot="5400000">
            <a:off x="741175" y="2694519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순서도: 추출 17"/>
          <p:cNvSpPr/>
          <p:nvPr/>
        </p:nvSpPr>
        <p:spPr>
          <a:xfrm rot="5400000">
            <a:off x="741175" y="3299386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순서도: 추출 18"/>
          <p:cNvSpPr/>
          <p:nvPr/>
        </p:nvSpPr>
        <p:spPr>
          <a:xfrm rot="5400000">
            <a:off x="741175" y="3875450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순서도: 추출 20"/>
          <p:cNvSpPr/>
          <p:nvPr/>
        </p:nvSpPr>
        <p:spPr>
          <a:xfrm rot="5400000">
            <a:off x="741174" y="4494719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순서도: 추출 21"/>
          <p:cNvSpPr/>
          <p:nvPr/>
        </p:nvSpPr>
        <p:spPr>
          <a:xfrm rot="5400000">
            <a:off x="741174" y="5070783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타원형 설명선 11"/>
          <p:cNvSpPr/>
          <p:nvPr/>
        </p:nvSpPr>
        <p:spPr>
          <a:xfrm>
            <a:off x="1547664" y="2348880"/>
            <a:ext cx="792088" cy="576064"/>
          </a:xfrm>
          <a:prstGeom prst="wedgeEllipseCallout">
            <a:avLst>
              <a:gd name="adj1" fmla="val 37358"/>
              <a:gd name="adj2" fmla="val 60696"/>
            </a:avLst>
          </a:prstGeom>
          <a:solidFill>
            <a:srgbClr val="F84818"/>
          </a:solidFill>
          <a:ln w="3810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79512" y="144016"/>
            <a:ext cx="8820472" cy="652534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80528" y="2936557"/>
            <a:ext cx="9144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600" b="1" dirty="0" smtClean="0">
                <a:solidFill>
                  <a:srgbClr val="F84818"/>
                </a:solidFill>
              </a:rPr>
              <a:t>JVM</a:t>
            </a:r>
            <a:r>
              <a:rPr lang="ko-KR" altLang="en-US" sz="2600" b="1" dirty="0" smtClean="0">
                <a:solidFill>
                  <a:srgbClr val="F84818"/>
                </a:solidFill>
              </a:rPr>
              <a:t>의 핵심</a:t>
            </a:r>
            <a:r>
              <a:rPr lang="en-US" altLang="ko-KR" sz="2600" b="1" dirty="0" smtClean="0">
                <a:solidFill>
                  <a:srgbClr val="F84818"/>
                </a:solidFill>
              </a:rPr>
              <a:t>, </a:t>
            </a:r>
            <a:r>
              <a:rPr lang="ko-KR" altLang="en-US" sz="2600" b="1" dirty="0" smtClean="0">
                <a:solidFill>
                  <a:srgbClr val="F84818"/>
                </a:solidFill>
              </a:rPr>
              <a:t>자바 클래스 </a:t>
            </a:r>
            <a:r>
              <a:rPr lang="ko-KR" altLang="en-US" sz="2600" b="1" dirty="0" err="1" smtClean="0">
                <a:solidFill>
                  <a:srgbClr val="F84818"/>
                </a:solidFill>
              </a:rPr>
              <a:t>로더</a:t>
            </a:r>
            <a:endParaRPr lang="ko-KR" altLang="en-US" sz="2600" b="1" dirty="0">
              <a:solidFill>
                <a:srgbClr val="F84818"/>
              </a:solidFill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1440160" y="3509719"/>
            <a:ext cx="6552728" cy="0"/>
          </a:xfrm>
          <a:prstGeom prst="line">
            <a:avLst/>
          </a:prstGeom>
          <a:ln w="57150">
            <a:solidFill>
              <a:srgbClr val="F84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80528" y="3581727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둘째 마당 </a:t>
            </a:r>
            <a:r>
              <a:rPr lang="en-US" altLang="ko-KR" sz="1600" dirty="0" smtClean="0"/>
              <a:t>| </a:t>
            </a:r>
            <a:r>
              <a:rPr lang="ko-KR" altLang="en-US" sz="1600" dirty="0" smtClean="0"/>
              <a:t>객체 지향 자바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내 것으로 만들기</a:t>
            </a:r>
            <a:endParaRPr lang="ko-KR" alt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1512168" y="2420888"/>
            <a:ext cx="899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10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장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Toshiba\Desktop\자바 이미지\배경6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23075" y="40568"/>
            <a:ext cx="1220925" cy="1228192"/>
          </a:xfrm>
          <a:prstGeom prst="rect">
            <a:avLst/>
          </a:prstGeom>
          <a:noFill/>
        </p:spPr>
      </p:pic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31840" y="6448251"/>
            <a:ext cx="2895600" cy="365125"/>
          </a:xfrm>
        </p:spPr>
        <p:txBody>
          <a:bodyPr/>
          <a:lstStyle/>
          <a:p>
            <a:r>
              <a:rPr lang="en-US" altLang="ko-KR" dirty="0" smtClean="0"/>
              <a:t>20/42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107504" y="620688"/>
            <a:ext cx="86409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 smtClean="0"/>
              <a:t>질서정연하게 클래스를 로딩하는 클래스 </a:t>
            </a:r>
            <a:r>
              <a:rPr lang="ko-KR" altLang="en-US" sz="2800" b="1" dirty="0" err="1" smtClean="0"/>
              <a:t>로더</a:t>
            </a:r>
            <a:endParaRPr lang="ko-KR" altLang="en-US" sz="2800" b="1" dirty="0"/>
          </a:p>
        </p:txBody>
      </p:sp>
      <p:pic>
        <p:nvPicPr>
          <p:cNvPr id="1026" name="Picture 2" descr="C:\Users\Toshiba\Desktop\자바 이미지\배경2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08712" y="6280640"/>
            <a:ext cx="2699792" cy="532736"/>
          </a:xfrm>
          <a:prstGeom prst="rect">
            <a:avLst/>
          </a:prstGeom>
          <a:noFill/>
        </p:spPr>
      </p:pic>
      <p:cxnSp>
        <p:nvCxnSpPr>
          <p:cNvPr id="14" name="직선 연결선 13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F84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한쪽 모서리가 잘린 사각형 19"/>
          <p:cNvSpPr/>
          <p:nvPr/>
        </p:nvSpPr>
        <p:spPr>
          <a:xfrm>
            <a:off x="107504" y="1412776"/>
            <a:ext cx="8964488" cy="4680520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순서도: 처리 30"/>
          <p:cNvSpPr/>
          <p:nvPr/>
        </p:nvSpPr>
        <p:spPr>
          <a:xfrm>
            <a:off x="0" y="0"/>
            <a:ext cx="539552" cy="476672"/>
          </a:xfrm>
          <a:prstGeom prst="flowChartProcess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-108520" y="15007"/>
            <a:ext cx="7200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02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496" y="6453336"/>
            <a:ext cx="3491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JVM</a:t>
            </a:r>
            <a:r>
              <a:rPr lang="ko-KR" altLang="en-US" sz="1400" dirty="0" smtClean="0"/>
              <a:t>의 핵심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자바 클래스 </a:t>
            </a:r>
            <a:r>
              <a:rPr lang="ko-KR" altLang="en-US" sz="1400" dirty="0" err="1" smtClean="0"/>
              <a:t>로더</a:t>
            </a:r>
            <a:endParaRPr lang="ko-KR" altLang="en-US" sz="1400" dirty="0"/>
          </a:p>
        </p:txBody>
      </p:sp>
      <p:sp>
        <p:nvSpPr>
          <p:cNvPr id="13" name="직사각형 12"/>
          <p:cNvSpPr/>
          <p:nvPr/>
        </p:nvSpPr>
        <p:spPr>
          <a:xfrm>
            <a:off x="611560" y="1628800"/>
            <a:ext cx="7200800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700" b="1" dirty="0" err="1" smtClean="0"/>
              <a:t>델리게이션</a:t>
            </a:r>
            <a:r>
              <a:rPr lang="ko-KR" altLang="en-US" sz="1700" b="1" dirty="0" smtClean="0"/>
              <a:t> 모델</a:t>
            </a:r>
            <a:endParaRPr lang="en-US" altLang="ko-KR" sz="1700" b="1" dirty="0" smtClean="0"/>
          </a:p>
        </p:txBody>
      </p:sp>
      <p:sp>
        <p:nvSpPr>
          <p:cNvPr id="15" name="순서도: 추출 14"/>
          <p:cNvSpPr/>
          <p:nvPr/>
        </p:nvSpPr>
        <p:spPr>
          <a:xfrm rot="5400000">
            <a:off x="374533" y="1721811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899592" y="2780928"/>
            <a:ext cx="7992888" cy="2285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500" b="1" dirty="0" err="1" smtClean="0">
                <a:solidFill>
                  <a:srgbClr val="FF0000"/>
                </a:solidFill>
              </a:rPr>
              <a:t>델리게이션</a:t>
            </a:r>
            <a:r>
              <a:rPr lang="en-US" altLang="ko-KR" sz="1500" b="1" dirty="0" smtClean="0">
                <a:solidFill>
                  <a:srgbClr val="FF0000"/>
                </a:solidFill>
              </a:rPr>
              <a:t> </a:t>
            </a:r>
            <a:r>
              <a:rPr lang="ko-KR" altLang="en-US" sz="1500" b="1" dirty="0" smtClean="0">
                <a:solidFill>
                  <a:srgbClr val="FF0000"/>
                </a:solidFill>
              </a:rPr>
              <a:t>모델 </a:t>
            </a:r>
            <a:r>
              <a:rPr lang="en-US" altLang="ko-KR" sz="1500" dirty="0" smtClean="0"/>
              <a:t>:</a:t>
            </a:r>
            <a:r>
              <a:rPr lang="ko-KR" altLang="en-US" sz="1500" dirty="0" smtClean="0"/>
              <a:t> 클래스 </a:t>
            </a:r>
            <a:r>
              <a:rPr lang="ko-KR" altLang="en-US" sz="1500" dirty="0" err="1" smtClean="0"/>
              <a:t>로더가</a:t>
            </a:r>
            <a:r>
              <a:rPr lang="ko-KR" altLang="en-US" sz="1500" dirty="0" smtClean="0"/>
              <a:t> 클래스 로딩을 </a:t>
            </a:r>
            <a:r>
              <a:rPr lang="ko-KR" altLang="en-US" sz="1500" dirty="0" err="1" smtClean="0"/>
              <a:t>요청받게</a:t>
            </a:r>
            <a:r>
              <a:rPr lang="ko-KR" altLang="en-US" sz="1500" dirty="0" smtClean="0"/>
              <a:t> 되면 캐시</a:t>
            </a:r>
            <a:r>
              <a:rPr lang="en-US" altLang="ko-KR" sz="1500" dirty="0" smtClean="0"/>
              <a:t>(cache), </a:t>
            </a:r>
            <a:r>
              <a:rPr lang="ko-KR" altLang="en-US" sz="1500" dirty="0" smtClean="0"/>
              <a:t>부모 클래스</a:t>
            </a:r>
            <a:endParaRPr lang="en-US" altLang="ko-KR" sz="1500" dirty="0" smtClean="0"/>
          </a:p>
          <a:p>
            <a:pPr>
              <a:lnSpc>
                <a:spcPct val="150000"/>
              </a:lnSpc>
            </a:pPr>
            <a:r>
              <a:rPr lang="en-US" altLang="ko-KR" sz="1500" dirty="0" smtClean="0"/>
              <a:t>                        </a:t>
            </a:r>
            <a:r>
              <a:rPr lang="ko-KR" altLang="en-US" sz="1500" dirty="0" err="1" smtClean="0"/>
              <a:t>로더</a:t>
            </a:r>
            <a:r>
              <a:rPr lang="en-US" altLang="ko-KR" sz="1500" dirty="0" smtClean="0"/>
              <a:t>(parent class </a:t>
            </a:r>
            <a:r>
              <a:rPr lang="en-US" altLang="ko-KR" sz="1500" dirty="0" err="1" smtClean="0"/>
              <a:t>loder</a:t>
            </a:r>
            <a:r>
              <a:rPr lang="en-US" altLang="ko-KR" sz="1500" dirty="0" smtClean="0"/>
              <a:t>), </a:t>
            </a:r>
            <a:r>
              <a:rPr lang="ko-KR" altLang="en-US" sz="1500" dirty="0" smtClean="0"/>
              <a:t>자신</a:t>
            </a:r>
            <a:r>
              <a:rPr lang="en-US" altLang="ko-KR" sz="1500" dirty="0" smtClean="0"/>
              <a:t>(self) </a:t>
            </a:r>
            <a:r>
              <a:rPr lang="ko-KR" altLang="en-US" sz="1500" dirty="0" smtClean="0"/>
              <a:t>클래스 </a:t>
            </a:r>
            <a:r>
              <a:rPr lang="ko-KR" altLang="en-US" sz="1500" dirty="0" err="1" smtClean="0"/>
              <a:t>로더</a:t>
            </a:r>
            <a:r>
              <a:rPr lang="ko-KR" altLang="en-US" sz="1500" dirty="0" smtClean="0"/>
              <a:t> 순으로 클래스 로딩</a:t>
            </a:r>
          </a:p>
          <a:p>
            <a:endParaRPr lang="en-US" altLang="ko-KR" sz="1500" dirty="0" smtClean="0"/>
          </a:p>
          <a:p>
            <a:r>
              <a:rPr lang="ko-KR" altLang="en-US" sz="1500" dirty="0" smtClean="0"/>
              <a:t>클래스가 이전에 로딩된 적이 없을 경우 클래스 로딩을 가장 먼저 시도하는 클래스 </a:t>
            </a:r>
            <a:r>
              <a:rPr lang="ko-KR" altLang="en-US" sz="1500" dirty="0" err="1" smtClean="0"/>
              <a:t>로더는</a:t>
            </a:r>
            <a:endParaRPr lang="en-US" altLang="ko-KR" sz="1500" dirty="0" smtClean="0"/>
          </a:p>
          <a:p>
            <a:pPr>
              <a:lnSpc>
                <a:spcPct val="150000"/>
              </a:lnSpc>
            </a:pPr>
            <a:r>
              <a:rPr lang="ko-KR" altLang="en-US" sz="1500" dirty="0" smtClean="0"/>
              <a:t>부트스트랩 클래스 </a:t>
            </a:r>
            <a:r>
              <a:rPr lang="ko-KR" altLang="en-US" sz="1500" dirty="0" err="1" smtClean="0"/>
              <a:t>로더가</a:t>
            </a:r>
            <a:r>
              <a:rPr lang="ko-KR" altLang="en-US" sz="1500" dirty="0" smtClean="0"/>
              <a:t> 됨</a:t>
            </a:r>
          </a:p>
          <a:p>
            <a:endParaRPr lang="en-US" altLang="ko-KR" sz="1500" dirty="0" smtClean="0"/>
          </a:p>
          <a:p>
            <a:r>
              <a:rPr lang="ko-KR" altLang="en-US" sz="1500" dirty="0" smtClean="0"/>
              <a:t>최초 클래스 로딩을 </a:t>
            </a:r>
            <a:r>
              <a:rPr lang="ko-KR" altLang="en-US" sz="1500" dirty="0" err="1" smtClean="0"/>
              <a:t>요청받은</a:t>
            </a:r>
            <a:r>
              <a:rPr lang="ko-KR" altLang="en-US" sz="1500" dirty="0" smtClean="0"/>
              <a:t> 클래스 </a:t>
            </a:r>
            <a:r>
              <a:rPr lang="ko-KR" altLang="en-US" sz="1500" dirty="0" err="1" smtClean="0"/>
              <a:t>로더가</a:t>
            </a:r>
            <a:endParaRPr lang="en-US" altLang="ko-KR" sz="1500" dirty="0" smtClean="0"/>
          </a:p>
          <a:p>
            <a:pPr>
              <a:lnSpc>
                <a:spcPct val="150000"/>
              </a:lnSpc>
            </a:pPr>
            <a:r>
              <a:rPr lang="ko-KR" altLang="en-US" sz="1500" dirty="0" smtClean="0"/>
              <a:t>클래스를 로딩할 수 없다면 </a:t>
            </a:r>
            <a:r>
              <a:rPr lang="en-US" altLang="ko-KR" sz="1500" dirty="0" err="1" smtClean="0"/>
              <a:t>ClassNotFoundException</a:t>
            </a:r>
            <a:r>
              <a:rPr lang="ko-KR" altLang="en-US" sz="1500" dirty="0" smtClean="0"/>
              <a:t>을 발생</a:t>
            </a:r>
            <a:endParaRPr lang="ko-KR" altLang="en-US" sz="1500" dirty="0"/>
          </a:p>
        </p:txBody>
      </p:sp>
      <p:sp>
        <p:nvSpPr>
          <p:cNvPr id="17" name="순서도: 추출 16"/>
          <p:cNvSpPr/>
          <p:nvPr/>
        </p:nvSpPr>
        <p:spPr>
          <a:xfrm rot="5400000">
            <a:off x="669166" y="2867338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순서도: 추출 17"/>
          <p:cNvSpPr/>
          <p:nvPr/>
        </p:nvSpPr>
        <p:spPr>
          <a:xfrm rot="5400000">
            <a:off x="669166" y="3659426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순서도: 추출 18"/>
          <p:cNvSpPr/>
          <p:nvPr/>
        </p:nvSpPr>
        <p:spPr>
          <a:xfrm rot="5400000">
            <a:off x="669166" y="4451514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Toshiba\Desktop\자바 이미지\배경6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23075" y="40568"/>
            <a:ext cx="1220925" cy="1228192"/>
          </a:xfrm>
          <a:prstGeom prst="rect">
            <a:avLst/>
          </a:prstGeom>
          <a:noFill/>
        </p:spPr>
      </p:pic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31840" y="6448251"/>
            <a:ext cx="2895600" cy="365125"/>
          </a:xfrm>
        </p:spPr>
        <p:txBody>
          <a:bodyPr/>
          <a:lstStyle/>
          <a:p>
            <a:r>
              <a:rPr lang="en-US" altLang="ko-KR" dirty="0" smtClean="0"/>
              <a:t>21/42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107504" y="620688"/>
            <a:ext cx="86409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 smtClean="0"/>
              <a:t>질서정연하게 클래스를 로딩하는 클래스 </a:t>
            </a:r>
            <a:r>
              <a:rPr lang="ko-KR" altLang="en-US" sz="2800" b="1" dirty="0" err="1" smtClean="0"/>
              <a:t>로더</a:t>
            </a:r>
            <a:endParaRPr lang="ko-KR" altLang="en-US" sz="2800" b="1" dirty="0"/>
          </a:p>
        </p:txBody>
      </p:sp>
      <p:pic>
        <p:nvPicPr>
          <p:cNvPr id="1026" name="Picture 2" descr="C:\Users\Toshiba\Desktop\자바 이미지\배경2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08712" y="6280640"/>
            <a:ext cx="2699792" cy="532736"/>
          </a:xfrm>
          <a:prstGeom prst="rect">
            <a:avLst/>
          </a:prstGeom>
          <a:noFill/>
        </p:spPr>
      </p:pic>
      <p:cxnSp>
        <p:nvCxnSpPr>
          <p:cNvPr id="14" name="직선 연결선 13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F84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한쪽 모서리가 잘린 사각형 19"/>
          <p:cNvSpPr/>
          <p:nvPr/>
        </p:nvSpPr>
        <p:spPr>
          <a:xfrm>
            <a:off x="107504" y="1412776"/>
            <a:ext cx="8964488" cy="4680520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순서도: 처리 30"/>
          <p:cNvSpPr/>
          <p:nvPr/>
        </p:nvSpPr>
        <p:spPr>
          <a:xfrm>
            <a:off x="0" y="0"/>
            <a:ext cx="539552" cy="476672"/>
          </a:xfrm>
          <a:prstGeom prst="flowChartProcess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-108520" y="15007"/>
            <a:ext cx="7200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02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496" y="6453336"/>
            <a:ext cx="3491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JVM</a:t>
            </a:r>
            <a:r>
              <a:rPr lang="ko-KR" altLang="en-US" sz="1400" dirty="0" smtClean="0"/>
              <a:t>의 핵심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자바 클래스 </a:t>
            </a:r>
            <a:r>
              <a:rPr lang="ko-KR" altLang="en-US" sz="1400" dirty="0" err="1" smtClean="0"/>
              <a:t>로더</a:t>
            </a:r>
            <a:endParaRPr lang="ko-KR" altLang="en-US" sz="1400" dirty="0"/>
          </a:p>
        </p:txBody>
      </p:sp>
      <p:sp>
        <p:nvSpPr>
          <p:cNvPr id="13" name="직사각형 12"/>
          <p:cNvSpPr/>
          <p:nvPr/>
        </p:nvSpPr>
        <p:spPr>
          <a:xfrm>
            <a:off x="611560" y="1628800"/>
            <a:ext cx="7200800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700" b="1" dirty="0" err="1" smtClean="0"/>
              <a:t>델리게이션</a:t>
            </a:r>
            <a:r>
              <a:rPr lang="ko-KR" altLang="en-US" sz="1700" b="1" dirty="0" smtClean="0"/>
              <a:t> 모델</a:t>
            </a:r>
            <a:endParaRPr lang="en-US" altLang="ko-KR" sz="1700" b="1" dirty="0" smtClean="0"/>
          </a:p>
        </p:txBody>
      </p:sp>
      <p:sp>
        <p:nvSpPr>
          <p:cNvPr id="15" name="순서도: 추출 14"/>
          <p:cNvSpPr/>
          <p:nvPr/>
        </p:nvSpPr>
        <p:spPr>
          <a:xfrm rot="5400000">
            <a:off x="374533" y="1721811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266" name="Picture 2" descr="C:\Users\Toshiba\Desktop\자바 이미지\첨부547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19398" y="2078426"/>
            <a:ext cx="7641034" cy="3582822"/>
          </a:xfrm>
          <a:prstGeom prst="rect">
            <a:avLst/>
          </a:prstGeom>
          <a:noFill/>
        </p:spPr>
      </p:pic>
      <p:sp>
        <p:nvSpPr>
          <p:cNvPr id="17" name="순서도: 추출 16"/>
          <p:cNvSpPr/>
          <p:nvPr/>
        </p:nvSpPr>
        <p:spPr>
          <a:xfrm>
            <a:off x="3131840" y="5816297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3311352" y="5744289"/>
            <a:ext cx="39969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smtClean="0"/>
              <a:t>그림 </a:t>
            </a:r>
            <a:r>
              <a:rPr lang="en-US" altLang="ko-KR" sz="1200" dirty="0" smtClean="0"/>
              <a:t>10-3 </a:t>
            </a:r>
            <a:r>
              <a:rPr lang="ko-KR" altLang="en-US" sz="1200" dirty="0" smtClean="0"/>
              <a:t>클래스 </a:t>
            </a:r>
            <a:r>
              <a:rPr lang="ko-KR" altLang="en-US" sz="1200" dirty="0" err="1" smtClean="0"/>
              <a:t>로더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델리게이션</a:t>
            </a:r>
            <a:r>
              <a:rPr lang="ko-KR" altLang="en-US" sz="1200" dirty="0" smtClean="0"/>
              <a:t> 모델</a:t>
            </a:r>
            <a:endParaRPr lang="ko-KR" alt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Toshiba\Desktop\자바 이미지\배경6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23075" y="40568"/>
            <a:ext cx="1220925" cy="1228192"/>
          </a:xfrm>
          <a:prstGeom prst="rect">
            <a:avLst/>
          </a:prstGeom>
          <a:noFill/>
        </p:spPr>
      </p:pic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31840" y="6448251"/>
            <a:ext cx="2895600" cy="365125"/>
          </a:xfrm>
        </p:spPr>
        <p:txBody>
          <a:bodyPr/>
          <a:lstStyle/>
          <a:p>
            <a:r>
              <a:rPr lang="en-US" altLang="ko-KR" dirty="0" smtClean="0"/>
              <a:t>22/42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107504" y="620688"/>
            <a:ext cx="86409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 smtClean="0"/>
              <a:t>질서정연하게 클래스를 로딩하는 클래스 </a:t>
            </a:r>
            <a:r>
              <a:rPr lang="ko-KR" altLang="en-US" sz="2800" b="1" dirty="0" err="1" smtClean="0"/>
              <a:t>로더</a:t>
            </a:r>
            <a:endParaRPr lang="ko-KR" altLang="en-US" sz="2800" b="1" dirty="0"/>
          </a:p>
        </p:txBody>
      </p:sp>
      <p:pic>
        <p:nvPicPr>
          <p:cNvPr id="1026" name="Picture 2" descr="C:\Users\Toshiba\Desktop\자바 이미지\배경2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08712" y="6280640"/>
            <a:ext cx="2699792" cy="532736"/>
          </a:xfrm>
          <a:prstGeom prst="rect">
            <a:avLst/>
          </a:prstGeom>
          <a:noFill/>
        </p:spPr>
      </p:pic>
      <p:cxnSp>
        <p:nvCxnSpPr>
          <p:cNvPr id="14" name="직선 연결선 13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F84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한쪽 모서리가 잘린 사각형 19"/>
          <p:cNvSpPr/>
          <p:nvPr/>
        </p:nvSpPr>
        <p:spPr>
          <a:xfrm>
            <a:off x="107504" y="1412776"/>
            <a:ext cx="8964488" cy="4680520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순서도: 처리 30"/>
          <p:cNvSpPr/>
          <p:nvPr/>
        </p:nvSpPr>
        <p:spPr>
          <a:xfrm>
            <a:off x="0" y="0"/>
            <a:ext cx="539552" cy="476672"/>
          </a:xfrm>
          <a:prstGeom prst="flowChartProcess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-108520" y="15007"/>
            <a:ext cx="7200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02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496" y="6453336"/>
            <a:ext cx="3491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JVM</a:t>
            </a:r>
            <a:r>
              <a:rPr lang="ko-KR" altLang="en-US" sz="1400" dirty="0" smtClean="0"/>
              <a:t>의 핵심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자바 클래스 </a:t>
            </a:r>
            <a:r>
              <a:rPr lang="ko-KR" altLang="en-US" sz="1400" dirty="0" err="1" smtClean="0"/>
              <a:t>로더</a:t>
            </a:r>
            <a:endParaRPr lang="ko-KR" altLang="en-US" sz="1400" dirty="0"/>
          </a:p>
        </p:txBody>
      </p:sp>
      <p:sp>
        <p:nvSpPr>
          <p:cNvPr id="13" name="직사각형 12"/>
          <p:cNvSpPr/>
          <p:nvPr/>
        </p:nvSpPr>
        <p:spPr>
          <a:xfrm>
            <a:off x="611560" y="1628800"/>
            <a:ext cx="7200800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700" b="1" dirty="0" err="1" smtClean="0"/>
              <a:t>델리게이션</a:t>
            </a:r>
            <a:r>
              <a:rPr lang="ko-KR" altLang="en-US" sz="1700" b="1" dirty="0" smtClean="0"/>
              <a:t> 모델</a:t>
            </a:r>
            <a:endParaRPr lang="en-US" altLang="ko-KR" sz="1700" b="1" dirty="0" smtClean="0"/>
          </a:p>
        </p:txBody>
      </p:sp>
      <p:sp>
        <p:nvSpPr>
          <p:cNvPr id="15" name="순서도: 추출 14"/>
          <p:cNvSpPr/>
          <p:nvPr/>
        </p:nvSpPr>
        <p:spPr>
          <a:xfrm rot="5400000">
            <a:off x="374533" y="1721811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971600" y="3465875"/>
            <a:ext cx="288032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500" dirty="0" smtClean="0"/>
              <a:t>로딩 메커니즘을 구현한 코드 </a:t>
            </a:r>
            <a:endParaRPr lang="ko-KR" altLang="en-US" sz="1500" dirty="0"/>
          </a:p>
        </p:txBody>
      </p:sp>
      <p:grpSp>
        <p:nvGrpSpPr>
          <p:cNvPr id="18" name="그룹 17"/>
          <p:cNvGrpSpPr/>
          <p:nvPr/>
        </p:nvGrpSpPr>
        <p:grpSpPr>
          <a:xfrm>
            <a:off x="3923928" y="1484784"/>
            <a:ext cx="4248472" cy="4536504"/>
            <a:chOff x="3779912" y="1484784"/>
            <a:chExt cx="4320480" cy="4608512"/>
          </a:xfrm>
        </p:grpSpPr>
        <p:pic>
          <p:nvPicPr>
            <p:cNvPr id="12290" name="Picture 2" descr="C:\Users\Toshiba\Desktop\자바 이미지\첨부548.jp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779912" y="1491053"/>
              <a:ext cx="4283968" cy="4602243"/>
            </a:xfrm>
            <a:prstGeom prst="rect">
              <a:avLst/>
            </a:prstGeom>
            <a:noFill/>
          </p:spPr>
        </p:pic>
        <p:sp>
          <p:nvSpPr>
            <p:cNvPr id="17" name="순서도: 처리 16"/>
            <p:cNvSpPr/>
            <p:nvPr/>
          </p:nvSpPr>
          <p:spPr>
            <a:xfrm>
              <a:off x="3779912" y="1484784"/>
              <a:ext cx="4320480" cy="4608512"/>
            </a:xfrm>
            <a:prstGeom prst="flowChartProcess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순서도: 추출 18"/>
          <p:cNvSpPr/>
          <p:nvPr/>
        </p:nvSpPr>
        <p:spPr>
          <a:xfrm rot="5400000">
            <a:off x="741174" y="3558615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Toshiba\Desktop\자바 이미지\배경6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23075" y="40568"/>
            <a:ext cx="1220925" cy="1228192"/>
          </a:xfrm>
          <a:prstGeom prst="rect">
            <a:avLst/>
          </a:prstGeom>
          <a:noFill/>
        </p:spPr>
      </p:pic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31840" y="6448251"/>
            <a:ext cx="2895600" cy="365125"/>
          </a:xfrm>
        </p:spPr>
        <p:txBody>
          <a:bodyPr/>
          <a:lstStyle/>
          <a:p>
            <a:r>
              <a:rPr lang="en-US" altLang="ko-KR" dirty="0" smtClean="0"/>
              <a:t>23/42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107504" y="620688"/>
            <a:ext cx="86409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 smtClean="0"/>
              <a:t>질서정연하게 클래스를 로딩하는 클래스 </a:t>
            </a:r>
            <a:r>
              <a:rPr lang="ko-KR" altLang="en-US" sz="2800" b="1" dirty="0" err="1" smtClean="0"/>
              <a:t>로더</a:t>
            </a:r>
            <a:endParaRPr lang="ko-KR" altLang="en-US" sz="2800" b="1" dirty="0"/>
          </a:p>
        </p:txBody>
      </p:sp>
      <p:pic>
        <p:nvPicPr>
          <p:cNvPr id="1026" name="Picture 2" descr="C:\Users\Toshiba\Desktop\자바 이미지\배경2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08712" y="6280640"/>
            <a:ext cx="2699792" cy="532736"/>
          </a:xfrm>
          <a:prstGeom prst="rect">
            <a:avLst/>
          </a:prstGeom>
          <a:noFill/>
        </p:spPr>
      </p:pic>
      <p:cxnSp>
        <p:nvCxnSpPr>
          <p:cNvPr id="14" name="직선 연결선 13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F84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한쪽 모서리가 잘린 사각형 19"/>
          <p:cNvSpPr/>
          <p:nvPr/>
        </p:nvSpPr>
        <p:spPr>
          <a:xfrm>
            <a:off x="107504" y="1412776"/>
            <a:ext cx="8964488" cy="4680520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순서도: 처리 30"/>
          <p:cNvSpPr/>
          <p:nvPr/>
        </p:nvSpPr>
        <p:spPr>
          <a:xfrm>
            <a:off x="0" y="0"/>
            <a:ext cx="539552" cy="476672"/>
          </a:xfrm>
          <a:prstGeom prst="flowChartProcess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-108520" y="15007"/>
            <a:ext cx="7200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02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496" y="6453336"/>
            <a:ext cx="3491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JVM</a:t>
            </a:r>
            <a:r>
              <a:rPr lang="ko-KR" altLang="en-US" sz="1400" dirty="0" smtClean="0"/>
              <a:t>의 핵심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자바 클래스 </a:t>
            </a:r>
            <a:r>
              <a:rPr lang="ko-KR" altLang="en-US" sz="1400" dirty="0" err="1" smtClean="0"/>
              <a:t>로더</a:t>
            </a:r>
            <a:endParaRPr lang="ko-KR" altLang="en-US" sz="1400" dirty="0"/>
          </a:p>
        </p:txBody>
      </p:sp>
      <p:sp>
        <p:nvSpPr>
          <p:cNvPr id="13" name="직사각형 12"/>
          <p:cNvSpPr/>
          <p:nvPr/>
        </p:nvSpPr>
        <p:spPr>
          <a:xfrm>
            <a:off x="611560" y="1628800"/>
            <a:ext cx="7200800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700" b="1" dirty="0" err="1" smtClean="0"/>
              <a:t>델리게이션</a:t>
            </a:r>
            <a:r>
              <a:rPr lang="ko-KR" altLang="en-US" sz="1700" b="1" dirty="0" smtClean="0"/>
              <a:t> 모델</a:t>
            </a:r>
            <a:endParaRPr lang="en-US" altLang="ko-KR" sz="1700" b="1" dirty="0" smtClean="0"/>
          </a:p>
        </p:txBody>
      </p:sp>
      <p:sp>
        <p:nvSpPr>
          <p:cNvPr id="15" name="순서도: 추출 14"/>
          <p:cNvSpPr/>
          <p:nvPr/>
        </p:nvSpPr>
        <p:spPr>
          <a:xfrm rot="5400000">
            <a:off x="374533" y="1721811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314" name="Picture 2" descr="C:\Users\Toshiba\Desktop\자바 이미지\첨부549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55576" y="4021562"/>
            <a:ext cx="7665864" cy="1423661"/>
          </a:xfrm>
          <a:prstGeom prst="rect">
            <a:avLst/>
          </a:prstGeom>
          <a:noFill/>
        </p:spPr>
      </p:pic>
      <p:sp>
        <p:nvSpPr>
          <p:cNvPr id="16" name="직사각형 15"/>
          <p:cNvSpPr/>
          <p:nvPr/>
        </p:nvSpPr>
        <p:spPr>
          <a:xfrm>
            <a:off x="971600" y="2414557"/>
            <a:ext cx="7704856" cy="10864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dirty="0" smtClean="0"/>
              <a:t>자바는 </a:t>
            </a:r>
            <a:r>
              <a:rPr lang="ko-KR" altLang="en-US" sz="1500" dirty="0" err="1" smtClean="0"/>
              <a:t>델리게이션</a:t>
            </a:r>
            <a:r>
              <a:rPr lang="ko-KR" altLang="en-US" sz="1500" dirty="0" smtClean="0"/>
              <a:t> 모델에 의해 클래스 로딩을 수행하는 </a:t>
            </a:r>
            <a:r>
              <a:rPr lang="en-US" altLang="ko-KR" sz="1500" dirty="0" err="1" smtClean="0"/>
              <a:t>ClassLoader</a:t>
            </a:r>
            <a:r>
              <a:rPr lang="en-US" altLang="ko-KR" sz="1500" dirty="0" smtClean="0"/>
              <a:t> </a:t>
            </a:r>
            <a:r>
              <a:rPr lang="ko-KR" altLang="en-US" sz="1500" dirty="0" smtClean="0"/>
              <a:t>클래스를 제공</a:t>
            </a:r>
            <a:endParaRPr lang="en-US" altLang="ko-KR" sz="1500" dirty="0" smtClean="0"/>
          </a:p>
          <a:p>
            <a:pPr>
              <a:lnSpc>
                <a:spcPct val="150000"/>
              </a:lnSpc>
            </a:pPr>
            <a:endParaRPr lang="ko-KR" altLang="en-US" sz="1500" dirty="0" smtClean="0"/>
          </a:p>
          <a:p>
            <a:pPr>
              <a:lnSpc>
                <a:spcPct val="150000"/>
              </a:lnSpc>
            </a:pPr>
            <a:r>
              <a:rPr lang="en-US" altLang="ko-KR" sz="1500" dirty="0" err="1" smtClean="0"/>
              <a:t>ClassLoader</a:t>
            </a:r>
            <a:r>
              <a:rPr lang="en-US" altLang="ko-KR" sz="1500" dirty="0" smtClean="0"/>
              <a:t> </a:t>
            </a:r>
            <a:r>
              <a:rPr lang="ko-KR" altLang="en-US" sz="1500" dirty="0" smtClean="0"/>
              <a:t>클래스는 추상화 클래스로 사용자에 의해 객체화될 수 없고 확장만 가능 </a:t>
            </a:r>
            <a:endParaRPr lang="ko-KR" altLang="en-US" sz="1500" dirty="0"/>
          </a:p>
        </p:txBody>
      </p:sp>
      <p:sp>
        <p:nvSpPr>
          <p:cNvPr id="17" name="순서도: 추출 16"/>
          <p:cNvSpPr/>
          <p:nvPr/>
        </p:nvSpPr>
        <p:spPr>
          <a:xfrm>
            <a:off x="3203848" y="5600273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3383360" y="5528265"/>
            <a:ext cx="39969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smtClean="0"/>
              <a:t>표 </a:t>
            </a:r>
            <a:r>
              <a:rPr lang="en-US" altLang="ko-KR" sz="1200" dirty="0" smtClean="0"/>
              <a:t>10-1 </a:t>
            </a:r>
            <a:r>
              <a:rPr lang="en-US" altLang="ko-KR" sz="1200" dirty="0" err="1" smtClean="0"/>
              <a:t>ClassLoader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클래스의 </a:t>
            </a:r>
            <a:r>
              <a:rPr lang="ko-KR" altLang="en-US" sz="1200" dirty="0" err="1" smtClean="0"/>
              <a:t>생성자</a:t>
            </a:r>
            <a:endParaRPr lang="ko-KR" altLang="en-US" sz="1200" dirty="0"/>
          </a:p>
        </p:txBody>
      </p:sp>
      <p:sp>
        <p:nvSpPr>
          <p:cNvPr id="19" name="순서도: 추출 18"/>
          <p:cNvSpPr/>
          <p:nvPr/>
        </p:nvSpPr>
        <p:spPr>
          <a:xfrm rot="5400000">
            <a:off x="741174" y="2544172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순서도: 추출 20"/>
          <p:cNvSpPr/>
          <p:nvPr/>
        </p:nvSpPr>
        <p:spPr>
          <a:xfrm rot="5400000">
            <a:off x="741174" y="3264252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Toshiba\Desktop\자바 이미지\배경6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23075" y="40568"/>
            <a:ext cx="1220925" cy="1228192"/>
          </a:xfrm>
          <a:prstGeom prst="rect">
            <a:avLst/>
          </a:prstGeom>
          <a:noFill/>
        </p:spPr>
      </p:pic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31840" y="6448251"/>
            <a:ext cx="2895600" cy="365125"/>
          </a:xfrm>
        </p:spPr>
        <p:txBody>
          <a:bodyPr/>
          <a:lstStyle/>
          <a:p>
            <a:r>
              <a:rPr lang="en-US" altLang="ko-KR" dirty="0" smtClean="0"/>
              <a:t>24/42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107504" y="620688"/>
            <a:ext cx="86409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 smtClean="0"/>
              <a:t>질서정연하게 클래스를 로딩하는 클래스 </a:t>
            </a:r>
            <a:r>
              <a:rPr lang="ko-KR" altLang="en-US" sz="2800" b="1" dirty="0" err="1" smtClean="0"/>
              <a:t>로더</a:t>
            </a:r>
            <a:endParaRPr lang="ko-KR" altLang="en-US" sz="2800" b="1" dirty="0"/>
          </a:p>
        </p:txBody>
      </p:sp>
      <p:pic>
        <p:nvPicPr>
          <p:cNvPr id="1026" name="Picture 2" descr="C:\Users\Toshiba\Desktop\자바 이미지\배경2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08712" y="6280640"/>
            <a:ext cx="2699792" cy="532736"/>
          </a:xfrm>
          <a:prstGeom prst="rect">
            <a:avLst/>
          </a:prstGeom>
          <a:noFill/>
        </p:spPr>
      </p:pic>
      <p:cxnSp>
        <p:nvCxnSpPr>
          <p:cNvPr id="14" name="직선 연결선 13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F84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한쪽 모서리가 잘린 사각형 19"/>
          <p:cNvSpPr/>
          <p:nvPr/>
        </p:nvSpPr>
        <p:spPr>
          <a:xfrm>
            <a:off x="107504" y="1412776"/>
            <a:ext cx="8964488" cy="4680520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순서도: 처리 30"/>
          <p:cNvSpPr/>
          <p:nvPr/>
        </p:nvSpPr>
        <p:spPr>
          <a:xfrm>
            <a:off x="0" y="0"/>
            <a:ext cx="539552" cy="476672"/>
          </a:xfrm>
          <a:prstGeom prst="flowChartProcess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-108520" y="15007"/>
            <a:ext cx="7200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02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496" y="6453336"/>
            <a:ext cx="3491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JVM</a:t>
            </a:r>
            <a:r>
              <a:rPr lang="ko-KR" altLang="en-US" sz="1400" dirty="0" smtClean="0"/>
              <a:t>의 핵심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자바 클래스 </a:t>
            </a:r>
            <a:r>
              <a:rPr lang="ko-KR" altLang="en-US" sz="1400" dirty="0" err="1" smtClean="0"/>
              <a:t>로더</a:t>
            </a:r>
            <a:endParaRPr lang="ko-KR" altLang="en-US" sz="1400" dirty="0"/>
          </a:p>
        </p:txBody>
      </p:sp>
      <p:sp>
        <p:nvSpPr>
          <p:cNvPr id="13" name="직사각형 12"/>
          <p:cNvSpPr/>
          <p:nvPr/>
        </p:nvSpPr>
        <p:spPr>
          <a:xfrm>
            <a:off x="611560" y="1628800"/>
            <a:ext cx="7200800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700" b="1" dirty="0" err="1" smtClean="0"/>
              <a:t>델리게이션</a:t>
            </a:r>
            <a:r>
              <a:rPr lang="ko-KR" altLang="en-US" sz="1700" b="1" dirty="0" smtClean="0"/>
              <a:t> 모델</a:t>
            </a:r>
            <a:endParaRPr lang="en-US" altLang="ko-KR" sz="1700" b="1" dirty="0" smtClean="0"/>
          </a:p>
        </p:txBody>
      </p:sp>
      <p:sp>
        <p:nvSpPr>
          <p:cNvPr id="15" name="순서도: 추출 14"/>
          <p:cNvSpPr/>
          <p:nvPr/>
        </p:nvSpPr>
        <p:spPr>
          <a:xfrm rot="5400000">
            <a:off x="374533" y="1721811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338" name="Picture 2" descr="C:\Users\Toshiba\Desktop\자바 이미지\첨부550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27584" y="2065981"/>
            <a:ext cx="7560394" cy="3667275"/>
          </a:xfrm>
          <a:prstGeom prst="rect">
            <a:avLst/>
          </a:prstGeom>
          <a:noFill/>
        </p:spPr>
      </p:pic>
      <p:sp>
        <p:nvSpPr>
          <p:cNvPr id="16" name="순서도: 추출 15"/>
          <p:cNvSpPr/>
          <p:nvPr/>
        </p:nvSpPr>
        <p:spPr>
          <a:xfrm>
            <a:off x="3275856" y="5816297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455368" y="5744289"/>
            <a:ext cx="39969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smtClean="0"/>
              <a:t>표 </a:t>
            </a:r>
            <a:r>
              <a:rPr lang="en-US" altLang="ko-KR" sz="1200" dirty="0" smtClean="0"/>
              <a:t>10-2 </a:t>
            </a:r>
            <a:r>
              <a:rPr lang="en-US" altLang="ko-KR" sz="1200" dirty="0" err="1" smtClean="0"/>
              <a:t>ClassLoader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클래스의 </a:t>
            </a:r>
            <a:r>
              <a:rPr lang="ko-KR" altLang="en-US" sz="1200" dirty="0" err="1" smtClean="0"/>
              <a:t>메소드</a:t>
            </a:r>
            <a:endParaRPr lang="ko-KR" alt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Toshiba\Desktop\자바 이미지\배경6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23075" y="40568"/>
            <a:ext cx="1220925" cy="1228192"/>
          </a:xfrm>
          <a:prstGeom prst="rect">
            <a:avLst/>
          </a:prstGeom>
          <a:noFill/>
        </p:spPr>
      </p:pic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31840" y="6448251"/>
            <a:ext cx="2895600" cy="365125"/>
          </a:xfrm>
        </p:spPr>
        <p:txBody>
          <a:bodyPr/>
          <a:lstStyle/>
          <a:p>
            <a:r>
              <a:rPr lang="en-US" altLang="ko-KR" dirty="0" smtClean="0"/>
              <a:t>25/42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107504" y="620688"/>
            <a:ext cx="86409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 smtClean="0"/>
              <a:t>질서정연하게 클래스를 로딩하는 클래스 </a:t>
            </a:r>
            <a:r>
              <a:rPr lang="ko-KR" altLang="en-US" sz="2800" b="1" dirty="0" err="1" smtClean="0"/>
              <a:t>로더</a:t>
            </a:r>
            <a:endParaRPr lang="ko-KR" altLang="en-US" sz="2800" b="1" dirty="0"/>
          </a:p>
        </p:txBody>
      </p:sp>
      <p:pic>
        <p:nvPicPr>
          <p:cNvPr id="1026" name="Picture 2" descr="C:\Users\Toshiba\Desktop\자바 이미지\배경2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08712" y="6280640"/>
            <a:ext cx="2699792" cy="532736"/>
          </a:xfrm>
          <a:prstGeom prst="rect">
            <a:avLst/>
          </a:prstGeom>
          <a:noFill/>
        </p:spPr>
      </p:pic>
      <p:cxnSp>
        <p:nvCxnSpPr>
          <p:cNvPr id="14" name="직선 연결선 13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F84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한쪽 모서리가 잘린 사각형 19"/>
          <p:cNvSpPr/>
          <p:nvPr/>
        </p:nvSpPr>
        <p:spPr>
          <a:xfrm>
            <a:off x="107504" y="1412776"/>
            <a:ext cx="8964488" cy="4680520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순서도: 처리 30"/>
          <p:cNvSpPr/>
          <p:nvPr/>
        </p:nvSpPr>
        <p:spPr>
          <a:xfrm>
            <a:off x="0" y="0"/>
            <a:ext cx="539552" cy="476672"/>
          </a:xfrm>
          <a:prstGeom prst="flowChartProcess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-108520" y="15007"/>
            <a:ext cx="7200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02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496" y="6453336"/>
            <a:ext cx="3491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JVM</a:t>
            </a:r>
            <a:r>
              <a:rPr lang="ko-KR" altLang="en-US" sz="1400" dirty="0" smtClean="0"/>
              <a:t>의 핵심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자바 클래스 </a:t>
            </a:r>
            <a:r>
              <a:rPr lang="ko-KR" altLang="en-US" sz="1400" dirty="0" err="1" smtClean="0"/>
              <a:t>로더</a:t>
            </a:r>
            <a:endParaRPr lang="ko-KR" altLang="en-US" sz="1400" dirty="0"/>
          </a:p>
        </p:txBody>
      </p:sp>
      <p:sp>
        <p:nvSpPr>
          <p:cNvPr id="13" name="직사각형 12"/>
          <p:cNvSpPr/>
          <p:nvPr/>
        </p:nvSpPr>
        <p:spPr>
          <a:xfrm>
            <a:off x="611560" y="1628800"/>
            <a:ext cx="7200800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700" b="1" dirty="0" err="1" smtClean="0"/>
              <a:t>델리게이션</a:t>
            </a:r>
            <a:r>
              <a:rPr lang="ko-KR" altLang="en-US" sz="1700" b="1" dirty="0" smtClean="0"/>
              <a:t> 모델</a:t>
            </a:r>
            <a:endParaRPr lang="en-US" altLang="ko-KR" sz="1700" b="1" dirty="0" smtClean="0"/>
          </a:p>
        </p:txBody>
      </p:sp>
      <p:sp>
        <p:nvSpPr>
          <p:cNvPr id="15" name="순서도: 추출 14"/>
          <p:cNvSpPr/>
          <p:nvPr/>
        </p:nvSpPr>
        <p:spPr>
          <a:xfrm rot="5400000">
            <a:off x="374533" y="1721811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362" name="Picture 2" descr="C:\Users\Toshiba\Desktop\자바 이미지\첨부551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30622" y="2454037"/>
            <a:ext cx="7729810" cy="291917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Toshiba\Desktop\자바 이미지\배경6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23075" y="40568"/>
            <a:ext cx="1220925" cy="1228192"/>
          </a:xfrm>
          <a:prstGeom prst="rect">
            <a:avLst/>
          </a:prstGeom>
          <a:noFill/>
        </p:spPr>
      </p:pic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31840" y="6448251"/>
            <a:ext cx="2895600" cy="365125"/>
          </a:xfrm>
        </p:spPr>
        <p:txBody>
          <a:bodyPr/>
          <a:lstStyle/>
          <a:p>
            <a:r>
              <a:rPr lang="en-US" altLang="ko-KR" dirty="0" smtClean="0"/>
              <a:t>26/42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107504" y="620688"/>
            <a:ext cx="86409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 smtClean="0"/>
              <a:t>질서정연하게 클래스를 로딩하는 클래스 </a:t>
            </a:r>
            <a:r>
              <a:rPr lang="ko-KR" altLang="en-US" sz="2800" b="1" dirty="0" err="1" smtClean="0"/>
              <a:t>로더</a:t>
            </a:r>
            <a:endParaRPr lang="ko-KR" altLang="en-US" sz="2800" b="1" dirty="0"/>
          </a:p>
        </p:txBody>
      </p:sp>
      <p:pic>
        <p:nvPicPr>
          <p:cNvPr id="1026" name="Picture 2" descr="C:\Users\Toshiba\Desktop\자바 이미지\배경2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08712" y="6280640"/>
            <a:ext cx="2699792" cy="532736"/>
          </a:xfrm>
          <a:prstGeom prst="rect">
            <a:avLst/>
          </a:prstGeom>
          <a:noFill/>
        </p:spPr>
      </p:pic>
      <p:cxnSp>
        <p:nvCxnSpPr>
          <p:cNvPr id="14" name="직선 연결선 13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F84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한쪽 모서리가 잘린 사각형 19"/>
          <p:cNvSpPr/>
          <p:nvPr/>
        </p:nvSpPr>
        <p:spPr>
          <a:xfrm>
            <a:off x="107504" y="1412776"/>
            <a:ext cx="8964488" cy="4680520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순서도: 처리 30"/>
          <p:cNvSpPr/>
          <p:nvPr/>
        </p:nvSpPr>
        <p:spPr>
          <a:xfrm>
            <a:off x="0" y="0"/>
            <a:ext cx="539552" cy="476672"/>
          </a:xfrm>
          <a:prstGeom prst="flowChartProcess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-108520" y="15007"/>
            <a:ext cx="7200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02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496" y="6453336"/>
            <a:ext cx="3491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JVM</a:t>
            </a:r>
            <a:r>
              <a:rPr lang="ko-KR" altLang="en-US" sz="1400" dirty="0" smtClean="0"/>
              <a:t>의 핵심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자바 클래스 </a:t>
            </a:r>
            <a:r>
              <a:rPr lang="ko-KR" altLang="en-US" sz="1400" dirty="0" err="1" smtClean="0"/>
              <a:t>로더</a:t>
            </a:r>
            <a:endParaRPr lang="ko-KR" altLang="en-US" sz="1400" dirty="0"/>
          </a:p>
        </p:txBody>
      </p:sp>
      <p:sp>
        <p:nvSpPr>
          <p:cNvPr id="13" name="직사각형 12"/>
          <p:cNvSpPr/>
          <p:nvPr/>
        </p:nvSpPr>
        <p:spPr>
          <a:xfrm>
            <a:off x="611560" y="1628800"/>
            <a:ext cx="7200800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700" b="1" dirty="0" err="1" smtClean="0"/>
              <a:t>델리게이션</a:t>
            </a:r>
            <a:r>
              <a:rPr lang="ko-KR" altLang="en-US" sz="1700" b="1" dirty="0" smtClean="0"/>
              <a:t> 모델</a:t>
            </a:r>
            <a:endParaRPr lang="en-US" altLang="ko-KR" sz="1700" b="1" dirty="0" smtClean="0"/>
          </a:p>
        </p:txBody>
      </p:sp>
      <p:sp>
        <p:nvSpPr>
          <p:cNvPr id="15" name="순서도: 추출 14"/>
          <p:cNvSpPr/>
          <p:nvPr/>
        </p:nvSpPr>
        <p:spPr>
          <a:xfrm rot="5400000">
            <a:off x="374533" y="1721811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386" name="Picture 2" descr="C:\Users\Toshiba\Desktop\자바 이미지\첨부552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33214" y="2517608"/>
            <a:ext cx="7899226" cy="271084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Toshiba\Desktop\자바 이미지\배경6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23075" y="40568"/>
            <a:ext cx="1220925" cy="1228192"/>
          </a:xfrm>
          <a:prstGeom prst="rect">
            <a:avLst/>
          </a:prstGeom>
          <a:noFill/>
        </p:spPr>
      </p:pic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31840" y="6448251"/>
            <a:ext cx="2895600" cy="365125"/>
          </a:xfrm>
        </p:spPr>
        <p:txBody>
          <a:bodyPr/>
          <a:lstStyle/>
          <a:p>
            <a:r>
              <a:rPr lang="en-US" altLang="ko-KR" dirty="0" smtClean="0"/>
              <a:t>27/42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107504" y="620688"/>
            <a:ext cx="86409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 smtClean="0"/>
              <a:t>질서정연하게 클래스를 로딩하는 클래스 </a:t>
            </a:r>
            <a:r>
              <a:rPr lang="ko-KR" altLang="en-US" sz="2800" b="1" dirty="0" err="1" smtClean="0"/>
              <a:t>로더</a:t>
            </a:r>
            <a:endParaRPr lang="ko-KR" altLang="en-US" sz="2800" b="1" dirty="0"/>
          </a:p>
        </p:txBody>
      </p:sp>
      <p:pic>
        <p:nvPicPr>
          <p:cNvPr id="1026" name="Picture 2" descr="C:\Users\Toshiba\Desktop\자바 이미지\배경2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08712" y="6280640"/>
            <a:ext cx="2699792" cy="532736"/>
          </a:xfrm>
          <a:prstGeom prst="rect">
            <a:avLst/>
          </a:prstGeom>
          <a:noFill/>
        </p:spPr>
      </p:pic>
      <p:cxnSp>
        <p:nvCxnSpPr>
          <p:cNvPr id="14" name="직선 연결선 13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F84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한쪽 모서리가 잘린 사각형 19"/>
          <p:cNvSpPr/>
          <p:nvPr/>
        </p:nvSpPr>
        <p:spPr>
          <a:xfrm>
            <a:off x="107504" y="1412776"/>
            <a:ext cx="8964488" cy="4680520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순서도: 처리 30"/>
          <p:cNvSpPr/>
          <p:nvPr/>
        </p:nvSpPr>
        <p:spPr>
          <a:xfrm>
            <a:off x="0" y="0"/>
            <a:ext cx="539552" cy="476672"/>
          </a:xfrm>
          <a:prstGeom prst="flowChartProcess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-108520" y="15007"/>
            <a:ext cx="7200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02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496" y="6453336"/>
            <a:ext cx="3491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JVM</a:t>
            </a:r>
            <a:r>
              <a:rPr lang="ko-KR" altLang="en-US" sz="1400" dirty="0" smtClean="0"/>
              <a:t>의 핵심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자바 클래스 </a:t>
            </a:r>
            <a:r>
              <a:rPr lang="ko-KR" altLang="en-US" sz="1400" dirty="0" err="1" smtClean="0"/>
              <a:t>로더</a:t>
            </a:r>
            <a:endParaRPr lang="ko-KR" altLang="en-US" sz="1400" dirty="0"/>
          </a:p>
        </p:txBody>
      </p:sp>
      <p:sp>
        <p:nvSpPr>
          <p:cNvPr id="13" name="직사각형 12"/>
          <p:cNvSpPr/>
          <p:nvPr/>
        </p:nvSpPr>
        <p:spPr>
          <a:xfrm>
            <a:off x="611560" y="1628800"/>
            <a:ext cx="7200800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700" b="1" dirty="0" smtClean="0"/>
              <a:t>URL </a:t>
            </a:r>
            <a:r>
              <a:rPr lang="ko-KR" altLang="en-US" sz="1700" b="1" dirty="0" smtClean="0"/>
              <a:t>클래스 </a:t>
            </a:r>
            <a:r>
              <a:rPr lang="ko-KR" altLang="en-US" sz="1700" b="1" dirty="0" err="1" smtClean="0"/>
              <a:t>로더</a:t>
            </a:r>
            <a:endParaRPr lang="en-US" altLang="ko-KR" sz="1700" b="1" dirty="0" smtClean="0"/>
          </a:p>
        </p:txBody>
      </p:sp>
      <p:sp>
        <p:nvSpPr>
          <p:cNvPr id="15" name="순서도: 추출 14"/>
          <p:cNvSpPr/>
          <p:nvPr/>
        </p:nvSpPr>
        <p:spPr>
          <a:xfrm rot="5400000">
            <a:off x="374533" y="1721811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187624" y="2708920"/>
            <a:ext cx="7488832" cy="24714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b="1" dirty="0" err="1" smtClean="0">
                <a:solidFill>
                  <a:srgbClr val="FF0000"/>
                </a:solidFill>
              </a:rPr>
              <a:t>URLClassLoader</a:t>
            </a:r>
            <a:r>
              <a:rPr lang="en-US" altLang="ko-KR" sz="1500" b="1" dirty="0" smtClean="0">
                <a:solidFill>
                  <a:srgbClr val="FF0000"/>
                </a:solidFill>
              </a:rPr>
              <a:t> </a:t>
            </a:r>
            <a:r>
              <a:rPr lang="ko-KR" altLang="en-US" sz="1500" b="1" dirty="0" smtClean="0">
                <a:solidFill>
                  <a:srgbClr val="FF0000"/>
                </a:solidFill>
              </a:rPr>
              <a:t>클래스  </a:t>
            </a:r>
            <a:r>
              <a:rPr lang="en-US" altLang="ko-KR" sz="1500" dirty="0" smtClean="0"/>
              <a:t>:</a:t>
            </a:r>
            <a:r>
              <a:rPr lang="ko-KR" altLang="en-US" sz="1500" dirty="0" smtClean="0"/>
              <a:t> 클래스 </a:t>
            </a:r>
            <a:r>
              <a:rPr lang="ko-KR" altLang="en-US" sz="1500" dirty="0" err="1" smtClean="0"/>
              <a:t>로더</a:t>
            </a:r>
            <a:r>
              <a:rPr lang="ko-KR" altLang="en-US" sz="1500" dirty="0" smtClean="0"/>
              <a:t> 객체를 </a:t>
            </a:r>
            <a:r>
              <a:rPr lang="ko-KR" altLang="en-US" sz="1500" dirty="0" err="1" smtClean="0"/>
              <a:t>인스턴스할</a:t>
            </a:r>
            <a:r>
              <a:rPr lang="ko-KR" altLang="en-US" sz="1500" dirty="0" smtClean="0"/>
              <a:t> 때 사용 </a:t>
            </a:r>
          </a:p>
          <a:p>
            <a:pPr>
              <a:lnSpc>
                <a:spcPct val="150000"/>
              </a:lnSpc>
            </a:pPr>
            <a:endParaRPr lang="en-US" altLang="ko-KR" sz="1500" dirty="0" smtClean="0"/>
          </a:p>
          <a:p>
            <a:pPr>
              <a:lnSpc>
                <a:spcPct val="150000"/>
              </a:lnSpc>
            </a:pPr>
            <a:r>
              <a:rPr lang="ko-KR" altLang="en-US" sz="1500" dirty="0" smtClean="0"/>
              <a:t>개발자가 지정한 위치</a:t>
            </a:r>
            <a:r>
              <a:rPr lang="en-US" altLang="ko-KR" sz="1500" dirty="0" smtClean="0"/>
              <a:t>, </a:t>
            </a:r>
            <a:r>
              <a:rPr lang="ko-KR" altLang="en-US" sz="1500" dirty="0" smtClean="0"/>
              <a:t>즉 </a:t>
            </a:r>
            <a:r>
              <a:rPr lang="en-US" altLang="ko-KR" sz="1500" dirty="0" smtClean="0"/>
              <a:t>URL</a:t>
            </a:r>
            <a:r>
              <a:rPr lang="ko-KR" altLang="en-US" sz="1500" dirty="0" smtClean="0"/>
              <a:t>로부터 클래스를 로딩</a:t>
            </a:r>
          </a:p>
          <a:p>
            <a:pPr>
              <a:lnSpc>
                <a:spcPct val="150000"/>
              </a:lnSpc>
            </a:pPr>
            <a:endParaRPr lang="en-US" altLang="ko-KR" sz="1500" dirty="0" smtClean="0"/>
          </a:p>
          <a:p>
            <a:pPr>
              <a:lnSpc>
                <a:spcPct val="150000"/>
              </a:lnSpc>
            </a:pPr>
            <a:r>
              <a:rPr lang="en-US" altLang="ko-KR" sz="1500" dirty="0" err="1" smtClean="0"/>
              <a:t>URLClassLoader</a:t>
            </a:r>
            <a:r>
              <a:rPr lang="ko-KR" altLang="en-US" sz="1500" dirty="0" smtClean="0"/>
              <a:t>는 </a:t>
            </a:r>
            <a:r>
              <a:rPr lang="en-US" altLang="ko-KR" sz="1500" dirty="0" err="1" smtClean="0"/>
              <a:t>ClassLoader</a:t>
            </a:r>
            <a:r>
              <a:rPr lang="en-US" altLang="ko-KR" sz="1500" dirty="0" smtClean="0"/>
              <a:t> </a:t>
            </a:r>
            <a:r>
              <a:rPr lang="ko-KR" altLang="en-US" sz="1500" dirty="0" smtClean="0"/>
              <a:t>클래스를 확장한 클래스</a:t>
            </a:r>
            <a:endParaRPr lang="en-US" altLang="ko-KR" sz="1500" dirty="0" smtClean="0"/>
          </a:p>
          <a:p>
            <a:pPr>
              <a:lnSpc>
                <a:spcPct val="150000"/>
              </a:lnSpc>
            </a:pPr>
            <a:r>
              <a:rPr lang="en-US" altLang="ko-KR" sz="1500" dirty="0" err="1" smtClean="0"/>
              <a:t>ClassLoader</a:t>
            </a:r>
            <a:r>
              <a:rPr lang="ko-KR" altLang="en-US" sz="1500" dirty="0" smtClean="0"/>
              <a:t>에서 제공하는 메소드 중 </a:t>
            </a:r>
            <a:r>
              <a:rPr lang="en-US" altLang="ko-KR" sz="1500" dirty="0" err="1" smtClean="0"/>
              <a:t>findClass</a:t>
            </a:r>
            <a:r>
              <a:rPr lang="en-US" altLang="ko-KR" sz="1500" dirty="0" smtClean="0"/>
              <a:t>( ), </a:t>
            </a:r>
            <a:r>
              <a:rPr lang="en-US" altLang="ko-KR" sz="1500" dirty="0" err="1" smtClean="0"/>
              <a:t>getResource</a:t>
            </a:r>
            <a:r>
              <a:rPr lang="en-US" altLang="ko-KR" sz="1500" dirty="0" smtClean="0"/>
              <a:t>( ) </a:t>
            </a:r>
            <a:r>
              <a:rPr lang="ko-KR" altLang="en-US" sz="1500" dirty="0" smtClean="0"/>
              <a:t>등의 </a:t>
            </a:r>
            <a:r>
              <a:rPr lang="ko-KR" altLang="en-US" sz="1500" dirty="0" err="1" smtClean="0"/>
              <a:t>메소드가</a:t>
            </a:r>
            <a:endParaRPr lang="en-US" altLang="ko-KR" sz="1500" dirty="0" smtClean="0"/>
          </a:p>
          <a:p>
            <a:pPr>
              <a:lnSpc>
                <a:spcPct val="150000"/>
              </a:lnSpc>
            </a:pPr>
            <a:r>
              <a:rPr lang="ko-KR" altLang="en-US" sz="1500" dirty="0" smtClean="0"/>
              <a:t>알맞게 동작하도록 구현된 활용도 높은 클래스 </a:t>
            </a:r>
            <a:r>
              <a:rPr lang="ko-KR" altLang="en-US" sz="1500" dirty="0" err="1" smtClean="0"/>
              <a:t>로더</a:t>
            </a:r>
            <a:endParaRPr lang="ko-KR" altLang="en-US" sz="1500" dirty="0"/>
          </a:p>
        </p:txBody>
      </p:sp>
      <p:sp>
        <p:nvSpPr>
          <p:cNvPr id="17" name="순서도: 추출 16"/>
          <p:cNvSpPr/>
          <p:nvPr/>
        </p:nvSpPr>
        <p:spPr>
          <a:xfrm rot="5400000">
            <a:off x="957199" y="2867338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순서도: 추출 17"/>
          <p:cNvSpPr/>
          <p:nvPr/>
        </p:nvSpPr>
        <p:spPr>
          <a:xfrm rot="5400000">
            <a:off x="957199" y="3558615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순서도: 추출 18"/>
          <p:cNvSpPr/>
          <p:nvPr/>
        </p:nvSpPr>
        <p:spPr>
          <a:xfrm rot="5400000">
            <a:off x="957199" y="4235490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Toshiba\Desktop\자바 이미지\배경6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23075" y="40568"/>
            <a:ext cx="1220925" cy="1228192"/>
          </a:xfrm>
          <a:prstGeom prst="rect">
            <a:avLst/>
          </a:prstGeom>
          <a:noFill/>
        </p:spPr>
      </p:pic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31840" y="6448251"/>
            <a:ext cx="2895600" cy="365125"/>
          </a:xfrm>
        </p:spPr>
        <p:txBody>
          <a:bodyPr/>
          <a:lstStyle/>
          <a:p>
            <a:r>
              <a:rPr lang="en-US" altLang="ko-KR" dirty="0" smtClean="0"/>
              <a:t>28/42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107504" y="620688"/>
            <a:ext cx="86409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 smtClean="0"/>
              <a:t>질서정연하게 클래스를 로딩하는 클래스 </a:t>
            </a:r>
            <a:r>
              <a:rPr lang="ko-KR" altLang="en-US" sz="2800" b="1" dirty="0" err="1" smtClean="0"/>
              <a:t>로더</a:t>
            </a:r>
            <a:endParaRPr lang="ko-KR" altLang="en-US" sz="2800" b="1" dirty="0"/>
          </a:p>
        </p:txBody>
      </p:sp>
      <p:pic>
        <p:nvPicPr>
          <p:cNvPr id="1026" name="Picture 2" descr="C:\Users\Toshiba\Desktop\자바 이미지\배경2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08712" y="6280640"/>
            <a:ext cx="2699792" cy="532736"/>
          </a:xfrm>
          <a:prstGeom prst="rect">
            <a:avLst/>
          </a:prstGeom>
          <a:noFill/>
        </p:spPr>
      </p:pic>
      <p:cxnSp>
        <p:nvCxnSpPr>
          <p:cNvPr id="14" name="직선 연결선 13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F84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한쪽 모서리가 잘린 사각형 19"/>
          <p:cNvSpPr/>
          <p:nvPr/>
        </p:nvSpPr>
        <p:spPr>
          <a:xfrm>
            <a:off x="107504" y="1412776"/>
            <a:ext cx="8964488" cy="4680520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순서도: 처리 30"/>
          <p:cNvSpPr/>
          <p:nvPr/>
        </p:nvSpPr>
        <p:spPr>
          <a:xfrm>
            <a:off x="0" y="0"/>
            <a:ext cx="539552" cy="476672"/>
          </a:xfrm>
          <a:prstGeom prst="flowChartProcess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-108520" y="15007"/>
            <a:ext cx="7200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02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496" y="6453336"/>
            <a:ext cx="3491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JVM</a:t>
            </a:r>
            <a:r>
              <a:rPr lang="ko-KR" altLang="en-US" sz="1400" dirty="0" smtClean="0"/>
              <a:t>의 핵심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자바 클래스 </a:t>
            </a:r>
            <a:r>
              <a:rPr lang="ko-KR" altLang="en-US" sz="1400" dirty="0" err="1" smtClean="0"/>
              <a:t>로더</a:t>
            </a:r>
            <a:endParaRPr lang="ko-KR" altLang="en-US" sz="1400" dirty="0"/>
          </a:p>
        </p:txBody>
      </p:sp>
      <p:sp>
        <p:nvSpPr>
          <p:cNvPr id="13" name="직사각형 12"/>
          <p:cNvSpPr/>
          <p:nvPr/>
        </p:nvSpPr>
        <p:spPr>
          <a:xfrm>
            <a:off x="611560" y="1628800"/>
            <a:ext cx="7200800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700" b="1" dirty="0" smtClean="0"/>
              <a:t>URL </a:t>
            </a:r>
            <a:r>
              <a:rPr lang="ko-KR" altLang="en-US" sz="1700" b="1" dirty="0" smtClean="0"/>
              <a:t>클래스 </a:t>
            </a:r>
            <a:r>
              <a:rPr lang="ko-KR" altLang="en-US" sz="1700" b="1" dirty="0" err="1" smtClean="0"/>
              <a:t>로더</a:t>
            </a:r>
            <a:endParaRPr lang="en-US" altLang="ko-KR" sz="1700" b="1" dirty="0" smtClean="0"/>
          </a:p>
        </p:txBody>
      </p:sp>
      <p:sp>
        <p:nvSpPr>
          <p:cNvPr id="15" name="순서도: 추출 14"/>
          <p:cNvSpPr/>
          <p:nvPr/>
        </p:nvSpPr>
        <p:spPr>
          <a:xfrm rot="5400000">
            <a:off x="374533" y="1721811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971600" y="2054517"/>
            <a:ext cx="7632848" cy="10864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 err="1" smtClean="0"/>
              <a:t>URLClassLoader</a:t>
            </a:r>
            <a:r>
              <a:rPr lang="ko-KR" altLang="en-US" sz="1500" dirty="0" smtClean="0"/>
              <a:t>를 생성할 때 </a:t>
            </a:r>
            <a:r>
              <a:rPr lang="en-US" altLang="ko-KR" sz="1500" dirty="0" smtClean="0"/>
              <a:t>URL </a:t>
            </a:r>
            <a:r>
              <a:rPr lang="ko-KR" altLang="en-US" sz="1500" dirty="0" smtClean="0"/>
              <a:t>객체 배열을 요구 </a:t>
            </a:r>
          </a:p>
          <a:p>
            <a:pPr>
              <a:lnSpc>
                <a:spcPct val="150000"/>
              </a:lnSpc>
            </a:pPr>
            <a:r>
              <a:rPr lang="en-US" altLang="ko-KR" sz="1500" dirty="0" smtClean="0"/>
              <a:t>URL</a:t>
            </a:r>
            <a:r>
              <a:rPr lang="ko-KR" altLang="en-US" sz="1500" dirty="0" smtClean="0"/>
              <a:t>은 클래스 로더가 접근할 리소스로 여러 리소스로부터 클래스를 로딩할 수 있고</a:t>
            </a:r>
            <a:endParaRPr lang="en-US" altLang="ko-KR" sz="1500" dirty="0" smtClean="0"/>
          </a:p>
          <a:p>
            <a:pPr>
              <a:lnSpc>
                <a:spcPct val="150000"/>
              </a:lnSpc>
            </a:pPr>
            <a:r>
              <a:rPr lang="ko-KR" altLang="en-US" sz="1500" dirty="0" smtClean="0"/>
              <a:t>지정된 리소스의 순서대로 클래스 로딩을 시도 </a:t>
            </a:r>
            <a:endParaRPr lang="ko-KR" altLang="en-US" sz="1500" dirty="0"/>
          </a:p>
        </p:txBody>
      </p:sp>
      <p:pic>
        <p:nvPicPr>
          <p:cNvPr id="17410" name="Picture 2" descr="C:\Users\Toshiba\Desktop\자바 이미지\첨부553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259632" y="3368025"/>
            <a:ext cx="6520532" cy="1419944"/>
          </a:xfrm>
          <a:prstGeom prst="rect">
            <a:avLst/>
          </a:prstGeom>
          <a:noFill/>
        </p:spPr>
      </p:pic>
      <p:sp>
        <p:nvSpPr>
          <p:cNvPr id="18" name="순서도: 추출 17"/>
          <p:cNvSpPr/>
          <p:nvPr/>
        </p:nvSpPr>
        <p:spPr>
          <a:xfrm>
            <a:off x="3059832" y="4808185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3239344" y="4736177"/>
            <a:ext cx="39969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smtClean="0"/>
              <a:t>표 </a:t>
            </a:r>
            <a:r>
              <a:rPr lang="en-US" altLang="ko-KR" sz="1200" dirty="0" smtClean="0"/>
              <a:t>10-3 </a:t>
            </a:r>
            <a:r>
              <a:rPr lang="en-US" altLang="ko-KR" sz="1200" dirty="0" err="1" smtClean="0"/>
              <a:t>URLClassLoader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클래스의 </a:t>
            </a:r>
            <a:r>
              <a:rPr lang="ko-KR" altLang="en-US" sz="1200" dirty="0" err="1" smtClean="0"/>
              <a:t>생성자</a:t>
            </a:r>
            <a:endParaRPr lang="ko-KR" altLang="en-US" sz="1200" dirty="0"/>
          </a:p>
        </p:txBody>
      </p:sp>
      <p:sp>
        <p:nvSpPr>
          <p:cNvPr id="21" name="직사각형 20"/>
          <p:cNvSpPr/>
          <p:nvPr/>
        </p:nvSpPr>
        <p:spPr>
          <a:xfrm>
            <a:off x="971600" y="5164450"/>
            <a:ext cx="7704856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dirty="0" smtClean="0"/>
              <a:t>실행 시 클래스 패스에 등록되어 있지 않은</a:t>
            </a:r>
            <a:r>
              <a:rPr lang="en-US" altLang="ko-KR" sz="1500" dirty="0" smtClean="0"/>
              <a:t> </a:t>
            </a:r>
            <a:r>
              <a:rPr lang="ko-KR" altLang="en-US" sz="1500" dirty="0" smtClean="0"/>
              <a:t>클래스들을 </a:t>
            </a:r>
            <a:r>
              <a:rPr lang="en-US" altLang="ko-KR" sz="1500" dirty="0" smtClean="0"/>
              <a:t>URL</a:t>
            </a:r>
            <a:r>
              <a:rPr lang="ko-KR" altLang="en-US" sz="1500" dirty="0" smtClean="0"/>
              <a:t>로 지정해 로딩할 수 있음</a:t>
            </a:r>
          </a:p>
          <a:p>
            <a:pPr>
              <a:lnSpc>
                <a:spcPct val="150000"/>
              </a:lnSpc>
            </a:pPr>
            <a:r>
              <a:rPr lang="ko-KR" altLang="en-US" sz="1500" dirty="0" smtClean="0"/>
              <a:t>지정된 </a:t>
            </a:r>
            <a:r>
              <a:rPr lang="en-US" altLang="ko-KR" sz="1500" dirty="0" smtClean="0"/>
              <a:t>URL</a:t>
            </a:r>
            <a:r>
              <a:rPr lang="ko-KR" altLang="en-US" sz="1500" dirty="0" smtClean="0"/>
              <a:t>에서 로딩할 클래스 파일을 찾을 수 없으면 </a:t>
            </a:r>
            <a:r>
              <a:rPr lang="en-US" altLang="ko-KR" sz="1500" dirty="0" err="1" smtClean="0"/>
              <a:t>ClassNotFoundException</a:t>
            </a:r>
            <a:r>
              <a:rPr lang="ko-KR" altLang="en-US" sz="1500" dirty="0" smtClean="0"/>
              <a:t> 발생</a:t>
            </a:r>
            <a:endParaRPr lang="ko-KR" altLang="en-US" sz="1500" dirty="0"/>
          </a:p>
        </p:txBody>
      </p:sp>
      <p:sp>
        <p:nvSpPr>
          <p:cNvPr id="22" name="순서도: 추출 21"/>
          <p:cNvSpPr/>
          <p:nvPr/>
        </p:nvSpPr>
        <p:spPr>
          <a:xfrm rot="5400000">
            <a:off x="741175" y="2212935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순서도: 추출 22"/>
          <p:cNvSpPr/>
          <p:nvPr/>
        </p:nvSpPr>
        <p:spPr>
          <a:xfrm rot="5400000">
            <a:off x="741175" y="2572975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순서도: 추출 24"/>
          <p:cNvSpPr/>
          <p:nvPr/>
        </p:nvSpPr>
        <p:spPr>
          <a:xfrm rot="5400000">
            <a:off x="741174" y="5322868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순서도: 추출 25"/>
          <p:cNvSpPr/>
          <p:nvPr/>
        </p:nvSpPr>
        <p:spPr>
          <a:xfrm rot="5400000">
            <a:off x="741174" y="5682908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Toshiba\Desktop\자바 이미지\배경6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23075" y="40568"/>
            <a:ext cx="1220925" cy="1228192"/>
          </a:xfrm>
          <a:prstGeom prst="rect">
            <a:avLst/>
          </a:prstGeom>
          <a:noFill/>
        </p:spPr>
      </p:pic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31840" y="6448251"/>
            <a:ext cx="2895600" cy="365125"/>
          </a:xfrm>
        </p:spPr>
        <p:txBody>
          <a:bodyPr/>
          <a:lstStyle/>
          <a:p>
            <a:r>
              <a:rPr lang="en-US" altLang="ko-KR" dirty="0" smtClean="0"/>
              <a:t>29/42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107504" y="620688"/>
            <a:ext cx="86409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 smtClean="0"/>
              <a:t>질서정연하게 클래스를 로딩하는 클래스 </a:t>
            </a:r>
            <a:r>
              <a:rPr lang="ko-KR" altLang="en-US" sz="2800" b="1" dirty="0" err="1" smtClean="0"/>
              <a:t>로더</a:t>
            </a:r>
            <a:endParaRPr lang="ko-KR" altLang="en-US" sz="2800" b="1" dirty="0"/>
          </a:p>
        </p:txBody>
      </p:sp>
      <p:pic>
        <p:nvPicPr>
          <p:cNvPr id="1026" name="Picture 2" descr="C:\Users\Toshiba\Desktop\자바 이미지\배경2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08712" y="6280640"/>
            <a:ext cx="2699792" cy="532736"/>
          </a:xfrm>
          <a:prstGeom prst="rect">
            <a:avLst/>
          </a:prstGeom>
          <a:noFill/>
        </p:spPr>
      </p:pic>
      <p:cxnSp>
        <p:nvCxnSpPr>
          <p:cNvPr id="14" name="직선 연결선 13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F84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한쪽 모서리가 잘린 사각형 19"/>
          <p:cNvSpPr/>
          <p:nvPr/>
        </p:nvSpPr>
        <p:spPr>
          <a:xfrm>
            <a:off x="107504" y="1412776"/>
            <a:ext cx="8964488" cy="4680520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순서도: 처리 30"/>
          <p:cNvSpPr/>
          <p:nvPr/>
        </p:nvSpPr>
        <p:spPr>
          <a:xfrm>
            <a:off x="0" y="0"/>
            <a:ext cx="539552" cy="476672"/>
          </a:xfrm>
          <a:prstGeom prst="flowChartProcess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-108520" y="15007"/>
            <a:ext cx="7200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02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496" y="6453336"/>
            <a:ext cx="3491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JVM</a:t>
            </a:r>
            <a:r>
              <a:rPr lang="ko-KR" altLang="en-US" sz="1400" dirty="0" smtClean="0"/>
              <a:t>의 핵심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자바 클래스 </a:t>
            </a:r>
            <a:r>
              <a:rPr lang="ko-KR" altLang="en-US" sz="1400" dirty="0" err="1" smtClean="0"/>
              <a:t>로더</a:t>
            </a:r>
            <a:endParaRPr lang="ko-KR" altLang="en-US" sz="1400" dirty="0"/>
          </a:p>
        </p:txBody>
      </p:sp>
      <p:sp>
        <p:nvSpPr>
          <p:cNvPr id="13" name="직사각형 12"/>
          <p:cNvSpPr/>
          <p:nvPr/>
        </p:nvSpPr>
        <p:spPr>
          <a:xfrm>
            <a:off x="611560" y="1628800"/>
            <a:ext cx="7200800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700" b="1" dirty="0" smtClean="0"/>
              <a:t>URL </a:t>
            </a:r>
            <a:r>
              <a:rPr lang="ko-KR" altLang="en-US" sz="1700" b="1" dirty="0" smtClean="0"/>
              <a:t>클래스 </a:t>
            </a:r>
            <a:r>
              <a:rPr lang="ko-KR" altLang="en-US" sz="1700" b="1" dirty="0" err="1" smtClean="0"/>
              <a:t>로더</a:t>
            </a:r>
            <a:endParaRPr lang="en-US" altLang="ko-KR" sz="1700" b="1" dirty="0" smtClean="0"/>
          </a:p>
        </p:txBody>
      </p:sp>
      <p:sp>
        <p:nvSpPr>
          <p:cNvPr id="15" name="순서도: 추출 14"/>
          <p:cNvSpPr/>
          <p:nvPr/>
        </p:nvSpPr>
        <p:spPr>
          <a:xfrm rot="5400000">
            <a:off x="374533" y="1721811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434" name="Picture 2" descr="C:\Users\Toshiba\Desktop\자바 이미지\첨부554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403648" y="2381228"/>
            <a:ext cx="6245200" cy="3640059"/>
          </a:xfrm>
          <a:prstGeom prst="rect">
            <a:avLst/>
          </a:prstGeom>
          <a:noFill/>
        </p:spPr>
      </p:pic>
      <p:sp>
        <p:nvSpPr>
          <p:cNvPr id="16" name="직사각형 15"/>
          <p:cNvSpPr/>
          <p:nvPr/>
        </p:nvSpPr>
        <p:spPr>
          <a:xfrm>
            <a:off x="827584" y="2033409"/>
            <a:ext cx="7992888" cy="3154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50" dirty="0" err="1" smtClean="0"/>
              <a:t>URLClassLoader</a:t>
            </a:r>
            <a:r>
              <a:rPr lang="ko-KR" altLang="en-US" sz="1450" dirty="0" smtClean="0"/>
              <a:t>를 사용하는 예제로 파일 시스템의 </a:t>
            </a:r>
            <a:r>
              <a:rPr lang="en-US" altLang="ko-KR" sz="1450" dirty="0" err="1" smtClean="0"/>
              <a:t>subdir</a:t>
            </a:r>
            <a:r>
              <a:rPr lang="en-US" altLang="ko-KR" sz="1450" dirty="0" smtClean="0"/>
              <a:t> </a:t>
            </a:r>
            <a:r>
              <a:rPr lang="ko-KR" altLang="en-US" sz="1450" dirty="0" err="1" smtClean="0"/>
              <a:t>디렉토리</a:t>
            </a:r>
            <a:r>
              <a:rPr lang="ko-KR" altLang="en-US" sz="1450" dirty="0" smtClean="0"/>
              <a:t> 아래 </a:t>
            </a:r>
            <a:r>
              <a:rPr lang="en-US" altLang="ko-KR" sz="1450" dirty="0" smtClean="0"/>
              <a:t>Hello </a:t>
            </a:r>
            <a:r>
              <a:rPr lang="ko-KR" altLang="en-US" sz="1450" dirty="0" smtClean="0"/>
              <a:t>클래스를 로딩 </a:t>
            </a:r>
            <a:endParaRPr lang="ko-KR" altLang="en-US" sz="1450" dirty="0"/>
          </a:p>
        </p:txBody>
      </p:sp>
      <p:sp>
        <p:nvSpPr>
          <p:cNvPr id="17" name="순서도: 추출 16"/>
          <p:cNvSpPr/>
          <p:nvPr/>
        </p:nvSpPr>
        <p:spPr>
          <a:xfrm rot="5400000">
            <a:off x="597159" y="2118455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Toshiba\Desktop\자바 이미지\배경6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23075" y="40568"/>
            <a:ext cx="1220925" cy="1228192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35496" y="6453336"/>
            <a:ext cx="3491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JVM</a:t>
            </a:r>
            <a:r>
              <a:rPr lang="ko-KR" altLang="en-US" sz="1400" dirty="0" smtClean="0"/>
              <a:t>의 핵심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자바 클래스 </a:t>
            </a:r>
            <a:r>
              <a:rPr lang="ko-KR" altLang="en-US" sz="1400" dirty="0" err="1" smtClean="0"/>
              <a:t>로더</a:t>
            </a:r>
            <a:endParaRPr lang="ko-KR" altLang="en-US" sz="14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31840" y="6448251"/>
            <a:ext cx="2895600" cy="365125"/>
          </a:xfrm>
        </p:spPr>
        <p:txBody>
          <a:bodyPr/>
          <a:lstStyle/>
          <a:p>
            <a:r>
              <a:rPr lang="en-US" altLang="ko-KR" dirty="0" smtClean="0"/>
              <a:t>3/42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107504" y="620688"/>
            <a:ext cx="86409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 smtClean="0"/>
              <a:t>JVM</a:t>
            </a:r>
            <a:r>
              <a:rPr lang="ko-KR" altLang="en-US" sz="2800" b="1" dirty="0" smtClean="0"/>
              <a:t>의 핵심</a:t>
            </a:r>
            <a:r>
              <a:rPr lang="en-US" altLang="ko-KR" sz="2800" b="1" dirty="0" smtClean="0"/>
              <a:t>, </a:t>
            </a:r>
            <a:r>
              <a:rPr lang="ko-KR" altLang="en-US" sz="2800" b="1" dirty="0" smtClean="0"/>
              <a:t>자바 클래스 </a:t>
            </a:r>
            <a:r>
              <a:rPr lang="ko-KR" altLang="en-US" sz="2800" b="1" dirty="0" err="1" smtClean="0"/>
              <a:t>로더</a:t>
            </a:r>
            <a:endParaRPr lang="ko-KR" altLang="en-US" sz="2800" b="1" dirty="0"/>
          </a:p>
        </p:txBody>
      </p:sp>
      <p:pic>
        <p:nvPicPr>
          <p:cNvPr id="1026" name="Picture 2" descr="C:\Users\Toshiba\Desktop\자바 이미지\배경2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08712" y="6280640"/>
            <a:ext cx="2699792" cy="532736"/>
          </a:xfrm>
          <a:prstGeom prst="rect">
            <a:avLst/>
          </a:prstGeom>
          <a:noFill/>
        </p:spPr>
      </p:pic>
      <p:cxnSp>
        <p:nvCxnSpPr>
          <p:cNvPr id="14" name="직선 연결선 13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F84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한쪽 모서리가 잘린 사각형 19"/>
          <p:cNvSpPr/>
          <p:nvPr/>
        </p:nvSpPr>
        <p:spPr>
          <a:xfrm>
            <a:off x="107504" y="1412776"/>
            <a:ext cx="8964488" cy="4680520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0"/>
          <p:cNvGrpSpPr/>
          <p:nvPr/>
        </p:nvGrpSpPr>
        <p:grpSpPr>
          <a:xfrm>
            <a:off x="1368152" y="3169284"/>
            <a:ext cx="675341" cy="447056"/>
            <a:chOff x="395536" y="1757809"/>
            <a:chExt cx="720080" cy="476672"/>
          </a:xfrm>
        </p:grpSpPr>
        <p:sp>
          <p:nvSpPr>
            <p:cNvPr id="15" name="순서도: 처리 14"/>
            <p:cNvSpPr/>
            <p:nvPr/>
          </p:nvSpPr>
          <p:spPr>
            <a:xfrm>
              <a:off x="504056" y="1757809"/>
              <a:ext cx="539552" cy="476672"/>
            </a:xfrm>
            <a:prstGeom prst="flowChartProcess">
              <a:avLst/>
            </a:prstGeom>
            <a:solidFill>
              <a:srgbClr val="F848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395536" y="1772816"/>
              <a:ext cx="72008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400" b="1" dirty="0" smtClean="0">
                  <a:solidFill>
                    <a:schemeClr val="bg1"/>
                  </a:solidFill>
                </a:rPr>
                <a:t>01</a:t>
              </a:r>
              <a:endParaRPr lang="ko-KR" altLang="en-US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7" name="직사각형 16"/>
          <p:cNvSpPr/>
          <p:nvPr/>
        </p:nvSpPr>
        <p:spPr>
          <a:xfrm>
            <a:off x="2016224" y="3155033"/>
            <a:ext cx="63722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2000" b="1" dirty="0" smtClean="0"/>
              <a:t>자바는 동적으로 클래스를 읽어온다</a:t>
            </a:r>
            <a:endParaRPr lang="en-US" altLang="ko-KR" sz="2000" b="1" dirty="0" smtClean="0"/>
          </a:p>
          <a:p>
            <a:pPr>
              <a:lnSpc>
                <a:spcPct val="110000"/>
              </a:lnSpc>
            </a:pPr>
            <a:endParaRPr lang="en-US" altLang="ko-KR" sz="2000" b="1" dirty="0" smtClean="0"/>
          </a:p>
          <a:p>
            <a:pPr>
              <a:lnSpc>
                <a:spcPct val="110000"/>
              </a:lnSpc>
            </a:pPr>
            <a:r>
              <a:rPr lang="ko-KR" altLang="en-US" sz="2000" b="1" dirty="0" smtClean="0"/>
              <a:t>질서정연하게 클래스를 로딩하는 클래스 </a:t>
            </a:r>
            <a:r>
              <a:rPr lang="ko-KR" altLang="en-US" sz="2000" b="1" dirty="0" err="1" smtClean="0"/>
              <a:t>로더</a:t>
            </a:r>
            <a:endParaRPr lang="en-US" altLang="ko-KR" sz="2000" b="1" dirty="0" smtClean="0"/>
          </a:p>
        </p:txBody>
      </p:sp>
      <p:grpSp>
        <p:nvGrpSpPr>
          <p:cNvPr id="4" name="그룹 17"/>
          <p:cNvGrpSpPr/>
          <p:nvPr/>
        </p:nvGrpSpPr>
        <p:grpSpPr>
          <a:xfrm>
            <a:off x="1368152" y="3817356"/>
            <a:ext cx="675341" cy="475740"/>
            <a:chOff x="395536" y="1757809"/>
            <a:chExt cx="720080" cy="507256"/>
          </a:xfrm>
        </p:grpSpPr>
        <p:sp>
          <p:nvSpPr>
            <p:cNvPr id="19" name="순서도: 처리 18"/>
            <p:cNvSpPr/>
            <p:nvPr/>
          </p:nvSpPr>
          <p:spPr>
            <a:xfrm>
              <a:off x="504056" y="1757809"/>
              <a:ext cx="539552" cy="476672"/>
            </a:xfrm>
            <a:prstGeom prst="flowChartProcess">
              <a:avLst/>
            </a:prstGeom>
            <a:solidFill>
              <a:srgbClr val="F848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395536" y="1772816"/>
              <a:ext cx="720080" cy="49224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400" b="1" dirty="0" smtClean="0">
                  <a:solidFill>
                    <a:schemeClr val="bg1"/>
                  </a:solidFill>
                </a:rPr>
                <a:t>02</a:t>
              </a:r>
              <a:endParaRPr lang="ko-KR" altLang="en-US" sz="2400" b="1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Toshiba\Desktop\자바 이미지\배경6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23075" y="40568"/>
            <a:ext cx="1220925" cy="1228192"/>
          </a:xfrm>
          <a:prstGeom prst="rect">
            <a:avLst/>
          </a:prstGeom>
          <a:noFill/>
        </p:spPr>
      </p:pic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31840" y="6448251"/>
            <a:ext cx="2895600" cy="365125"/>
          </a:xfrm>
        </p:spPr>
        <p:txBody>
          <a:bodyPr/>
          <a:lstStyle/>
          <a:p>
            <a:r>
              <a:rPr lang="en-US" altLang="ko-KR" dirty="0" smtClean="0"/>
              <a:t>30/42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107504" y="620688"/>
            <a:ext cx="86409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 smtClean="0"/>
              <a:t>질서정연하게 클래스를 로딩하는 클래스 </a:t>
            </a:r>
            <a:r>
              <a:rPr lang="ko-KR" altLang="en-US" sz="2800" b="1" dirty="0" err="1" smtClean="0"/>
              <a:t>로더</a:t>
            </a:r>
            <a:endParaRPr lang="ko-KR" altLang="en-US" sz="2800" b="1" dirty="0"/>
          </a:p>
        </p:txBody>
      </p:sp>
      <p:pic>
        <p:nvPicPr>
          <p:cNvPr id="1026" name="Picture 2" descr="C:\Users\Toshiba\Desktop\자바 이미지\배경2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08712" y="6280640"/>
            <a:ext cx="2699792" cy="532736"/>
          </a:xfrm>
          <a:prstGeom prst="rect">
            <a:avLst/>
          </a:prstGeom>
          <a:noFill/>
        </p:spPr>
      </p:pic>
      <p:cxnSp>
        <p:nvCxnSpPr>
          <p:cNvPr id="14" name="직선 연결선 13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F84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한쪽 모서리가 잘린 사각형 19"/>
          <p:cNvSpPr/>
          <p:nvPr/>
        </p:nvSpPr>
        <p:spPr>
          <a:xfrm>
            <a:off x="107504" y="1412776"/>
            <a:ext cx="8964488" cy="4680520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순서도: 처리 30"/>
          <p:cNvSpPr/>
          <p:nvPr/>
        </p:nvSpPr>
        <p:spPr>
          <a:xfrm>
            <a:off x="0" y="0"/>
            <a:ext cx="539552" cy="476672"/>
          </a:xfrm>
          <a:prstGeom prst="flowChartProcess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-108520" y="15007"/>
            <a:ext cx="7200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02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496" y="6453336"/>
            <a:ext cx="3491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JVM</a:t>
            </a:r>
            <a:r>
              <a:rPr lang="ko-KR" altLang="en-US" sz="1400" dirty="0" smtClean="0"/>
              <a:t>의 핵심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자바 클래스 </a:t>
            </a:r>
            <a:r>
              <a:rPr lang="ko-KR" altLang="en-US" sz="1400" dirty="0" err="1" smtClean="0"/>
              <a:t>로더</a:t>
            </a:r>
            <a:endParaRPr lang="ko-KR" altLang="en-US" sz="1400" dirty="0"/>
          </a:p>
        </p:txBody>
      </p:sp>
      <p:sp>
        <p:nvSpPr>
          <p:cNvPr id="13" name="직사각형 12"/>
          <p:cNvSpPr/>
          <p:nvPr/>
        </p:nvSpPr>
        <p:spPr>
          <a:xfrm>
            <a:off x="611560" y="1628800"/>
            <a:ext cx="7200800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700" b="1" dirty="0" smtClean="0"/>
              <a:t>URL </a:t>
            </a:r>
            <a:r>
              <a:rPr lang="ko-KR" altLang="en-US" sz="1700" b="1" dirty="0" smtClean="0"/>
              <a:t>클래스 </a:t>
            </a:r>
            <a:r>
              <a:rPr lang="ko-KR" altLang="en-US" sz="1700" b="1" dirty="0" err="1" smtClean="0"/>
              <a:t>로더</a:t>
            </a:r>
            <a:endParaRPr lang="en-US" altLang="ko-KR" sz="1700" b="1" dirty="0" smtClean="0"/>
          </a:p>
        </p:txBody>
      </p:sp>
      <p:sp>
        <p:nvSpPr>
          <p:cNvPr id="15" name="순서도: 추출 14"/>
          <p:cNvSpPr/>
          <p:nvPr/>
        </p:nvSpPr>
        <p:spPr>
          <a:xfrm rot="5400000">
            <a:off x="374533" y="1721811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971600" y="2420888"/>
            <a:ext cx="7848872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500" dirty="0" smtClean="0"/>
              <a:t>URL </a:t>
            </a:r>
            <a:r>
              <a:rPr lang="ko-KR" altLang="en-US" sz="1500" dirty="0" smtClean="0"/>
              <a:t>클래스는 프로토콜에 개방적이고 유연하게 만들어졌기 때문 </a:t>
            </a:r>
            <a:endParaRPr lang="en-US" altLang="ko-KR" sz="1500" dirty="0" smtClean="0"/>
          </a:p>
          <a:p>
            <a:endParaRPr lang="en-US" altLang="ko-KR" sz="1500" dirty="0" smtClean="0"/>
          </a:p>
          <a:p>
            <a:r>
              <a:rPr lang="ko-KR" altLang="en-US" sz="1500" dirty="0" smtClean="0"/>
              <a:t>파일</a:t>
            </a:r>
            <a:r>
              <a:rPr lang="en-US" altLang="ko-KR" sz="1500" dirty="0" smtClean="0"/>
              <a:t>, </a:t>
            </a:r>
            <a:r>
              <a:rPr lang="ko-KR" altLang="en-US" sz="1500" dirty="0" smtClean="0"/>
              <a:t>데이터베이스</a:t>
            </a:r>
            <a:r>
              <a:rPr lang="en-US" altLang="ko-KR" sz="1500" dirty="0" smtClean="0"/>
              <a:t>, </a:t>
            </a:r>
            <a:r>
              <a:rPr lang="ko-KR" altLang="en-US" sz="1500" dirty="0" smtClean="0"/>
              <a:t>네트워크 등 리소스 위치나 프로토콜과 관계 없이 리소스 접근 가능</a:t>
            </a:r>
            <a:endParaRPr lang="en-US" altLang="ko-KR" sz="1500" dirty="0" smtClean="0"/>
          </a:p>
          <a:p>
            <a:endParaRPr lang="ko-KR" altLang="en-US" sz="1500" dirty="0" smtClean="0"/>
          </a:p>
          <a:p>
            <a:r>
              <a:rPr lang="ko-KR" altLang="en-US" sz="1500" dirty="0" smtClean="0"/>
              <a:t>다음과 같이 </a:t>
            </a:r>
            <a:r>
              <a:rPr lang="en-US" altLang="ko-KR" sz="1500" dirty="0" smtClean="0"/>
              <a:t>URL</a:t>
            </a:r>
            <a:r>
              <a:rPr lang="ko-KR" altLang="en-US" sz="1500" dirty="0" smtClean="0"/>
              <a:t>을 정의하면 </a:t>
            </a:r>
            <a:r>
              <a:rPr lang="en-US" altLang="ko-KR" sz="1500" dirty="0" smtClean="0"/>
              <a:t>HTTP, FTP</a:t>
            </a:r>
            <a:r>
              <a:rPr lang="ko-KR" altLang="en-US" sz="1500" dirty="0" smtClean="0"/>
              <a:t>를 통해 클래스를 로딩 가능</a:t>
            </a:r>
            <a:endParaRPr lang="ko-KR" altLang="en-US" sz="1500" dirty="0"/>
          </a:p>
        </p:txBody>
      </p:sp>
      <p:grpSp>
        <p:nvGrpSpPr>
          <p:cNvPr id="18" name="그룹 17"/>
          <p:cNvGrpSpPr/>
          <p:nvPr/>
        </p:nvGrpSpPr>
        <p:grpSpPr>
          <a:xfrm>
            <a:off x="2195736" y="4149080"/>
            <a:ext cx="4680520" cy="1379230"/>
            <a:chOff x="1907704" y="4077072"/>
            <a:chExt cx="4680520" cy="1379230"/>
          </a:xfrm>
        </p:grpSpPr>
        <p:pic>
          <p:nvPicPr>
            <p:cNvPr id="19458" name="Picture 2" descr="C:\Users\Toshiba\Desktop\자바 이미지\첨부555.jp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979712" y="4149080"/>
              <a:ext cx="4608512" cy="1307222"/>
            </a:xfrm>
            <a:prstGeom prst="rect">
              <a:avLst/>
            </a:prstGeom>
            <a:noFill/>
          </p:spPr>
        </p:pic>
        <p:sp>
          <p:nvSpPr>
            <p:cNvPr id="17" name="순서도: 처리 16"/>
            <p:cNvSpPr/>
            <p:nvPr/>
          </p:nvSpPr>
          <p:spPr>
            <a:xfrm>
              <a:off x="1907704" y="4077072"/>
              <a:ext cx="4680520" cy="1368152"/>
            </a:xfrm>
            <a:prstGeom prst="flowChartProcess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순서도: 추출 18"/>
          <p:cNvSpPr/>
          <p:nvPr/>
        </p:nvSpPr>
        <p:spPr>
          <a:xfrm rot="5400000">
            <a:off x="741174" y="2507298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순서도: 추출 20"/>
          <p:cNvSpPr/>
          <p:nvPr/>
        </p:nvSpPr>
        <p:spPr>
          <a:xfrm rot="5400000">
            <a:off x="741174" y="2982551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순서도: 추출 21"/>
          <p:cNvSpPr/>
          <p:nvPr/>
        </p:nvSpPr>
        <p:spPr>
          <a:xfrm rot="5400000">
            <a:off x="741174" y="3443402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Toshiba\Desktop\자바 이미지\배경6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23075" y="40568"/>
            <a:ext cx="1220925" cy="1228192"/>
          </a:xfrm>
          <a:prstGeom prst="rect">
            <a:avLst/>
          </a:prstGeom>
          <a:noFill/>
        </p:spPr>
      </p:pic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31840" y="6448251"/>
            <a:ext cx="2895600" cy="365125"/>
          </a:xfrm>
        </p:spPr>
        <p:txBody>
          <a:bodyPr/>
          <a:lstStyle/>
          <a:p>
            <a:r>
              <a:rPr lang="en-US" altLang="ko-KR" dirty="0" smtClean="0"/>
              <a:t>31/42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107504" y="620688"/>
            <a:ext cx="86409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 smtClean="0"/>
              <a:t>질서정연하게 클래스를 로딩하는 클래스 </a:t>
            </a:r>
            <a:r>
              <a:rPr lang="ko-KR" altLang="en-US" sz="2800" b="1" dirty="0" err="1" smtClean="0"/>
              <a:t>로더</a:t>
            </a:r>
            <a:endParaRPr lang="ko-KR" altLang="en-US" sz="2800" b="1" dirty="0"/>
          </a:p>
        </p:txBody>
      </p:sp>
      <p:pic>
        <p:nvPicPr>
          <p:cNvPr id="1026" name="Picture 2" descr="C:\Users\Toshiba\Desktop\자바 이미지\배경2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08712" y="6280640"/>
            <a:ext cx="2699792" cy="532736"/>
          </a:xfrm>
          <a:prstGeom prst="rect">
            <a:avLst/>
          </a:prstGeom>
          <a:noFill/>
        </p:spPr>
      </p:pic>
      <p:cxnSp>
        <p:nvCxnSpPr>
          <p:cNvPr id="14" name="직선 연결선 13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F84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한쪽 모서리가 잘린 사각형 19"/>
          <p:cNvSpPr/>
          <p:nvPr/>
        </p:nvSpPr>
        <p:spPr>
          <a:xfrm>
            <a:off x="107504" y="1412776"/>
            <a:ext cx="8964488" cy="4680520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순서도: 처리 30"/>
          <p:cNvSpPr/>
          <p:nvPr/>
        </p:nvSpPr>
        <p:spPr>
          <a:xfrm>
            <a:off x="0" y="0"/>
            <a:ext cx="539552" cy="476672"/>
          </a:xfrm>
          <a:prstGeom prst="flowChartProcess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-108520" y="15007"/>
            <a:ext cx="7200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02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496" y="6453336"/>
            <a:ext cx="3491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JVM</a:t>
            </a:r>
            <a:r>
              <a:rPr lang="ko-KR" altLang="en-US" sz="1400" dirty="0" smtClean="0"/>
              <a:t>의 핵심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자바 클래스 </a:t>
            </a:r>
            <a:r>
              <a:rPr lang="ko-KR" altLang="en-US" sz="1400" dirty="0" err="1" smtClean="0"/>
              <a:t>로더</a:t>
            </a:r>
            <a:endParaRPr lang="ko-KR" altLang="en-US" sz="1400" dirty="0"/>
          </a:p>
        </p:txBody>
      </p:sp>
      <p:sp>
        <p:nvSpPr>
          <p:cNvPr id="13" name="직사각형 12"/>
          <p:cNvSpPr/>
          <p:nvPr/>
        </p:nvSpPr>
        <p:spPr>
          <a:xfrm>
            <a:off x="611560" y="1628800"/>
            <a:ext cx="7200800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700" b="1" dirty="0" smtClean="0"/>
              <a:t>URL </a:t>
            </a:r>
            <a:r>
              <a:rPr lang="ko-KR" altLang="en-US" sz="1700" b="1" dirty="0" smtClean="0"/>
              <a:t>클래스 </a:t>
            </a:r>
            <a:r>
              <a:rPr lang="ko-KR" altLang="en-US" sz="1700" b="1" dirty="0" err="1" smtClean="0"/>
              <a:t>로더</a:t>
            </a:r>
            <a:endParaRPr lang="en-US" altLang="ko-KR" sz="1700" b="1" dirty="0" smtClean="0"/>
          </a:p>
        </p:txBody>
      </p:sp>
      <p:sp>
        <p:nvSpPr>
          <p:cNvPr id="15" name="순서도: 추출 14"/>
          <p:cNvSpPr/>
          <p:nvPr/>
        </p:nvSpPr>
        <p:spPr>
          <a:xfrm rot="5400000">
            <a:off x="374533" y="1721811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482" name="Picture 2" descr="C:\Users\Toshiba\Desktop\자바 이미지\첨부557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06388" y="2060848"/>
            <a:ext cx="7410028" cy="383168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Toshiba\Desktop\자바 이미지\배경6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23075" y="40568"/>
            <a:ext cx="1220925" cy="1228192"/>
          </a:xfrm>
          <a:prstGeom prst="rect">
            <a:avLst/>
          </a:prstGeom>
          <a:noFill/>
        </p:spPr>
      </p:pic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31840" y="6448251"/>
            <a:ext cx="2895600" cy="365125"/>
          </a:xfrm>
        </p:spPr>
        <p:txBody>
          <a:bodyPr/>
          <a:lstStyle/>
          <a:p>
            <a:r>
              <a:rPr lang="en-US" altLang="ko-KR" dirty="0" smtClean="0"/>
              <a:t>32/42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107504" y="620688"/>
            <a:ext cx="86409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 smtClean="0"/>
              <a:t>질서정연하게 클래스를 로딩하는 클래스 </a:t>
            </a:r>
            <a:r>
              <a:rPr lang="ko-KR" altLang="en-US" sz="2800" b="1" dirty="0" err="1" smtClean="0"/>
              <a:t>로더</a:t>
            </a:r>
            <a:endParaRPr lang="ko-KR" altLang="en-US" sz="2800" b="1" dirty="0"/>
          </a:p>
        </p:txBody>
      </p:sp>
      <p:pic>
        <p:nvPicPr>
          <p:cNvPr id="1026" name="Picture 2" descr="C:\Users\Toshiba\Desktop\자바 이미지\배경2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08712" y="6280640"/>
            <a:ext cx="2699792" cy="532736"/>
          </a:xfrm>
          <a:prstGeom prst="rect">
            <a:avLst/>
          </a:prstGeom>
          <a:noFill/>
        </p:spPr>
      </p:pic>
      <p:cxnSp>
        <p:nvCxnSpPr>
          <p:cNvPr id="14" name="직선 연결선 13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F84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한쪽 모서리가 잘린 사각형 19"/>
          <p:cNvSpPr/>
          <p:nvPr/>
        </p:nvSpPr>
        <p:spPr>
          <a:xfrm>
            <a:off x="107504" y="1412776"/>
            <a:ext cx="8964488" cy="4680520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순서도: 처리 30"/>
          <p:cNvSpPr/>
          <p:nvPr/>
        </p:nvSpPr>
        <p:spPr>
          <a:xfrm>
            <a:off x="0" y="0"/>
            <a:ext cx="539552" cy="476672"/>
          </a:xfrm>
          <a:prstGeom prst="flowChartProcess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-108520" y="15007"/>
            <a:ext cx="7200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02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496" y="6453336"/>
            <a:ext cx="3491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JVM</a:t>
            </a:r>
            <a:r>
              <a:rPr lang="ko-KR" altLang="en-US" sz="1400" dirty="0" smtClean="0"/>
              <a:t>의 핵심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자바 클래스 </a:t>
            </a:r>
            <a:r>
              <a:rPr lang="ko-KR" altLang="en-US" sz="1400" dirty="0" err="1" smtClean="0"/>
              <a:t>로더</a:t>
            </a:r>
            <a:endParaRPr lang="ko-KR" altLang="en-US" sz="1400" dirty="0"/>
          </a:p>
        </p:txBody>
      </p:sp>
      <p:sp>
        <p:nvSpPr>
          <p:cNvPr id="13" name="직사각형 12"/>
          <p:cNvSpPr/>
          <p:nvPr/>
        </p:nvSpPr>
        <p:spPr>
          <a:xfrm>
            <a:off x="611560" y="1628800"/>
            <a:ext cx="7200800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700" b="1" dirty="0" smtClean="0"/>
              <a:t>URL </a:t>
            </a:r>
            <a:r>
              <a:rPr lang="ko-KR" altLang="en-US" sz="1700" b="1" dirty="0" smtClean="0"/>
              <a:t>클래스 </a:t>
            </a:r>
            <a:r>
              <a:rPr lang="ko-KR" altLang="en-US" sz="1700" b="1" dirty="0" err="1" smtClean="0"/>
              <a:t>로더</a:t>
            </a:r>
            <a:endParaRPr lang="en-US" altLang="ko-KR" sz="1700" b="1" dirty="0" smtClean="0"/>
          </a:p>
        </p:txBody>
      </p:sp>
      <p:sp>
        <p:nvSpPr>
          <p:cNvPr id="15" name="순서도: 추출 14"/>
          <p:cNvSpPr/>
          <p:nvPr/>
        </p:nvSpPr>
        <p:spPr>
          <a:xfrm rot="5400000">
            <a:off x="374533" y="1721811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506" name="Picture 2" descr="C:\Users\Toshiba\Desktop\자바 이미지\첨부558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71600" y="2060848"/>
            <a:ext cx="7141294" cy="39237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Toshiba\Desktop\자바 이미지\배경6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23075" y="40568"/>
            <a:ext cx="1220925" cy="1228192"/>
          </a:xfrm>
          <a:prstGeom prst="rect">
            <a:avLst/>
          </a:prstGeom>
          <a:noFill/>
        </p:spPr>
      </p:pic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31840" y="6448251"/>
            <a:ext cx="2895600" cy="365125"/>
          </a:xfrm>
        </p:spPr>
        <p:txBody>
          <a:bodyPr/>
          <a:lstStyle/>
          <a:p>
            <a:r>
              <a:rPr lang="en-US" altLang="ko-KR" dirty="0" smtClean="0"/>
              <a:t>33/42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107504" y="620688"/>
            <a:ext cx="86409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 smtClean="0"/>
              <a:t>질서정연하게 클래스를 로딩하는 클래스 </a:t>
            </a:r>
            <a:r>
              <a:rPr lang="ko-KR" altLang="en-US" sz="2800" b="1" dirty="0" err="1" smtClean="0"/>
              <a:t>로더</a:t>
            </a:r>
            <a:endParaRPr lang="ko-KR" altLang="en-US" sz="2800" b="1" dirty="0"/>
          </a:p>
        </p:txBody>
      </p:sp>
      <p:pic>
        <p:nvPicPr>
          <p:cNvPr id="1026" name="Picture 2" descr="C:\Users\Toshiba\Desktop\자바 이미지\배경2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08712" y="6280640"/>
            <a:ext cx="2699792" cy="532736"/>
          </a:xfrm>
          <a:prstGeom prst="rect">
            <a:avLst/>
          </a:prstGeom>
          <a:noFill/>
        </p:spPr>
      </p:pic>
      <p:cxnSp>
        <p:nvCxnSpPr>
          <p:cNvPr id="14" name="직선 연결선 13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F84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한쪽 모서리가 잘린 사각형 19"/>
          <p:cNvSpPr/>
          <p:nvPr/>
        </p:nvSpPr>
        <p:spPr>
          <a:xfrm>
            <a:off x="107504" y="1412776"/>
            <a:ext cx="8964488" cy="4680520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순서도: 처리 30"/>
          <p:cNvSpPr/>
          <p:nvPr/>
        </p:nvSpPr>
        <p:spPr>
          <a:xfrm>
            <a:off x="0" y="0"/>
            <a:ext cx="539552" cy="476672"/>
          </a:xfrm>
          <a:prstGeom prst="flowChartProcess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-108520" y="15007"/>
            <a:ext cx="7200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02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496" y="6453336"/>
            <a:ext cx="3491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JVM</a:t>
            </a:r>
            <a:r>
              <a:rPr lang="ko-KR" altLang="en-US" sz="1400" dirty="0" smtClean="0"/>
              <a:t>의 핵심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자바 클래스 </a:t>
            </a:r>
            <a:r>
              <a:rPr lang="ko-KR" altLang="en-US" sz="1400" dirty="0" err="1" smtClean="0"/>
              <a:t>로더</a:t>
            </a:r>
            <a:endParaRPr lang="ko-KR" altLang="en-US" sz="1400" dirty="0"/>
          </a:p>
        </p:txBody>
      </p:sp>
      <p:sp>
        <p:nvSpPr>
          <p:cNvPr id="13" name="직사각형 12"/>
          <p:cNvSpPr/>
          <p:nvPr/>
        </p:nvSpPr>
        <p:spPr>
          <a:xfrm>
            <a:off x="611560" y="1628800"/>
            <a:ext cx="7200800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700" b="1" dirty="0" smtClean="0"/>
              <a:t>URL </a:t>
            </a:r>
            <a:r>
              <a:rPr lang="ko-KR" altLang="en-US" sz="1700" b="1" dirty="0" smtClean="0"/>
              <a:t>클래스 </a:t>
            </a:r>
            <a:r>
              <a:rPr lang="ko-KR" altLang="en-US" sz="1700" b="1" dirty="0" err="1" smtClean="0"/>
              <a:t>로더</a:t>
            </a:r>
            <a:endParaRPr lang="en-US" altLang="ko-KR" sz="1700" b="1" dirty="0" smtClean="0"/>
          </a:p>
        </p:txBody>
      </p:sp>
      <p:sp>
        <p:nvSpPr>
          <p:cNvPr id="15" name="순서도: 추출 14"/>
          <p:cNvSpPr/>
          <p:nvPr/>
        </p:nvSpPr>
        <p:spPr>
          <a:xfrm rot="5400000">
            <a:off x="374533" y="1721811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530" name="Picture 2" descr="C:\Users\Toshiba\Desktop\자바 이미지\첨부559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15082" y="2204864"/>
            <a:ext cx="7573342" cy="34002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Toshiba\Desktop\자바 이미지\배경6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23075" y="40568"/>
            <a:ext cx="1220925" cy="1228192"/>
          </a:xfrm>
          <a:prstGeom prst="rect">
            <a:avLst/>
          </a:prstGeom>
          <a:noFill/>
        </p:spPr>
      </p:pic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31840" y="6448251"/>
            <a:ext cx="2895600" cy="365125"/>
          </a:xfrm>
        </p:spPr>
        <p:txBody>
          <a:bodyPr/>
          <a:lstStyle/>
          <a:p>
            <a:r>
              <a:rPr lang="en-US" altLang="ko-KR" dirty="0" smtClean="0"/>
              <a:t>34/42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107504" y="620688"/>
            <a:ext cx="86409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 smtClean="0"/>
              <a:t>질서정연하게 클래스를 로딩하는 클래스 </a:t>
            </a:r>
            <a:r>
              <a:rPr lang="ko-KR" altLang="en-US" sz="2800" b="1" dirty="0" err="1" smtClean="0"/>
              <a:t>로더</a:t>
            </a:r>
            <a:endParaRPr lang="ko-KR" altLang="en-US" sz="2800" b="1" dirty="0"/>
          </a:p>
        </p:txBody>
      </p:sp>
      <p:pic>
        <p:nvPicPr>
          <p:cNvPr id="1026" name="Picture 2" descr="C:\Users\Toshiba\Desktop\자바 이미지\배경2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08712" y="6280640"/>
            <a:ext cx="2699792" cy="532736"/>
          </a:xfrm>
          <a:prstGeom prst="rect">
            <a:avLst/>
          </a:prstGeom>
          <a:noFill/>
        </p:spPr>
      </p:pic>
      <p:cxnSp>
        <p:nvCxnSpPr>
          <p:cNvPr id="14" name="직선 연결선 13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F84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한쪽 모서리가 잘린 사각형 19"/>
          <p:cNvSpPr/>
          <p:nvPr/>
        </p:nvSpPr>
        <p:spPr>
          <a:xfrm>
            <a:off x="107504" y="1412776"/>
            <a:ext cx="8964488" cy="4680520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순서도: 처리 30"/>
          <p:cNvSpPr/>
          <p:nvPr/>
        </p:nvSpPr>
        <p:spPr>
          <a:xfrm>
            <a:off x="0" y="0"/>
            <a:ext cx="539552" cy="476672"/>
          </a:xfrm>
          <a:prstGeom prst="flowChartProcess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-108520" y="15007"/>
            <a:ext cx="7200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02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496" y="6453336"/>
            <a:ext cx="3491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JVM</a:t>
            </a:r>
            <a:r>
              <a:rPr lang="ko-KR" altLang="en-US" sz="1400" dirty="0" smtClean="0"/>
              <a:t>의 핵심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자바 클래스 </a:t>
            </a:r>
            <a:r>
              <a:rPr lang="ko-KR" altLang="en-US" sz="1400" dirty="0" err="1" smtClean="0"/>
              <a:t>로더</a:t>
            </a:r>
            <a:endParaRPr lang="ko-KR" altLang="en-US" sz="1400" dirty="0"/>
          </a:p>
        </p:txBody>
      </p:sp>
      <p:sp>
        <p:nvSpPr>
          <p:cNvPr id="13" name="직사각형 12"/>
          <p:cNvSpPr/>
          <p:nvPr/>
        </p:nvSpPr>
        <p:spPr>
          <a:xfrm>
            <a:off x="611560" y="1628800"/>
            <a:ext cx="7200800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700" b="1" dirty="0" smtClean="0"/>
              <a:t>URL </a:t>
            </a:r>
            <a:r>
              <a:rPr lang="ko-KR" altLang="en-US" sz="1700" b="1" dirty="0" smtClean="0"/>
              <a:t>클래스 </a:t>
            </a:r>
            <a:r>
              <a:rPr lang="ko-KR" altLang="en-US" sz="1700" b="1" dirty="0" err="1" smtClean="0"/>
              <a:t>로더</a:t>
            </a:r>
            <a:endParaRPr lang="en-US" altLang="ko-KR" sz="1700" b="1" dirty="0" smtClean="0"/>
          </a:p>
        </p:txBody>
      </p:sp>
      <p:sp>
        <p:nvSpPr>
          <p:cNvPr id="15" name="순서도: 추출 14"/>
          <p:cNvSpPr/>
          <p:nvPr/>
        </p:nvSpPr>
        <p:spPr>
          <a:xfrm rot="5400000">
            <a:off x="374533" y="1721811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3554" name="Picture 2" descr="C:\Users\Toshiba\Desktop\자바 이미지\첨부560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266428" y="2132856"/>
            <a:ext cx="7121996" cy="378419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Toshiba\Desktop\자바 이미지\배경6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23075" y="40568"/>
            <a:ext cx="1220925" cy="1228192"/>
          </a:xfrm>
          <a:prstGeom prst="rect">
            <a:avLst/>
          </a:prstGeom>
          <a:noFill/>
        </p:spPr>
      </p:pic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31840" y="6448251"/>
            <a:ext cx="2895600" cy="365125"/>
          </a:xfrm>
        </p:spPr>
        <p:txBody>
          <a:bodyPr/>
          <a:lstStyle/>
          <a:p>
            <a:r>
              <a:rPr lang="en-US" altLang="ko-KR" dirty="0" smtClean="0"/>
              <a:t>35/42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107504" y="620688"/>
            <a:ext cx="86409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 smtClean="0"/>
              <a:t>질서정연하게 클래스를 로딩하는 클래스 </a:t>
            </a:r>
            <a:r>
              <a:rPr lang="ko-KR" altLang="en-US" sz="2800" b="1" dirty="0" err="1" smtClean="0"/>
              <a:t>로더</a:t>
            </a:r>
            <a:endParaRPr lang="ko-KR" altLang="en-US" sz="2800" b="1" dirty="0"/>
          </a:p>
        </p:txBody>
      </p:sp>
      <p:pic>
        <p:nvPicPr>
          <p:cNvPr id="1026" name="Picture 2" descr="C:\Users\Toshiba\Desktop\자바 이미지\배경2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08712" y="6280640"/>
            <a:ext cx="2699792" cy="532736"/>
          </a:xfrm>
          <a:prstGeom prst="rect">
            <a:avLst/>
          </a:prstGeom>
          <a:noFill/>
        </p:spPr>
      </p:pic>
      <p:cxnSp>
        <p:nvCxnSpPr>
          <p:cNvPr id="14" name="직선 연결선 13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F84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한쪽 모서리가 잘린 사각형 19"/>
          <p:cNvSpPr/>
          <p:nvPr/>
        </p:nvSpPr>
        <p:spPr>
          <a:xfrm>
            <a:off x="107504" y="1412776"/>
            <a:ext cx="8964488" cy="4680520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순서도: 처리 30"/>
          <p:cNvSpPr/>
          <p:nvPr/>
        </p:nvSpPr>
        <p:spPr>
          <a:xfrm>
            <a:off x="0" y="0"/>
            <a:ext cx="539552" cy="476672"/>
          </a:xfrm>
          <a:prstGeom prst="flowChartProcess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-108520" y="15007"/>
            <a:ext cx="7200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02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496" y="6453336"/>
            <a:ext cx="3491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JVM</a:t>
            </a:r>
            <a:r>
              <a:rPr lang="ko-KR" altLang="en-US" sz="1400" dirty="0" smtClean="0"/>
              <a:t>의 핵심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자바 클래스 </a:t>
            </a:r>
            <a:r>
              <a:rPr lang="ko-KR" altLang="en-US" sz="1400" dirty="0" err="1" smtClean="0"/>
              <a:t>로더</a:t>
            </a:r>
            <a:endParaRPr lang="ko-KR" altLang="en-US" sz="1400" dirty="0"/>
          </a:p>
        </p:txBody>
      </p:sp>
      <p:sp>
        <p:nvSpPr>
          <p:cNvPr id="13" name="직사각형 12"/>
          <p:cNvSpPr/>
          <p:nvPr/>
        </p:nvSpPr>
        <p:spPr>
          <a:xfrm>
            <a:off x="611560" y="1628800"/>
            <a:ext cx="7200800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700" b="1" dirty="0" smtClean="0"/>
              <a:t>URL </a:t>
            </a:r>
            <a:r>
              <a:rPr lang="ko-KR" altLang="en-US" sz="1700" b="1" dirty="0" smtClean="0"/>
              <a:t>클래스 </a:t>
            </a:r>
            <a:r>
              <a:rPr lang="ko-KR" altLang="en-US" sz="1700" b="1" dirty="0" err="1" smtClean="0"/>
              <a:t>로더</a:t>
            </a:r>
            <a:endParaRPr lang="en-US" altLang="ko-KR" sz="1700" b="1" dirty="0" smtClean="0"/>
          </a:p>
        </p:txBody>
      </p:sp>
      <p:sp>
        <p:nvSpPr>
          <p:cNvPr id="15" name="순서도: 추출 14"/>
          <p:cNvSpPr/>
          <p:nvPr/>
        </p:nvSpPr>
        <p:spPr>
          <a:xfrm rot="5400000">
            <a:off x="374533" y="1721811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578" name="Picture 2" descr="C:\Users\Toshiba\Desktop\자바 이미지\첨부561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27732" y="2276872"/>
            <a:ext cx="8248724" cy="1384483"/>
          </a:xfrm>
          <a:prstGeom prst="rect">
            <a:avLst/>
          </a:prstGeom>
          <a:noFill/>
        </p:spPr>
      </p:pic>
      <p:sp>
        <p:nvSpPr>
          <p:cNvPr id="16" name="직사각형 15"/>
          <p:cNvSpPr/>
          <p:nvPr/>
        </p:nvSpPr>
        <p:spPr>
          <a:xfrm>
            <a:off x="683568" y="3905383"/>
            <a:ext cx="8208912" cy="1755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err="1" smtClean="0"/>
              <a:t>URLClassLoader</a:t>
            </a:r>
            <a:r>
              <a:rPr lang="ko-KR" altLang="en-US" sz="1400" dirty="0" smtClean="0"/>
              <a:t>를 이용하여 </a:t>
            </a:r>
            <a:r>
              <a:rPr lang="en-US" altLang="ko-KR" sz="1400" dirty="0" err="1" smtClean="0"/>
              <a:t>classpath</a:t>
            </a:r>
            <a:r>
              <a:rPr lang="ko-KR" altLang="en-US" sz="1400" dirty="0" smtClean="0"/>
              <a:t>가 아닌 사용자가 지정한 파일로부터 클래스를 로딩하는 예제</a:t>
            </a:r>
          </a:p>
          <a:p>
            <a:pPr>
              <a:lnSpc>
                <a:spcPct val="150000"/>
              </a:lnSpc>
            </a:pPr>
            <a:r>
              <a:rPr lang="en-US" altLang="ko-KR" sz="1500" dirty="0" err="1" smtClean="0"/>
              <a:t>URLClassLoader</a:t>
            </a:r>
            <a:r>
              <a:rPr lang="ko-KR" altLang="en-US" sz="1500" dirty="0" smtClean="0"/>
              <a:t>의 ‘</a:t>
            </a:r>
            <a:r>
              <a:rPr lang="en-US" altLang="ko-KR" sz="1500" dirty="0" err="1" smtClean="0"/>
              <a:t>classpath.properties</a:t>
            </a:r>
            <a:r>
              <a:rPr lang="ko-KR" altLang="en-US" sz="1500" dirty="0" smtClean="0"/>
              <a:t>’ 파일에 등록된 ‘</a:t>
            </a:r>
            <a:r>
              <a:rPr lang="en-US" altLang="ko-KR" sz="1500" dirty="0" smtClean="0"/>
              <a:t>test.jar</a:t>
            </a:r>
            <a:r>
              <a:rPr lang="ko-KR" altLang="en-US" sz="1500" dirty="0" smtClean="0"/>
              <a:t>’ 파일을 지정하고</a:t>
            </a:r>
            <a:endParaRPr lang="en-US" altLang="ko-KR" sz="1500" dirty="0" smtClean="0"/>
          </a:p>
          <a:p>
            <a:pPr>
              <a:lnSpc>
                <a:spcPct val="150000"/>
              </a:lnSpc>
            </a:pPr>
            <a:r>
              <a:rPr lang="en-US" altLang="ko-KR" sz="1500" dirty="0" smtClean="0"/>
              <a:t>jar </a:t>
            </a:r>
            <a:r>
              <a:rPr lang="ko-KR" altLang="en-US" sz="1500" dirty="0" smtClean="0"/>
              <a:t>파일부터 </a:t>
            </a:r>
            <a:r>
              <a:rPr lang="en-US" altLang="ko-KR" sz="1500" dirty="0" err="1" smtClean="0"/>
              <a:t>com.gilbut.pkg.Hello</a:t>
            </a:r>
            <a:r>
              <a:rPr lang="en-US" altLang="ko-KR" sz="1500" dirty="0" smtClean="0"/>
              <a:t> </a:t>
            </a:r>
            <a:r>
              <a:rPr lang="ko-KR" altLang="en-US" sz="1500" dirty="0" smtClean="0"/>
              <a:t>클래스를 로딩  </a:t>
            </a:r>
          </a:p>
          <a:p>
            <a:pPr>
              <a:lnSpc>
                <a:spcPct val="150000"/>
              </a:lnSpc>
            </a:pPr>
            <a:r>
              <a:rPr lang="ko-KR" altLang="en-US" sz="1500" dirty="0" smtClean="0"/>
              <a:t>사용자가 직접 </a:t>
            </a:r>
            <a:r>
              <a:rPr lang="en-US" altLang="ko-KR" sz="1500" dirty="0" smtClean="0"/>
              <a:t>URL </a:t>
            </a:r>
            <a:r>
              <a:rPr lang="ko-KR" altLang="en-US" sz="1500" dirty="0" smtClean="0"/>
              <a:t>형식으로 리소스를 작성할 수도 있지만</a:t>
            </a:r>
            <a:endParaRPr lang="en-US" altLang="ko-KR" sz="1500" dirty="0" smtClean="0"/>
          </a:p>
          <a:p>
            <a:pPr>
              <a:lnSpc>
                <a:spcPct val="150000"/>
              </a:lnSpc>
            </a:pPr>
            <a:r>
              <a:rPr lang="en-US" altLang="ko-KR" sz="1500" dirty="0" smtClean="0"/>
              <a:t>File </a:t>
            </a:r>
            <a:r>
              <a:rPr lang="ko-KR" altLang="en-US" sz="1500" dirty="0" smtClean="0"/>
              <a:t>클래스가 제공하는 </a:t>
            </a:r>
            <a:r>
              <a:rPr lang="en-US" altLang="ko-KR" sz="1500" dirty="0" err="1" smtClean="0"/>
              <a:t>toURL</a:t>
            </a:r>
            <a:r>
              <a:rPr lang="en-US" altLang="ko-KR" sz="1500" dirty="0" smtClean="0"/>
              <a:t>( ) </a:t>
            </a:r>
            <a:r>
              <a:rPr lang="ko-KR" altLang="en-US" sz="1500" dirty="0" err="1" smtClean="0"/>
              <a:t>메소드를</a:t>
            </a:r>
            <a:r>
              <a:rPr lang="ko-KR" altLang="en-US" sz="1500" dirty="0" smtClean="0"/>
              <a:t> 사용하면 보다 안전하게 </a:t>
            </a:r>
            <a:r>
              <a:rPr lang="en-US" altLang="ko-KR" sz="1500" dirty="0" smtClean="0"/>
              <a:t>URL</a:t>
            </a:r>
            <a:r>
              <a:rPr lang="ko-KR" altLang="en-US" sz="1500" dirty="0" smtClean="0"/>
              <a:t>을 얻을 수 있음</a:t>
            </a:r>
            <a:r>
              <a:rPr lang="en-US" altLang="ko-KR" sz="1500" dirty="0" smtClean="0"/>
              <a:t> </a:t>
            </a:r>
            <a:endParaRPr lang="ko-KR" altLang="en-US" sz="1500" dirty="0"/>
          </a:p>
        </p:txBody>
      </p:sp>
      <p:sp>
        <p:nvSpPr>
          <p:cNvPr id="17" name="순서도: 추출 16"/>
          <p:cNvSpPr/>
          <p:nvPr/>
        </p:nvSpPr>
        <p:spPr>
          <a:xfrm rot="5400000">
            <a:off x="453142" y="4063801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순서도: 추출 17"/>
          <p:cNvSpPr/>
          <p:nvPr/>
        </p:nvSpPr>
        <p:spPr>
          <a:xfrm rot="5400000">
            <a:off x="453142" y="4423841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순서도: 추출 18"/>
          <p:cNvSpPr/>
          <p:nvPr/>
        </p:nvSpPr>
        <p:spPr>
          <a:xfrm rot="5400000">
            <a:off x="453143" y="5071913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Toshiba\Desktop\자바 이미지\배경6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23075" y="40568"/>
            <a:ext cx="1220925" cy="1228192"/>
          </a:xfrm>
          <a:prstGeom prst="rect">
            <a:avLst/>
          </a:prstGeom>
          <a:noFill/>
        </p:spPr>
      </p:pic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31840" y="6448251"/>
            <a:ext cx="2895600" cy="365125"/>
          </a:xfrm>
        </p:spPr>
        <p:txBody>
          <a:bodyPr/>
          <a:lstStyle/>
          <a:p>
            <a:r>
              <a:rPr lang="en-US" altLang="ko-KR" dirty="0" smtClean="0"/>
              <a:t>36/42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107504" y="620688"/>
            <a:ext cx="86409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 smtClean="0"/>
              <a:t>질서정연하게 클래스를 로딩하는 클래스 </a:t>
            </a:r>
            <a:r>
              <a:rPr lang="ko-KR" altLang="en-US" sz="2800" b="1" dirty="0" err="1" smtClean="0"/>
              <a:t>로더</a:t>
            </a:r>
            <a:endParaRPr lang="ko-KR" altLang="en-US" sz="2800" b="1" dirty="0"/>
          </a:p>
        </p:txBody>
      </p:sp>
      <p:pic>
        <p:nvPicPr>
          <p:cNvPr id="1026" name="Picture 2" descr="C:\Users\Toshiba\Desktop\자바 이미지\배경2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08712" y="6280640"/>
            <a:ext cx="2699792" cy="532736"/>
          </a:xfrm>
          <a:prstGeom prst="rect">
            <a:avLst/>
          </a:prstGeom>
          <a:noFill/>
        </p:spPr>
      </p:pic>
      <p:cxnSp>
        <p:nvCxnSpPr>
          <p:cNvPr id="14" name="직선 연결선 13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F84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한쪽 모서리가 잘린 사각형 19"/>
          <p:cNvSpPr/>
          <p:nvPr/>
        </p:nvSpPr>
        <p:spPr>
          <a:xfrm>
            <a:off x="107504" y="1412776"/>
            <a:ext cx="8964488" cy="4680520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순서도: 처리 30"/>
          <p:cNvSpPr/>
          <p:nvPr/>
        </p:nvSpPr>
        <p:spPr>
          <a:xfrm>
            <a:off x="0" y="0"/>
            <a:ext cx="539552" cy="476672"/>
          </a:xfrm>
          <a:prstGeom prst="flowChartProcess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-108520" y="15007"/>
            <a:ext cx="7200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02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496" y="6453336"/>
            <a:ext cx="3491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JVM</a:t>
            </a:r>
            <a:r>
              <a:rPr lang="ko-KR" altLang="en-US" sz="1400" dirty="0" smtClean="0"/>
              <a:t>의 핵심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자바 클래스 </a:t>
            </a:r>
            <a:r>
              <a:rPr lang="ko-KR" altLang="en-US" sz="1400" dirty="0" err="1" smtClean="0"/>
              <a:t>로더</a:t>
            </a:r>
            <a:endParaRPr lang="ko-KR" altLang="en-US" sz="1400" dirty="0"/>
          </a:p>
        </p:txBody>
      </p:sp>
      <p:sp>
        <p:nvSpPr>
          <p:cNvPr id="13" name="직사각형 12"/>
          <p:cNvSpPr/>
          <p:nvPr/>
        </p:nvSpPr>
        <p:spPr>
          <a:xfrm>
            <a:off x="611560" y="1628800"/>
            <a:ext cx="7200800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700" b="1" dirty="0" smtClean="0"/>
              <a:t>사용자 정의 클래스 </a:t>
            </a:r>
            <a:r>
              <a:rPr lang="ko-KR" altLang="en-US" sz="1700" b="1" dirty="0" err="1" smtClean="0"/>
              <a:t>로더</a:t>
            </a:r>
            <a:endParaRPr lang="en-US" altLang="ko-KR" sz="1700" b="1" dirty="0" smtClean="0"/>
          </a:p>
        </p:txBody>
      </p:sp>
      <p:sp>
        <p:nvSpPr>
          <p:cNvPr id="15" name="순서도: 추출 14"/>
          <p:cNvSpPr/>
          <p:nvPr/>
        </p:nvSpPr>
        <p:spPr>
          <a:xfrm rot="5400000">
            <a:off x="374533" y="1721811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899592" y="2337261"/>
            <a:ext cx="8136904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500" b="1" dirty="0" smtClean="0">
                <a:solidFill>
                  <a:srgbClr val="FF0000"/>
                </a:solidFill>
              </a:rPr>
              <a:t>사용자 정의 클래스 </a:t>
            </a:r>
            <a:r>
              <a:rPr lang="ko-KR" altLang="en-US" sz="1500" b="1" dirty="0" err="1" smtClean="0">
                <a:solidFill>
                  <a:srgbClr val="FF0000"/>
                </a:solidFill>
              </a:rPr>
              <a:t>로더</a:t>
            </a:r>
            <a:r>
              <a:rPr lang="ko-KR" altLang="en-US" sz="1500" b="1" dirty="0" smtClean="0">
                <a:solidFill>
                  <a:srgbClr val="FF0000"/>
                </a:solidFill>
              </a:rPr>
              <a:t> </a:t>
            </a:r>
            <a:r>
              <a:rPr lang="en-US" altLang="ko-KR" sz="1500" dirty="0" smtClean="0"/>
              <a:t>: </a:t>
            </a:r>
            <a:r>
              <a:rPr lang="ko-KR" altLang="en-US" sz="1500" dirty="0" smtClean="0"/>
              <a:t>사용자가 직접 </a:t>
            </a:r>
            <a:r>
              <a:rPr lang="en-US" altLang="ko-KR" sz="1500" dirty="0" err="1" smtClean="0"/>
              <a:t>ClassLoader</a:t>
            </a:r>
            <a:r>
              <a:rPr lang="en-US" altLang="ko-KR" sz="1500" dirty="0" smtClean="0"/>
              <a:t> </a:t>
            </a:r>
            <a:r>
              <a:rPr lang="ko-KR" altLang="en-US" sz="1500" dirty="0" smtClean="0"/>
              <a:t>클래스를 확장해서 구현하는 것</a:t>
            </a:r>
          </a:p>
          <a:p>
            <a:endParaRPr lang="en-US" altLang="ko-KR" sz="1500" dirty="0" smtClean="0"/>
          </a:p>
          <a:p>
            <a:r>
              <a:rPr lang="en-US" altLang="ko-KR" sz="1500" dirty="0" err="1" smtClean="0"/>
              <a:t>ClassLoader</a:t>
            </a:r>
            <a:r>
              <a:rPr lang="en-US" altLang="ko-KR" sz="1500" dirty="0" smtClean="0"/>
              <a:t> </a:t>
            </a:r>
            <a:r>
              <a:rPr lang="ko-KR" altLang="en-US" sz="1500" dirty="0" smtClean="0"/>
              <a:t>클래스는 기본적으로 </a:t>
            </a:r>
            <a:r>
              <a:rPr lang="ko-KR" altLang="en-US" sz="1500" dirty="0" err="1" smtClean="0"/>
              <a:t>델리게이션</a:t>
            </a:r>
            <a:r>
              <a:rPr lang="ko-KR" altLang="en-US" sz="1500" dirty="0" smtClean="0"/>
              <a:t> 모델이 구현되어 있어</a:t>
            </a:r>
            <a:endParaRPr lang="en-US" altLang="ko-KR" sz="1500" dirty="0" smtClean="0"/>
          </a:p>
          <a:p>
            <a:pPr>
              <a:lnSpc>
                <a:spcPct val="150000"/>
              </a:lnSpc>
            </a:pPr>
            <a:r>
              <a:rPr lang="en-US" altLang="ko-KR" sz="1500" dirty="0" err="1" smtClean="0"/>
              <a:t>ClassLoader</a:t>
            </a:r>
            <a:r>
              <a:rPr lang="en-US" altLang="ko-KR" sz="1500" dirty="0" smtClean="0"/>
              <a:t> </a:t>
            </a:r>
            <a:r>
              <a:rPr lang="ko-KR" altLang="en-US" sz="1500" dirty="0" smtClean="0"/>
              <a:t>클래스 확장 시 </a:t>
            </a:r>
            <a:r>
              <a:rPr lang="en-US" altLang="ko-KR" sz="1500" dirty="0" err="1" smtClean="0"/>
              <a:t>loadClass</a:t>
            </a:r>
            <a:r>
              <a:rPr lang="en-US" altLang="ko-KR" sz="1500" dirty="0" smtClean="0"/>
              <a:t>( ) </a:t>
            </a:r>
            <a:r>
              <a:rPr lang="ko-KR" altLang="en-US" sz="1500" dirty="0" err="1" smtClean="0"/>
              <a:t>메소드를</a:t>
            </a:r>
            <a:r>
              <a:rPr lang="ko-KR" altLang="en-US" sz="1500" dirty="0" smtClean="0"/>
              <a:t> 재정의하지 않아도 됨</a:t>
            </a:r>
            <a:endParaRPr lang="en-US" altLang="ko-KR" sz="1500" dirty="0" smtClean="0"/>
          </a:p>
          <a:p>
            <a:r>
              <a:rPr lang="ko-KR" altLang="en-US" sz="1500" dirty="0" smtClean="0"/>
              <a:t> </a:t>
            </a:r>
          </a:p>
          <a:p>
            <a:r>
              <a:rPr lang="ko-KR" altLang="en-US" sz="1500" dirty="0" smtClean="0"/>
              <a:t>부모가 클래스를 로딩하지 못할 경우 마지막으로 클래스를 </a:t>
            </a:r>
            <a:r>
              <a:rPr lang="ko-KR" altLang="en-US" sz="1500" dirty="0" err="1" smtClean="0"/>
              <a:t>로드할</a:t>
            </a:r>
            <a:r>
              <a:rPr lang="ko-KR" altLang="en-US" sz="1500" dirty="0" smtClean="0"/>
              <a:t> </a:t>
            </a:r>
            <a:r>
              <a:rPr lang="en-US" altLang="ko-KR" sz="1500" dirty="0" err="1" smtClean="0"/>
              <a:t>findClass</a:t>
            </a:r>
            <a:r>
              <a:rPr lang="en-US" altLang="ko-KR" sz="1500" dirty="0" smtClean="0"/>
              <a:t>( ) </a:t>
            </a:r>
            <a:r>
              <a:rPr lang="ko-KR" altLang="en-US" sz="1500" dirty="0" err="1" smtClean="0"/>
              <a:t>메소드는</a:t>
            </a:r>
            <a:endParaRPr lang="en-US" altLang="ko-KR" sz="1500" dirty="0" smtClean="0"/>
          </a:p>
          <a:p>
            <a:pPr>
              <a:lnSpc>
                <a:spcPct val="150000"/>
              </a:lnSpc>
            </a:pPr>
            <a:r>
              <a:rPr lang="ko-KR" altLang="en-US" sz="1500" dirty="0" smtClean="0"/>
              <a:t>무조건 </a:t>
            </a:r>
            <a:r>
              <a:rPr lang="en-US" altLang="ko-KR" sz="1500" dirty="0" err="1" smtClean="0"/>
              <a:t>ClassNotFoundException</a:t>
            </a:r>
            <a:r>
              <a:rPr lang="ko-KR" altLang="en-US" sz="1500" dirty="0" smtClean="0"/>
              <a:t>이 발생하기 때문에 재정의 </a:t>
            </a:r>
          </a:p>
          <a:p>
            <a:endParaRPr lang="ko-KR" altLang="en-US" sz="1500" dirty="0" smtClean="0"/>
          </a:p>
          <a:p>
            <a:pPr>
              <a:lnSpc>
                <a:spcPct val="150000"/>
              </a:lnSpc>
            </a:pPr>
            <a:r>
              <a:rPr lang="ko-KR" altLang="en-US" sz="1500" dirty="0" smtClean="0"/>
              <a:t>사용자 정의 클래스 </a:t>
            </a:r>
            <a:r>
              <a:rPr lang="ko-KR" altLang="en-US" sz="1500" dirty="0" err="1" smtClean="0"/>
              <a:t>로더를</a:t>
            </a:r>
            <a:r>
              <a:rPr lang="ko-KR" altLang="en-US" sz="1500" dirty="0" smtClean="0"/>
              <a:t> 이용하면 프로세스 </a:t>
            </a:r>
            <a:r>
              <a:rPr lang="ko-KR" altLang="en-US" sz="1500" dirty="0" err="1" smtClean="0"/>
              <a:t>재기동</a:t>
            </a:r>
            <a:r>
              <a:rPr lang="ko-KR" altLang="en-US" sz="1500" dirty="0" smtClean="0"/>
              <a:t> 없이 변경된 모듈을 적용할 수 있으며</a:t>
            </a:r>
            <a:r>
              <a:rPr lang="en-US" altLang="ko-KR" sz="1500" dirty="0" smtClean="0"/>
              <a:t>, </a:t>
            </a:r>
            <a:r>
              <a:rPr lang="ko-KR" altLang="en-US" sz="1500" dirty="0" smtClean="0"/>
              <a:t>소스 파일이 변경되었을 경우에도 컴파일 후 로딩 가능</a:t>
            </a:r>
            <a:endParaRPr lang="en-US" altLang="ko-KR" sz="1500" dirty="0" smtClean="0"/>
          </a:p>
          <a:p>
            <a:endParaRPr lang="en-US" altLang="ko-KR" sz="1500" dirty="0" smtClean="0"/>
          </a:p>
          <a:p>
            <a:r>
              <a:rPr lang="ko-KR" altLang="en-US" sz="1500" dirty="0" smtClean="0"/>
              <a:t>클래스 로딩 시점에 다양한 기능을 </a:t>
            </a:r>
            <a:r>
              <a:rPr lang="ko-KR" altLang="en-US" sz="1500" dirty="0" smtClean="0"/>
              <a:t>구현할 </a:t>
            </a:r>
            <a:r>
              <a:rPr lang="ko-KR" altLang="en-US" sz="1500" dirty="0" smtClean="0"/>
              <a:t>수 있어 유용</a:t>
            </a:r>
            <a:endParaRPr lang="ko-KR" altLang="en-US" sz="1500" dirty="0"/>
          </a:p>
        </p:txBody>
      </p:sp>
      <p:sp>
        <p:nvSpPr>
          <p:cNvPr id="17" name="순서도: 추출 16"/>
          <p:cNvSpPr/>
          <p:nvPr/>
        </p:nvSpPr>
        <p:spPr>
          <a:xfrm rot="5400000">
            <a:off x="669166" y="2423671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순서도: 추출 17"/>
          <p:cNvSpPr/>
          <p:nvPr/>
        </p:nvSpPr>
        <p:spPr>
          <a:xfrm rot="5400000">
            <a:off x="669166" y="2898924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순서도: 추출 18"/>
          <p:cNvSpPr/>
          <p:nvPr/>
        </p:nvSpPr>
        <p:spPr>
          <a:xfrm rot="5400000">
            <a:off x="669166" y="3691012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순서도: 추출 20"/>
          <p:cNvSpPr/>
          <p:nvPr/>
        </p:nvSpPr>
        <p:spPr>
          <a:xfrm rot="5400000">
            <a:off x="669166" y="4555108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순서도: 추출 21"/>
          <p:cNvSpPr/>
          <p:nvPr/>
        </p:nvSpPr>
        <p:spPr>
          <a:xfrm rot="5400000">
            <a:off x="669167" y="5419204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Toshiba\Desktop\자바 이미지\배경6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23075" y="40568"/>
            <a:ext cx="1220925" cy="1228192"/>
          </a:xfrm>
          <a:prstGeom prst="rect">
            <a:avLst/>
          </a:prstGeom>
          <a:noFill/>
        </p:spPr>
      </p:pic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31840" y="6448251"/>
            <a:ext cx="2895600" cy="365125"/>
          </a:xfrm>
        </p:spPr>
        <p:txBody>
          <a:bodyPr/>
          <a:lstStyle/>
          <a:p>
            <a:r>
              <a:rPr lang="en-US" altLang="ko-KR" dirty="0" smtClean="0"/>
              <a:t>37/42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107504" y="620688"/>
            <a:ext cx="86409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 smtClean="0"/>
              <a:t>질서정연하게 클래스를 로딩하는 클래스 </a:t>
            </a:r>
            <a:r>
              <a:rPr lang="ko-KR" altLang="en-US" sz="2800" b="1" dirty="0" err="1" smtClean="0"/>
              <a:t>로더</a:t>
            </a:r>
            <a:endParaRPr lang="ko-KR" altLang="en-US" sz="2800" b="1" dirty="0"/>
          </a:p>
        </p:txBody>
      </p:sp>
      <p:pic>
        <p:nvPicPr>
          <p:cNvPr id="1026" name="Picture 2" descr="C:\Users\Toshiba\Desktop\자바 이미지\배경2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08712" y="6280640"/>
            <a:ext cx="2699792" cy="532736"/>
          </a:xfrm>
          <a:prstGeom prst="rect">
            <a:avLst/>
          </a:prstGeom>
          <a:noFill/>
        </p:spPr>
      </p:pic>
      <p:cxnSp>
        <p:nvCxnSpPr>
          <p:cNvPr id="14" name="직선 연결선 13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F84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한쪽 모서리가 잘린 사각형 19"/>
          <p:cNvSpPr/>
          <p:nvPr/>
        </p:nvSpPr>
        <p:spPr>
          <a:xfrm>
            <a:off x="107504" y="1412776"/>
            <a:ext cx="8964488" cy="4680520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순서도: 처리 30"/>
          <p:cNvSpPr/>
          <p:nvPr/>
        </p:nvSpPr>
        <p:spPr>
          <a:xfrm>
            <a:off x="0" y="0"/>
            <a:ext cx="539552" cy="476672"/>
          </a:xfrm>
          <a:prstGeom prst="flowChartProcess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-108520" y="15007"/>
            <a:ext cx="7200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02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496" y="6453336"/>
            <a:ext cx="3491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JVM</a:t>
            </a:r>
            <a:r>
              <a:rPr lang="ko-KR" altLang="en-US" sz="1400" dirty="0" smtClean="0"/>
              <a:t>의 핵심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자바 클래스 </a:t>
            </a:r>
            <a:r>
              <a:rPr lang="ko-KR" altLang="en-US" sz="1400" dirty="0" err="1" smtClean="0"/>
              <a:t>로더</a:t>
            </a:r>
            <a:endParaRPr lang="ko-KR" altLang="en-US" sz="1400" dirty="0"/>
          </a:p>
        </p:txBody>
      </p:sp>
      <p:sp>
        <p:nvSpPr>
          <p:cNvPr id="13" name="직사각형 12"/>
          <p:cNvSpPr/>
          <p:nvPr/>
        </p:nvSpPr>
        <p:spPr>
          <a:xfrm>
            <a:off x="611560" y="1628800"/>
            <a:ext cx="7200800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700" b="1" dirty="0" smtClean="0"/>
              <a:t>사용자 정의 클래스 </a:t>
            </a:r>
            <a:r>
              <a:rPr lang="ko-KR" altLang="en-US" sz="1700" b="1" dirty="0" err="1" smtClean="0"/>
              <a:t>로더</a:t>
            </a:r>
            <a:endParaRPr lang="en-US" altLang="ko-KR" sz="1700" b="1" dirty="0" smtClean="0"/>
          </a:p>
        </p:txBody>
      </p:sp>
      <p:sp>
        <p:nvSpPr>
          <p:cNvPr id="15" name="순서도: 추출 14"/>
          <p:cNvSpPr/>
          <p:nvPr/>
        </p:nvSpPr>
        <p:spPr>
          <a:xfrm rot="5400000">
            <a:off x="374533" y="1721811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5602" name="Picture 2" descr="C:\Users\Toshiba\Desktop\자바 이미지\첨부562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325736" y="1988840"/>
            <a:ext cx="6486624" cy="3962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 descr="C:\Users\Toshiba\Desktop\자바 이미지\첨부56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05476" y="2492896"/>
            <a:ext cx="7903028" cy="2880320"/>
          </a:xfrm>
          <a:prstGeom prst="rect">
            <a:avLst/>
          </a:prstGeom>
          <a:noFill/>
        </p:spPr>
      </p:pic>
      <p:pic>
        <p:nvPicPr>
          <p:cNvPr id="1027" name="Picture 3" descr="C:\Users\Toshiba\Desktop\자바 이미지\배경6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923075" y="40568"/>
            <a:ext cx="1220925" cy="1228192"/>
          </a:xfrm>
          <a:prstGeom prst="rect">
            <a:avLst/>
          </a:prstGeom>
          <a:noFill/>
        </p:spPr>
      </p:pic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31840" y="6448251"/>
            <a:ext cx="2895600" cy="365125"/>
          </a:xfrm>
        </p:spPr>
        <p:txBody>
          <a:bodyPr/>
          <a:lstStyle/>
          <a:p>
            <a:r>
              <a:rPr lang="en-US" altLang="ko-KR" dirty="0" smtClean="0"/>
              <a:t>38/42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107504" y="620688"/>
            <a:ext cx="86409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 smtClean="0"/>
              <a:t>질서정연하게 클래스를 로딩하는 클래스 </a:t>
            </a:r>
            <a:r>
              <a:rPr lang="ko-KR" altLang="en-US" sz="2800" b="1" dirty="0" err="1" smtClean="0"/>
              <a:t>로더</a:t>
            </a:r>
            <a:endParaRPr lang="ko-KR" altLang="en-US" sz="2800" b="1" dirty="0"/>
          </a:p>
        </p:txBody>
      </p:sp>
      <p:pic>
        <p:nvPicPr>
          <p:cNvPr id="1026" name="Picture 2" descr="C:\Users\Toshiba\Desktop\자바 이미지\배경2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408712" y="6280640"/>
            <a:ext cx="2699792" cy="532736"/>
          </a:xfrm>
          <a:prstGeom prst="rect">
            <a:avLst/>
          </a:prstGeom>
          <a:noFill/>
        </p:spPr>
      </p:pic>
      <p:cxnSp>
        <p:nvCxnSpPr>
          <p:cNvPr id="14" name="직선 연결선 13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F84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한쪽 모서리가 잘린 사각형 19"/>
          <p:cNvSpPr/>
          <p:nvPr/>
        </p:nvSpPr>
        <p:spPr>
          <a:xfrm>
            <a:off x="107504" y="1412776"/>
            <a:ext cx="8964488" cy="4680520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순서도: 처리 30"/>
          <p:cNvSpPr/>
          <p:nvPr/>
        </p:nvSpPr>
        <p:spPr>
          <a:xfrm>
            <a:off x="0" y="0"/>
            <a:ext cx="539552" cy="476672"/>
          </a:xfrm>
          <a:prstGeom prst="flowChartProcess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-108520" y="15007"/>
            <a:ext cx="7200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02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496" y="6453336"/>
            <a:ext cx="3491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JVM</a:t>
            </a:r>
            <a:r>
              <a:rPr lang="ko-KR" altLang="en-US" sz="1400" dirty="0" smtClean="0"/>
              <a:t>의 핵심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자바 클래스 </a:t>
            </a:r>
            <a:r>
              <a:rPr lang="ko-KR" altLang="en-US" sz="1400" dirty="0" err="1" smtClean="0"/>
              <a:t>로더</a:t>
            </a:r>
            <a:endParaRPr lang="ko-KR" altLang="en-US" sz="1400" dirty="0"/>
          </a:p>
        </p:txBody>
      </p:sp>
      <p:sp>
        <p:nvSpPr>
          <p:cNvPr id="13" name="직사각형 12"/>
          <p:cNvSpPr/>
          <p:nvPr/>
        </p:nvSpPr>
        <p:spPr>
          <a:xfrm>
            <a:off x="611560" y="1628800"/>
            <a:ext cx="7200800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700" b="1" dirty="0" smtClean="0"/>
              <a:t>사용자 정의 클래스 </a:t>
            </a:r>
            <a:r>
              <a:rPr lang="ko-KR" altLang="en-US" sz="1700" b="1" dirty="0" err="1" smtClean="0"/>
              <a:t>로더</a:t>
            </a:r>
            <a:endParaRPr lang="en-US" altLang="ko-KR" sz="1700" b="1" dirty="0" smtClean="0"/>
          </a:p>
        </p:txBody>
      </p:sp>
      <p:sp>
        <p:nvSpPr>
          <p:cNvPr id="15" name="순서도: 추출 14"/>
          <p:cNvSpPr/>
          <p:nvPr/>
        </p:nvSpPr>
        <p:spPr>
          <a:xfrm rot="5400000">
            <a:off x="374533" y="1721811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Toshiba\Desktop\자바 이미지\배경6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23075" y="40568"/>
            <a:ext cx="1220925" cy="1228192"/>
          </a:xfrm>
          <a:prstGeom prst="rect">
            <a:avLst/>
          </a:prstGeom>
          <a:noFill/>
        </p:spPr>
      </p:pic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31840" y="6448251"/>
            <a:ext cx="2895600" cy="365125"/>
          </a:xfrm>
        </p:spPr>
        <p:txBody>
          <a:bodyPr/>
          <a:lstStyle/>
          <a:p>
            <a:r>
              <a:rPr lang="en-US" altLang="ko-KR" dirty="0" smtClean="0"/>
              <a:t>39/42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107504" y="620688"/>
            <a:ext cx="86409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 smtClean="0"/>
              <a:t>질서정연하게 클래스를 로딩하는 클래스 </a:t>
            </a:r>
            <a:r>
              <a:rPr lang="ko-KR" altLang="en-US" sz="2800" b="1" dirty="0" err="1" smtClean="0"/>
              <a:t>로더</a:t>
            </a:r>
            <a:endParaRPr lang="ko-KR" altLang="en-US" sz="2800" b="1" dirty="0"/>
          </a:p>
        </p:txBody>
      </p:sp>
      <p:pic>
        <p:nvPicPr>
          <p:cNvPr id="1026" name="Picture 2" descr="C:\Users\Toshiba\Desktop\자바 이미지\배경2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08712" y="6280640"/>
            <a:ext cx="2699792" cy="532736"/>
          </a:xfrm>
          <a:prstGeom prst="rect">
            <a:avLst/>
          </a:prstGeom>
          <a:noFill/>
        </p:spPr>
      </p:pic>
      <p:cxnSp>
        <p:nvCxnSpPr>
          <p:cNvPr id="14" name="직선 연결선 13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F84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한쪽 모서리가 잘린 사각형 19"/>
          <p:cNvSpPr/>
          <p:nvPr/>
        </p:nvSpPr>
        <p:spPr>
          <a:xfrm>
            <a:off x="107504" y="1412776"/>
            <a:ext cx="8964488" cy="4680520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순서도: 처리 30"/>
          <p:cNvSpPr/>
          <p:nvPr/>
        </p:nvSpPr>
        <p:spPr>
          <a:xfrm>
            <a:off x="0" y="0"/>
            <a:ext cx="539552" cy="476672"/>
          </a:xfrm>
          <a:prstGeom prst="flowChartProcess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-108520" y="15007"/>
            <a:ext cx="7200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02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496" y="6453336"/>
            <a:ext cx="3491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JVM</a:t>
            </a:r>
            <a:r>
              <a:rPr lang="ko-KR" altLang="en-US" sz="1400" dirty="0" smtClean="0"/>
              <a:t>의 핵심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자바 클래스 </a:t>
            </a:r>
            <a:r>
              <a:rPr lang="ko-KR" altLang="en-US" sz="1400" dirty="0" err="1" smtClean="0"/>
              <a:t>로더</a:t>
            </a:r>
            <a:endParaRPr lang="ko-KR" altLang="en-US" sz="1400" dirty="0"/>
          </a:p>
        </p:txBody>
      </p:sp>
      <p:sp>
        <p:nvSpPr>
          <p:cNvPr id="13" name="직사각형 12"/>
          <p:cNvSpPr/>
          <p:nvPr/>
        </p:nvSpPr>
        <p:spPr>
          <a:xfrm>
            <a:off x="611560" y="1628800"/>
            <a:ext cx="7200800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700" b="1" dirty="0" smtClean="0"/>
              <a:t>사용자 정의 클래스 </a:t>
            </a:r>
            <a:r>
              <a:rPr lang="ko-KR" altLang="en-US" sz="1700" b="1" dirty="0" err="1" smtClean="0"/>
              <a:t>로더</a:t>
            </a:r>
            <a:endParaRPr lang="en-US" altLang="ko-KR" sz="1700" b="1" dirty="0" smtClean="0"/>
          </a:p>
        </p:txBody>
      </p:sp>
      <p:sp>
        <p:nvSpPr>
          <p:cNvPr id="15" name="순서도: 추출 14"/>
          <p:cNvSpPr/>
          <p:nvPr/>
        </p:nvSpPr>
        <p:spPr>
          <a:xfrm rot="5400000">
            <a:off x="374533" y="1721811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7650" name="Picture 2" descr="C:\Users\Toshiba\Desktop\자바 이미지\첨부564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50404" y="2060848"/>
            <a:ext cx="7049988" cy="39467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Toshiba\Desktop\자바 이미지\배경6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23075" y="40568"/>
            <a:ext cx="1220925" cy="1228192"/>
          </a:xfrm>
          <a:prstGeom prst="rect">
            <a:avLst/>
          </a:prstGeom>
          <a:noFill/>
        </p:spPr>
      </p:pic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31840" y="6448251"/>
            <a:ext cx="2895600" cy="365125"/>
          </a:xfrm>
        </p:spPr>
        <p:txBody>
          <a:bodyPr/>
          <a:lstStyle/>
          <a:p>
            <a:r>
              <a:rPr lang="en-US" altLang="ko-KR" dirty="0" smtClean="0"/>
              <a:t>4/42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107504" y="620688"/>
            <a:ext cx="86409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 smtClean="0"/>
              <a:t>자바는 동적으로 클래스를 읽어온다</a:t>
            </a:r>
            <a:endParaRPr lang="ko-KR" altLang="en-US" sz="2800" b="1" dirty="0"/>
          </a:p>
        </p:txBody>
      </p:sp>
      <p:pic>
        <p:nvPicPr>
          <p:cNvPr id="1026" name="Picture 2" descr="C:\Users\Toshiba\Desktop\자바 이미지\배경2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08712" y="6280640"/>
            <a:ext cx="2699792" cy="532736"/>
          </a:xfrm>
          <a:prstGeom prst="rect">
            <a:avLst/>
          </a:prstGeom>
          <a:noFill/>
        </p:spPr>
      </p:pic>
      <p:cxnSp>
        <p:nvCxnSpPr>
          <p:cNvPr id="14" name="직선 연결선 13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F84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한쪽 모서리가 잘린 사각형 19"/>
          <p:cNvSpPr/>
          <p:nvPr/>
        </p:nvSpPr>
        <p:spPr>
          <a:xfrm>
            <a:off x="107504" y="1412776"/>
            <a:ext cx="8964488" cy="4680520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순서도: 처리 30"/>
          <p:cNvSpPr/>
          <p:nvPr/>
        </p:nvSpPr>
        <p:spPr>
          <a:xfrm>
            <a:off x="0" y="0"/>
            <a:ext cx="539552" cy="476672"/>
          </a:xfrm>
          <a:prstGeom prst="flowChartProcess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-108520" y="15007"/>
            <a:ext cx="7200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01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496" y="6453336"/>
            <a:ext cx="3491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JVM</a:t>
            </a:r>
            <a:r>
              <a:rPr lang="ko-KR" altLang="en-US" sz="1400" dirty="0" smtClean="0"/>
              <a:t>의 핵심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자바 클래스 </a:t>
            </a:r>
            <a:r>
              <a:rPr lang="ko-KR" altLang="en-US" sz="1400" dirty="0" err="1" smtClean="0"/>
              <a:t>로더</a:t>
            </a:r>
            <a:endParaRPr lang="ko-KR" altLang="en-US" sz="1400" dirty="0"/>
          </a:p>
        </p:txBody>
      </p:sp>
      <p:sp>
        <p:nvSpPr>
          <p:cNvPr id="13" name="직사각형 12"/>
          <p:cNvSpPr/>
          <p:nvPr/>
        </p:nvSpPr>
        <p:spPr>
          <a:xfrm>
            <a:off x="1187623" y="2996952"/>
            <a:ext cx="691276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500" b="1" dirty="0" smtClean="0">
                <a:solidFill>
                  <a:srgbClr val="FF0000"/>
                </a:solidFill>
              </a:rPr>
              <a:t>클래스 </a:t>
            </a:r>
            <a:r>
              <a:rPr lang="ko-KR" altLang="en-US" sz="1500" b="1" dirty="0" err="1" smtClean="0">
                <a:solidFill>
                  <a:srgbClr val="FF0000"/>
                </a:solidFill>
              </a:rPr>
              <a:t>로더</a:t>
            </a:r>
            <a:r>
              <a:rPr lang="ko-KR" altLang="en-US" sz="1500" b="1" dirty="0" smtClean="0">
                <a:solidFill>
                  <a:srgbClr val="FF0000"/>
                </a:solidFill>
              </a:rPr>
              <a:t> </a:t>
            </a:r>
            <a:r>
              <a:rPr lang="en-US" altLang="ko-KR" sz="1500" dirty="0" smtClean="0"/>
              <a:t>: </a:t>
            </a:r>
            <a:r>
              <a:rPr lang="ko-KR" altLang="en-US" sz="1500" dirty="0" smtClean="0"/>
              <a:t>‘</a:t>
            </a:r>
            <a:r>
              <a:rPr lang="en-US" altLang="ko-KR" sz="1500" dirty="0" smtClean="0"/>
              <a:t>.class</a:t>
            </a:r>
            <a:r>
              <a:rPr lang="ko-KR" altLang="en-US" sz="1500" dirty="0" smtClean="0"/>
              <a:t>’ 바이트 코드를 읽어 들여 </a:t>
            </a:r>
            <a:r>
              <a:rPr lang="en-US" altLang="ko-KR" sz="1500" dirty="0" smtClean="0"/>
              <a:t>class </a:t>
            </a:r>
            <a:r>
              <a:rPr lang="ko-KR" altLang="en-US" sz="1500" dirty="0" smtClean="0"/>
              <a:t>객체를 생성하는 역할</a:t>
            </a:r>
            <a:endParaRPr lang="en-US" altLang="ko-KR" sz="1500" dirty="0" smtClean="0"/>
          </a:p>
          <a:p>
            <a:pPr>
              <a:lnSpc>
                <a:spcPct val="200000"/>
              </a:lnSpc>
            </a:pPr>
            <a:endParaRPr lang="en-US" altLang="ko-KR" sz="1500" dirty="0" smtClean="0"/>
          </a:p>
          <a:p>
            <a:pPr>
              <a:lnSpc>
                <a:spcPct val="200000"/>
              </a:lnSpc>
            </a:pPr>
            <a:r>
              <a:rPr lang="ko-KR" altLang="en-US" sz="1500" dirty="0" smtClean="0"/>
              <a:t>클래스 </a:t>
            </a:r>
            <a:r>
              <a:rPr lang="ko-KR" altLang="en-US" sz="1500" dirty="0" err="1" smtClean="0"/>
              <a:t>로더는</a:t>
            </a:r>
            <a:r>
              <a:rPr lang="ko-KR" altLang="en-US" sz="1500" dirty="0" smtClean="0"/>
              <a:t> 클래스가 요청될 때 파일로부터 읽어 메모리로 로딩하는 역할   </a:t>
            </a:r>
            <a:endParaRPr lang="ko-KR" altLang="en-US" sz="1500" dirty="0"/>
          </a:p>
        </p:txBody>
      </p:sp>
      <p:sp>
        <p:nvSpPr>
          <p:cNvPr id="15" name="순서도: 추출 14"/>
          <p:cNvSpPr/>
          <p:nvPr/>
        </p:nvSpPr>
        <p:spPr>
          <a:xfrm rot="5400000">
            <a:off x="957198" y="3227378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순서도: 추출 15"/>
          <p:cNvSpPr/>
          <p:nvPr/>
        </p:nvSpPr>
        <p:spPr>
          <a:xfrm rot="5400000">
            <a:off x="957198" y="4163482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Toshiba\Desktop\자바 이미지\배경6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23075" y="40568"/>
            <a:ext cx="1220925" cy="1228192"/>
          </a:xfrm>
          <a:prstGeom prst="rect">
            <a:avLst/>
          </a:prstGeom>
          <a:noFill/>
        </p:spPr>
      </p:pic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31840" y="6448251"/>
            <a:ext cx="2895600" cy="365125"/>
          </a:xfrm>
        </p:spPr>
        <p:txBody>
          <a:bodyPr/>
          <a:lstStyle/>
          <a:p>
            <a:r>
              <a:rPr lang="en-US" altLang="ko-KR" dirty="0" smtClean="0"/>
              <a:t>40/42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107504" y="620688"/>
            <a:ext cx="86409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 smtClean="0"/>
              <a:t>질서정연하게 클래스를 로딩하는 클래스 </a:t>
            </a:r>
            <a:r>
              <a:rPr lang="ko-KR" altLang="en-US" sz="2800" b="1" dirty="0" err="1" smtClean="0"/>
              <a:t>로더</a:t>
            </a:r>
            <a:endParaRPr lang="ko-KR" altLang="en-US" sz="2800" b="1" dirty="0"/>
          </a:p>
        </p:txBody>
      </p:sp>
      <p:pic>
        <p:nvPicPr>
          <p:cNvPr id="1026" name="Picture 2" descr="C:\Users\Toshiba\Desktop\자바 이미지\배경2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08712" y="6280640"/>
            <a:ext cx="2699792" cy="532736"/>
          </a:xfrm>
          <a:prstGeom prst="rect">
            <a:avLst/>
          </a:prstGeom>
          <a:noFill/>
        </p:spPr>
      </p:pic>
      <p:cxnSp>
        <p:nvCxnSpPr>
          <p:cNvPr id="14" name="직선 연결선 13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F84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한쪽 모서리가 잘린 사각형 19"/>
          <p:cNvSpPr/>
          <p:nvPr/>
        </p:nvSpPr>
        <p:spPr>
          <a:xfrm>
            <a:off x="107504" y="1412776"/>
            <a:ext cx="8964488" cy="4680520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순서도: 처리 30"/>
          <p:cNvSpPr/>
          <p:nvPr/>
        </p:nvSpPr>
        <p:spPr>
          <a:xfrm>
            <a:off x="0" y="0"/>
            <a:ext cx="539552" cy="476672"/>
          </a:xfrm>
          <a:prstGeom prst="flowChartProcess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-108520" y="15007"/>
            <a:ext cx="7200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02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496" y="6453336"/>
            <a:ext cx="3491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JVM</a:t>
            </a:r>
            <a:r>
              <a:rPr lang="ko-KR" altLang="en-US" sz="1400" dirty="0" smtClean="0"/>
              <a:t>의 핵심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자바 클래스 </a:t>
            </a:r>
            <a:r>
              <a:rPr lang="ko-KR" altLang="en-US" sz="1400" dirty="0" err="1" smtClean="0"/>
              <a:t>로더</a:t>
            </a:r>
            <a:endParaRPr lang="ko-KR" altLang="en-US" sz="1400" dirty="0"/>
          </a:p>
        </p:txBody>
      </p:sp>
      <p:sp>
        <p:nvSpPr>
          <p:cNvPr id="13" name="직사각형 12"/>
          <p:cNvSpPr/>
          <p:nvPr/>
        </p:nvSpPr>
        <p:spPr>
          <a:xfrm>
            <a:off x="611560" y="1628800"/>
            <a:ext cx="7200800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700" b="1" dirty="0" smtClean="0"/>
              <a:t>사용자 정의 클래스 </a:t>
            </a:r>
            <a:r>
              <a:rPr lang="ko-KR" altLang="en-US" sz="1700" b="1" dirty="0" err="1" smtClean="0"/>
              <a:t>로더</a:t>
            </a:r>
            <a:endParaRPr lang="en-US" altLang="ko-KR" sz="1700" b="1" dirty="0" smtClean="0"/>
          </a:p>
        </p:txBody>
      </p:sp>
      <p:sp>
        <p:nvSpPr>
          <p:cNvPr id="15" name="순서도: 추출 14"/>
          <p:cNvSpPr/>
          <p:nvPr/>
        </p:nvSpPr>
        <p:spPr>
          <a:xfrm rot="5400000">
            <a:off x="374533" y="1721811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8674" name="Picture 2" descr="C:\Users\Toshiba\Desktop\자바 이미지\첨부565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83568" y="2423443"/>
            <a:ext cx="7717680" cy="1293589"/>
          </a:xfrm>
          <a:prstGeom prst="rect">
            <a:avLst/>
          </a:prstGeom>
          <a:noFill/>
        </p:spPr>
      </p:pic>
      <p:sp>
        <p:nvSpPr>
          <p:cNvPr id="16" name="직사각형 15"/>
          <p:cNvSpPr/>
          <p:nvPr/>
        </p:nvSpPr>
        <p:spPr>
          <a:xfrm>
            <a:off x="1259632" y="4039904"/>
            <a:ext cx="698477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500" dirty="0" smtClean="0"/>
              <a:t>코드 </a:t>
            </a:r>
            <a:r>
              <a:rPr lang="en-US" altLang="ko-KR" sz="1500" dirty="0" smtClean="0"/>
              <a:t>10-5</a:t>
            </a:r>
            <a:r>
              <a:rPr lang="ko-KR" altLang="en-US" sz="1500" dirty="0" smtClean="0"/>
              <a:t>의 </a:t>
            </a:r>
            <a:r>
              <a:rPr lang="en-US" altLang="ko-KR" sz="1500" dirty="0" err="1" smtClean="0"/>
              <a:t>URLClassLoader</a:t>
            </a:r>
            <a:r>
              <a:rPr lang="ko-KR" altLang="en-US" sz="1500" dirty="0" smtClean="0"/>
              <a:t>와 동일하게 동작하는 사용자 정의 클래스 로더</a:t>
            </a:r>
          </a:p>
          <a:p>
            <a:endParaRPr lang="en-US" altLang="ko-KR" sz="1500" dirty="0" smtClean="0"/>
          </a:p>
          <a:p>
            <a:r>
              <a:rPr lang="en-US" altLang="ko-KR" sz="1500" dirty="0" err="1" smtClean="0"/>
              <a:t>CustomClassLoader</a:t>
            </a:r>
            <a:r>
              <a:rPr lang="en-US" altLang="ko-KR" sz="1500" dirty="0" smtClean="0"/>
              <a:t> </a:t>
            </a:r>
            <a:r>
              <a:rPr lang="ko-KR" altLang="en-US" sz="1500" dirty="0" smtClean="0"/>
              <a:t>클래스는 </a:t>
            </a:r>
            <a:r>
              <a:rPr lang="en-US" altLang="ko-KR" sz="1500" dirty="0" err="1" smtClean="0"/>
              <a:t>java.lang.ClassLoader</a:t>
            </a:r>
            <a:r>
              <a:rPr lang="en-US" altLang="ko-KR" sz="1500" dirty="0" smtClean="0"/>
              <a:t> </a:t>
            </a:r>
            <a:r>
              <a:rPr lang="ko-KR" altLang="en-US" sz="1500" dirty="0" smtClean="0"/>
              <a:t>클래스를 상속받는 형태로</a:t>
            </a:r>
            <a:r>
              <a:rPr lang="en-US" altLang="ko-KR" sz="1500" dirty="0" smtClean="0"/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1500" dirty="0" err="1" smtClean="0"/>
              <a:t>오버로딩된</a:t>
            </a:r>
            <a:r>
              <a:rPr lang="ko-KR" altLang="en-US" sz="1500" dirty="0" smtClean="0"/>
              <a:t> 두 개의 </a:t>
            </a:r>
            <a:r>
              <a:rPr lang="ko-KR" altLang="en-US" sz="1500" dirty="0" err="1" smtClean="0"/>
              <a:t>생성자와</a:t>
            </a:r>
            <a:r>
              <a:rPr lang="ko-KR" altLang="en-US" sz="1500" dirty="0" smtClean="0"/>
              <a:t> 실행을 위한 </a:t>
            </a:r>
            <a:r>
              <a:rPr lang="en-US" altLang="ko-KR" sz="1500" dirty="0" smtClean="0"/>
              <a:t>main( ) </a:t>
            </a:r>
            <a:r>
              <a:rPr lang="ko-KR" altLang="en-US" sz="1500" dirty="0" err="1" smtClean="0"/>
              <a:t>메소드</a:t>
            </a:r>
            <a:endParaRPr lang="en-US" altLang="ko-KR" sz="1500" dirty="0" smtClean="0"/>
          </a:p>
          <a:p>
            <a:pPr>
              <a:lnSpc>
                <a:spcPct val="150000"/>
              </a:lnSpc>
            </a:pPr>
            <a:r>
              <a:rPr lang="ko-KR" altLang="en-US" sz="1500" dirty="0" smtClean="0"/>
              <a:t>그리고 </a:t>
            </a:r>
            <a:r>
              <a:rPr lang="ko-KR" altLang="en-US" sz="1500" dirty="0" err="1" smtClean="0"/>
              <a:t>오버라이딩된</a:t>
            </a:r>
            <a:r>
              <a:rPr lang="ko-KR" altLang="en-US" sz="1500" dirty="0" smtClean="0"/>
              <a:t> </a:t>
            </a:r>
            <a:r>
              <a:rPr lang="en-US" altLang="ko-KR" sz="1500" dirty="0" err="1" smtClean="0"/>
              <a:t>findClass</a:t>
            </a:r>
            <a:r>
              <a:rPr lang="en-US" altLang="ko-KR" sz="1500" dirty="0" smtClean="0"/>
              <a:t>( ) </a:t>
            </a:r>
            <a:r>
              <a:rPr lang="ko-KR" altLang="en-US" sz="1500" dirty="0" err="1" smtClean="0"/>
              <a:t>메소드로</a:t>
            </a:r>
            <a:r>
              <a:rPr lang="ko-KR" altLang="en-US" sz="1500" dirty="0" smtClean="0"/>
              <a:t> 구성  </a:t>
            </a:r>
            <a:endParaRPr lang="ko-KR" altLang="en-US" sz="1500" dirty="0"/>
          </a:p>
        </p:txBody>
      </p:sp>
      <p:sp>
        <p:nvSpPr>
          <p:cNvPr id="17" name="순서도: 추출 16"/>
          <p:cNvSpPr/>
          <p:nvPr/>
        </p:nvSpPr>
        <p:spPr>
          <a:xfrm rot="5400000">
            <a:off x="1029206" y="4126314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순서도: 추출 17"/>
          <p:cNvSpPr/>
          <p:nvPr/>
        </p:nvSpPr>
        <p:spPr>
          <a:xfrm rot="5400000">
            <a:off x="1029206" y="4601567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Toshiba\Desktop\자바 이미지\배경6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23075" y="40568"/>
            <a:ext cx="1220925" cy="1228192"/>
          </a:xfrm>
          <a:prstGeom prst="rect">
            <a:avLst/>
          </a:prstGeom>
          <a:noFill/>
        </p:spPr>
      </p:pic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31840" y="6448251"/>
            <a:ext cx="2895600" cy="365125"/>
          </a:xfrm>
        </p:spPr>
        <p:txBody>
          <a:bodyPr/>
          <a:lstStyle/>
          <a:p>
            <a:r>
              <a:rPr lang="en-US" altLang="ko-KR" dirty="0" smtClean="0"/>
              <a:t>41/42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107504" y="620688"/>
            <a:ext cx="86409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 smtClean="0"/>
              <a:t>질서정연하게 클래스를 로딩하는 클래스 </a:t>
            </a:r>
            <a:r>
              <a:rPr lang="ko-KR" altLang="en-US" sz="2800" b="1" dirty="0" err="1" smtClean="0"/>
              <a:t>로더</a:t>
            </a:r>
            <a:endParaRPr lang="ko-KR" altLang="en-US" sz="2800" b="1" dirty="0"/>
          </a:p>
        </p:txBody>
      </p:sp>
      <p:pic>
        <p:nvPicPr>
          <p:cNvPr id="1026" name="Picture 2" descr="C:\Users\Toshiba\Desktop\자바 이미지\배경2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08712" y="6280640"/>
            <a:ext cx="2699792" cy="532736"/>
          </a:xfrm>
          <a:prstGeom prst="rect">
            <a:avLst/>
          </a:prstGeom>
          <a:noFill/>
        </p:spPr>
      </p:pic>
      <p:cxnSp>
        <p:nvCxnSpPr>
          <p:cNvPr id="14" name="직선 연결선 13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F84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한쪽 모서리가 잘린 사각형 19"/>
          <p:cNvSpPr/>
          <p:nvPr/>
        </p:nvSpPr>
        <p:spPr>
          <a:xfrm>
            <a:off x="107504" y="1412776"/>
            <a:ext cx="8964488" cy="4680520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순서도: 처리 30"/>
          <p:cNvSpPr/>
          <p:nvPr/>
        </p:nvSpPr>
        <p:spPr>
          <a:xfrm>
            <a:off x="0" y="0"/>
            <a:ext cx="539552" cy="476672"/>
          </a:xfrm>
          <a:prstGeom prst="flowChartProcess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-108520" y="15007"/>
            <a:ext cx="7200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02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496" y="6453336"/>
            <a:ext cx="3491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JVM</a:t>
            </a:r>
            <a:r>
              <a:rPr lang="ko-KR" altLang="en-US" sz="1400" dirty="0" smtClean="0"/>
              <a:t>의 핵심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자바 클래스 </a:t>
            </a:r>
            <a:r>
              <a:rPr lang="ko-KR" altLang="en-US" sz="1400" dirty="0" err="1" smtClean="0"/>
              <a:t>로더</a:t>
            </a:r>
            <a:endParaRPr lang="ko-KR" altLang="en-US" sz="1400" dirty="0"/>
          </a:p>
        </p:txBody>
      </p:sp>
      <p:sp>
        <p:nvSpPr>
          <p:cNvPr id="13" name="직사각형 12"/>
          <p:cNvSpPr/>
          <p:nvPr/>
        </p:nvSpPr>
        <p:spPr>
          <a:xfrm>
            <a:off x="611560" y="1628800"/>
            <a:ext cx="7200800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700" b="1" dirty="0" smtClean="0"/>
              <a:t>사용자 정의 클래스 </a:t>
            </a:r>
            <a:r>
              <a:rPr lang="ko-KR" altLang="en-US" sz="1700" b="1" dirty="0" err="1" smtClean="0"/>
              <a:t>로더</a:t>
            </a:r>
            <a:endParaRPr lang="en-US" altLang="ko-KR" sz="1700" b="1" dirty="0" smtClean="0"/>
          </a:p>
        </p:txBody>
      </p:sp>
      <p:sp>
        <p:nvSpPr>
          <p:cNvPr id="15" name="순서도: 추출 14"/>
          <p:cNvSpPr/>
          <p:nvPr/>
        </p:nvSpPr>
        <p:spPr>
          <a:xfrm rot="5400000">
            <a:off x="374533" y="1721811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115616" y="2564904"/>
            <a:ext cx="6336704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500" b="1" dirty="0" err="1" smtClean="0">
                <a:solidFill>
                  <a:srgbClr val="FF0000"/>
                </a:solidFill>
              </a:rPr>
              <a:t>loadClass</a:t>
            </a:r>
            <a:r>
              <a:rPr lang="en-US" altLang="ko-KR" sz="1500" b="1" dirty="0" smtClean="0">
                <a:solidFill>
                  <a:srgbClr val="FF0000"/>
                </a:solidFill>
              </a:rPr>
              <a:t>( ) </a:t>
            </a:r>
            <a:r>
              <a:rPr lang="ko-KR" altLang="en-US" sz="1500" b="1" dirty="0" err="1" smtClean="0">
                <a:solidFill>
                  <a:srgbClr val="FF0000"/>
                </a:solidFill>
              </a:rPr>
              <a:t>메소드</a:t>
            </a:r>
            <a:r>
              <a:rPr lang="ko-KR" altLang="en-US" sz="1500" b="1" dirty="0" smtClean="0">
                <a:solidFill>
                  <a:srgbClr val="FF0000"/>
                </a:solidFill>
              </a:rPr>
              <a:t> 클래스 로딩 순서</a:t>
            </a:r>
            <a:endParaRPr lang="ko-KR" altLang="en-US" sz="1500" b="1" dirty="0">
              <a:solidFill>
                <a:srgbClr val="FF0000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907704" y="3356992"/>
            <a:ext cx="6336704" cy="18235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 err="1" smtClean="0"/>
              <a:t>findLoadedClass</a:t>
            </a:r>
            <a:r>
              <a:rPr lang="en-US" altLang="ko-KR" sz="1500" dirty="0" smtClean="0"/>
              <a:t>( )</a:t>
            </a:r>
            <a:r>
              <a:rPr lang="ko-KR" altLang="en-US" sz="1500" dirty="0" smtClean="0"/>
              <a:t>를 호출해서 캐시에 </a:t>
            </a:r>
            <a:r>
              <a:rPr lang="ko-KR" altLang="en-US" sz="1500" dirty="0" err="1" smtClean="0"/>
              <a:t>로드된</a:t>
            </a:r>
            <a:r>
              <a:rPr lang="ko-KR" altLang="en-US" sz="1500" dirty="0" smtClean="0"/>
              <a:t> 클래스를 찾는다</a:t>
            </a:r>
            <a:r>
              <a:rPr lang="en-US" altLang="ko-KR" sz="1500" dirty="0" smtClean="0"/>
              <a:t>.</a:t>
            </a:r>
            <a:endParaRPr lang="ko-KR" altLang="en-US" sz="1500" dirty="0" smtClean="0"/>
          </a:p>
          <a:p>
            <a:pPr>
              <a:lnSpc>
                <a:spcPct val="150000"/>
              </a:lnSpc>
            </a:pPr>
            <a:endParaRPr lang="en-US" altLang="ko-KR" sz="1500" dirty="0" smtClean="0"/>
          </a:p>
          <a:p>
            <a:pPr>
              <a:lnSpc>
                <a:spcPct val="150000"/>
              </a:lnSpc>
            </a:pPr>
            <a:r>
              <a:rPr lang="ko-KR" altLang="en-US" sz="1500" dirty="0" smtClean="0"/>
              <a:t>부모 클래스 </a:t>
            </a:r>
            <a:r>
              <a:rPr lang="ko-KR" altLang="en-US" sz="1500" dirty="0" err="1" smtClean="0"/>
              <a:t>로더의</a:t>
            </a:r>
            <a:r>
              <a:rPr lang="ko-KR" altLang="en-US" sz="1500" dirty="0" smtClean="0"/>
              <a:t> </a:t>
            </a:r>
            <a:r>
              <a:rPr lang="en-US" altLang="ko-KR" sz="1500" dirty="0" err="1" smtClean="0"/>
              <a:t>loadClass</a:t>
            </a:r>
            <a:r>
              <a:rPr lang="en-US" altLang="ko-KR" sz="1500" dirty="0" smtClean="0"/>
              <a:t>( )</a:t>
            </a:r>
            <a:r>
              <a:rPr lang="ko-KR" altLang="en-US" sz="1500" dirty="0" smtClean="0"/>
              <a:t>를 호출해서 클래스 로딩을 시도한다</a:t>
            </a:r>
            <a:r>
              <a:rPr lang="en-US" altLang="ko-KR" sz="15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1500" dirty="0" smtClean="0"/>
          </a:p>
          <a:p>
            <a:pPr>
              <a:lnSpc>
                <a:spcPct val="150000"/>
              </a:lnSpc>
            </a:pPr>
            <a:r>
              <a:rPr lang="ko-KR" altLang="en-US" sz="1500" dirty="0" smtClean="0"/>
              <a:t>마지막으로 </a:t>
            </a:r>
            <a:r>
              <a:rPr lang="en-US" altLang="ko-KR" sz="1500" dirty="0" err="1" smtClean="0"/>
              <a:t>findClass</a:t>
            </a:r>
            <a:r>
              <a:rPr lang="en-US" altLang="ko-KR" sz="1500" dirty="0" smtClean="0"/>
              <a:t>( )</a:t>
            </a:r>
            <a:r>
              <a:rPr lang="ko-KR" altLang="en-US" sz="1500" dirty="0" smtClean="0"/>
              <a:t>를 사용해서 클래스 로딩을 한다</a:t>
            </a:r>
            <a:r>
              <a:rPr lang="en-US" altLang="ko-KR" sz="1500" dirty="0" smtClean="0"/>
              <a:t>.</a:t>
            </a:r>
            <a:endParaRPr lang="ko-KR" altLang="en-US" sz="1500" dirty="0"/>
          </a:p>
        </p:txBody>
      </p:sp>
      <p:grpSp>
        <p:nvGrpSpPr>
          <p:cNvPr id="21" name="그룹 20"/>
          <p:cNvGrpSpPr/>
          <p:nvPr/>
        </p:nvGrpSpPr>
        <p:grpSpPr>
          <a:xfrm>
            <a:off x="1547664" y="3429000"/>
            <a:ext cx="288032" cy="307777"/>
            <a:chOff x="5427712" y="1980456"/>
            <a:chExt cx="288032" cy="307777"/>
          </a:xfrm>
        </p:grpSpPr>
        <p:sp>
          <p:nvSpPr>
            <p:cNvPr id="22" name="타원 21"/>
            <p:cNvSpPr/>
            <p:nvPr/>
          </p:nvSpPr>
          <p:spPr>
            <a:xfrm>
              <a:off x="5427712" y="1980456"/>
              <a:ext cx="288032" cy="288032"/>
            </a:xfrm>
            <a:prstGeom prst="ellipse">
              <a:avLst/>
            </a:prstGeom>
            <a:noFill/>
            <a:ln w="19050">
              <a:solidFill>
                <a:srgbClr val="F8481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427712" y="1980456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>
                  <a:solidFill>
                    <a:srgbClr val="F84818"/>
                  </a:solidFill>
                </a:rPr>
                <a:t>1</a:t>
              </a:r>
              <a:endParaRPr lang="ko-KR" altLang="en-US" sz="1400" dirty="0">
                <a:solidFill>
                  <a:srgbClr val="F84818"/>
                </a:solidFill>
              </a:endParaRP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1547664" y="4129335"/>
            <a:ext cx="288032" cy="307777"/>
            <a:chOff x="6588224" y="2492896"/>
            <a:chExt cx="288032" cy="307777"/>
          </a:xfrm>
        </p:grpSpPr>
        <p:sp>
          <p:nvSpPr>
            <p:cNvPr id="25" name="타원 24"/>
            <p:cNvSpPr/>
            <p:nvPr/>
          </p:nvSpPr>
          <p:spPr>
            <a:xfrm>
              <a:off x="6588224" y="2492896"/>
              <a:ext cx="288032" cy="288032"/>
            </a:xfrm>
            <a:prstGeom prst="ellipse">
              <a:avLst/>
            </a:prstGeom>
            <a:noFill/>
            <a:ln w="19050">
              <a:solidFill>
                <a:srgbClr val="F8481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588224" y="2492896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>
                  <a:solidFill>
                    <a:srgbClr val="F84818"/>
                  </a:solidFill>
                </a:rPr>
                <a:t>2</a:t>
              </a:r>
              <a:endParaRPr lang="ko-KR" altLang="en-US" sz="1400" dirty="0">
                <a:solidFill>
                  <a:srgbClr val="F84818"/>
                </a:solidFill>
              </a:endParaRPr>
            </a:p>
          </p:txBody>
        </p:sp>
      </p:grpSp>
      <p:sp>
        <p:nvSpPr>
          <p:cNvPr id="27" name="순서도: 추출 26"/>
          <p:cNvSpPr/>
          <p:nvPr/>
        </p:nvSpPr>
        <p:spPr>
          <a:xfrm rot="5400000">
            <a:off x="885190" y="2652533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8" name="그룹 27"/>
          <p:cNvGrpSpPr/>
          <p:nvPr/>
        </p:nvGrpSpPr>
        <p:grpSpPr>
          <a:xfrm>
            <a:off x="1547664" y="4797152"/>
            <a:ext cx="288032" cy="307777"/>
            <a:chOff x="6588224" y="2492896"/>
            <a:chExt cx="288032" cy="307777"/>
          </a:xfrm>
        </p:grpSpPr>
        <p:sp>
          <p:nvSpPr>
            <p:cNvPr id="29" name="타원 28"/>
            <p:cNvSpPr/>
            <p:nvPr/>
          </p:nvSpPr>
          <p:spPr>
            <a:xfrm>
              <a:off x="6588224" y="2492896"/>
              <a:ext cx="288032" cy="288032"/>
            </a:xfrm>
            <a:prstGeom prst="ellipse">
              <a:avLst/>
            </a:prstGeom>
            <a:noFill/>
            <a:ln w="19050">
              <a:solidFill>
                <a:srgbClr val="F8481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588224" y="2492896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>
                  <a:solidFill>
                    <a:srgbClr val="F84818"/>
                  </a:solidFill>
                </a:rPr>
                <a:t>3</a:t>
              </a:r>
              <a:endParaRPr lang="ko-KR" altLang="en-US" sz="1400" dirty="0">
                <a:solidFill>
                  <a:srgbClr val="F84818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79512" y="144016"/>
            <a:ext cx="8820472" cy="652534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 descr="C:\Users\Toshiba\Desktop\자바 이미지\자바를다루는기술N_커버지_입체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5881" y="3212976"/>
            <a:ext cx="2662263" cy="2662263"/>
          </a:xfrm>
          <a:prstGeom prst="rect">
            <a:avLst/>
          </a:prstGeom>
          <a:noFill/>
        </p:spPr>
      </p:pic>
      <p:cxnSp>
        <p:nvCxnSpPr>
          <p:cNvPr id="4" name="직선 연결선 3"/>
          <p:cNvCxnSpPr/>
          <p:nvPr/>
        </p:nvCxnSpPr>
        <p:spPr>
          <a:xfrm>
            <a:off x="2375248" y="2636912"/>
            <a:ext cx="4356992" cy="0"/>
          </a:xfrm>
          <a:prstGeom prst="line">
            <a:avLst/>
          </a:prstGeom>
          <a:ln w="57150">
            <a:solidFill>
              <a:srgbClr val="F84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-36512" y="2060848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rgbClr val="F84818"/>
                </a:solidFill>
              </a:rPr>
              <a:t>THANK YOU</a:t>
            </a:r>
            <a:endParaRPr lang="ko-KR" altLang="en-US" sz="2800" b="1" dirty="0">
              <a:solidFill>
                <a:srgbClr val="F84818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2708920"/>
            <a:ext cx="9144000" cy="288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실무에서 알아야 할 기술은 따로 있다</a:t>
            </a:r>
            <a:r>
              <a:rPr lang="en-US" altLang="ko-KR" sz="1200" dirty="0" smtClean="0"/>
              <a:t>! </a:t>
            </a:r>
            <a:r>
              <a:rPr lang="ko-KR" altLang="en-US" sz="1200" dirty="0" smtClean="0"/>
              <a:t>자바를 다루는 기술</a:t>
            </a:r>
            <a:endParaRPr lang="ko-KR" alt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Toshiba\Desktop\자바 이미지\배경6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23075" y="40568"/>
            <a:ext cx="1220925" cy="1228192"/>
          </a:xfrm>
          <a:prstGeom prst="rect">
            <a:avLst/>
          </a:prstGeom>
          <a:noFill/>
        </p:spPr>
      </p:pic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31840" y="6448251"/>
            <a:ext cx="2895600" cy="365125"/>
          </a:xfrm>
        </p:spPr>
        <p:txBody>
          <a:bodyPr/>
          <a:lstStyle/>
          <a:p>
            <a:r>
              <a:rPr lang="en-US" altLang="ko-KR" dirty="0" smtClean="0"/>
              <a:t>5/42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107504" y="620688"/>
            <a:ext cx="86409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 smtClean="0"/>
              <a:t>자바는 동적으로 클래스를 읽어온다</a:t>
            </a:r>
            <a:endParaRPr lang="ko-KR" altLang="en-US" sz="2800" b="1" dirty="0"/>
          </a:p>
        </p:txBody>
      </p:sp>
      <p:pic>
        <p:nvPicPr>
          <p:cNvPr id="1026" name="Picture 2" descr="C:\Users\Toshiba\Desktop\자바 이미지\배경2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08712" y="6280640"/>
            <a:ext cx="2699792" cy="532736"/>
          </a:xfrm>
          <a:prstGeom prst="rect">
            <a:avLst/>
          </a:prstGeom>
          <a:noFill/>
        </p:spPr>
      </p:pic>
      <p:cxnSp>
        <p:nvCxnSpPr>
          <p:cNvPr id="14" name="직선 연결선 13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F84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한쪽 모서리가 잘린 사각형 19"/>
          <p:cNvSpPr/>
          <p:nvPr/>
        </p:nvSpPr>
        <p:spPr>
          <a:xfrm>
            <a:off x="107504" y="1412776"/>
            <a:ext cx="8964488" cy="4680520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순서도: 처리 30"/>
          <p:cNvSpPr/>
          <p:nvPr/>
        </p:nvSpPr>
        <p:spPr>
          <a:xfrm>
            <a:off x="0" y="0"/>
            <a:ext cx="539552" cy="476672"/>
          </a:xfrm>
          <a:prstGeom prst="flowChartProcess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-108520" y="15007"/>
            <a:ext cx="7200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01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496" y="6453336"/>
            <a:ext cx="3491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JVM</a:t>
            </a:r>
            <a:r>
              <a:rPr lang="ko-KR" altLang="en-US" sz="1400" dirty="0" smtClean="0"/>
              <a:t>의 핵심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자바 클래스 </a:t>
            </a:r>
            <a:r>
              <a:rPr lang="ko-KR" altLang="en-US" sz="1400" dirty="0" err="1" smtClean="0"/>
              <a:t>로더</a:t>
            </a:r>
            <a:endParaRPr lang="ko-KR" altLang="en-US" sz="1400" dirty="0"/>
          </a:p>
        </p:txBody>
      </p:sp>
      <p:sp>
        <p:nvSpPr>
          <p:cNvPr id="15" name="직사각형 14"/>
          <p:cNvSpPr/>
          <p:nvPr/>
        </p:nvSpPr>
        <p:spPr>
          <a:xfrm>
            <a:off x="827584" y="2276872"/>
            <a:ext cx="806489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b="1" dirty="0" smtClean="0">
                <a:solidFill>
                  <a:srgbClr val="FF0000"/>
                </a:solidFill>
              </a:rPr>
              <a:t>로딩</a:t>
            </a:r>
            <a:r>
              <a:rPr lang="en-US" altLang="ko-KR" sz="1500" b="1" dirty="0" smtClean="0">
                <a:solidFill>
                  <a:srgbClr val="FF0000"/>
                </a:solidFill>
              </a:rPr>
              <a:t>(loading) </a:t>
            </a:r>
            <a:r>
              <a:rPr lang="en-US" altLang="ko-KR" sz="1500" dirty="0" smtClean="0"/>
              <a:t>: </a:t>
            </a:r>
            <a:r>
              <a:rPr lang="ko-KR" altLang="en-US" sz="1500" dirty="0" smtClean="0"/>
              <a:t>클래스 파일을 바이트 코드로 읽어 메모리로 가져오는 과정</a:t>
            </a:r>
            <a:endParaRPr lang="en-US" altLang="ko-KR" sz="1500" dirty="0" smtClean="0"/>
          </a:p>
          <a:p>
            <a:pPr>
              <a:lnSpc>
                <a:spcPct val="150000"/>
              </a:lnSpc>
            </a:pPr>
            <a:endParaRPr lang="en-US" altLang="ko-KR" sz="1500" dirty="0" smtClean="0"/>
          </a:p>
          <a:p>
            <a:pPr>
              <a:lnSpc>
                <a:spcPct val="150000"/>
              </a:lnSpc>
            </a:pPr>
            <a:r>
              <a:rPr lang="ko-KR" altLang="en-US" sz="1500" b="1" dirty="0" smtClean="0">
                <a:solidFill>
                  <a:srgbClr val="FF0000"/>
                </a:solidFill>
              </a:rPr>
              <a:t>링크</a:t>
            </a:r>
            <a:r>
              <a:rPr lang="en-US" altLang="ko-KR" sz="1500" b="1" dirty="0" smtClean="0">
                <a:solidFill>
                  <a:srgbClr val="FF0000"/>
                </a:solidFill>
              </a:rPr>
              <a:t>(linking) </a:t>
            </a:r>
            <a:r>
              <a:rPr lang="en-US" altLang="ko-KR" sz="1500" dirty="0" smtClean="0"/>
              <a:t>: </a:t>
            </a:r>
          </a:p>
          <a:p>
            <a:pPr>
              <a:lnSpc>
                <a:spcPct val="150000"/>
              </a:lnSpc>
            </a:pPr>
            <a:r>
              <a:rPr lang="ko-KR" altLang="en-US" sz="1500" dirty="0" smtClean="0"/>
              <a:t>   읽어온 바이트 코드가 자바 규칙을 따르는지 </a:t>
            </a:r>
            <a:r>
              <a:rPr lang="ko-KR" altLang="en-US" sz="1500" b="1" dirty="0" smtClean="0">
                <a:solidFill>
                  <a:srgbClr val="FF0000"/>
                </a:solidFill>
              </a:rPr>
              <a:t>검증</a:t>
            </a:r>
            <a:r>
              <a:rPr lang="en-US" altLang="ko-KR" sz="1500" b="1" dirty="0" smtClean="0">
                <a:solidFill>
                  <a:srgbClr val="FF0000"/>
                </a:solidFill>
              </a:rPr>
              <a:t>(Verifying) </a:t>
            </a:r>
            <a:endParaRPr lang="ko-KR" altLang="en-US" sz="1500" b="1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500" dirty="0" smtClean="0"/>
              <a:t>   클래스에 정의된 필드</a:t>
            </a:r>
            <a:r>
              <a:rPr lang="en-US" altLang="ko-KR" sz="1500" dirty="0" smtClean="0"/>
              <a:t>, </a:t>
            </a:r>
            <a:r>
              <a:rPr lang="ko-KR" altLang="en-US" sz="1500" dirty="0" err="1" smtClean="0"/>
              <a:t>메소드</a:t>
            </a:r>
            <a:r>
              <a:rPr lang="en-US" altLang="ko-KR" sz="1500" dirty="0" smtClean="0"/>
              <a:t>, </a:t>
            </a:r>
            <a:r>
              <a:rPr lang="ko-KR" altLang="en-US" sz="1500" dirty="0" smtClean="0"/>
              <a:t>인터페이스들을 나타내는 데이터 구조를</a:t>
            </a:r>
            <a:r>
              <a:rPr lang="ko-KR" altLang="en-US" sz="1500" b="1" dirty="0" smtClean="0">
                <a:solidFill>
                  <a:srgbClr val="FF0000"/>
                </a:solidFill>
              </a:rPr>
              <a:t> 준비</a:t>
            </a:r>
            <a:r>
              <a:rPr lang="en-US" altLang="ko-KR" sz="1500" b="1" dirty="0" smtClean="0">
                <a:solidFill>
                  <a:srgbClr val="FF0000"/>
                </a:solidFill>
              </a:rPr>
              <a:t>(Preparing)</a:t>
            </a:r>
            <a:endParaRPr lang="ko-KR" altLang="en-US" sz="1500" b="1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500" dirty="0" smtClean="0"/>
              <a:t>   클래스가 참조하는 다른 클래스를 </a:t>
            </a:r>
            <a:r>
              <a:rPr lang="ko-KR" altLang="en-US" sz="1500" b="1" dirty="0" smtClean="0">
                <a:solidFill>
                  <a:srgbClr val="FF0000"/>
                </a:solidFill>
              </a:rPr>
              <a:t>로딩</a:t>
            </a:r>
            <a:r>
              <a:rPr lang="en-US" altLang="ko-KR" sz="1500" b="1" dirty="0" smtClean="0">
                <a:solidFill>
                  <a:srgbClr val="FF0000"/>
                </a:solidFill>
              </a:rPr>
              <a:t>(Resolving)</a:t>
            </a:r>
          </a:p>
          <a:p>
            <a:pPr>
              <a:lnSpc>
                <a:spcPct val="150000"/>
              </a:lnSpc>
            </a:pPr>
            <a:endParaRPr lang="en-US" altLang="ko-KR" sz="1500" dirty="0" smtClean="0"/>
          </a:p>
          <a:p>
            <a:pPr>
              <a:lnSpc>
                <a:spcPct val="150000"/>
              </a:lnSpc>
            </a:pPr>
            <a:r>
              <a:rPr lang="ko-KR" altLang="en-US" sz="1500" b="1" dirty="0" smtClean="0">
                <a:solidFill>
                  <a:srgbClr val="FF0000"/>
                </a:solidFill>
              </a:rPr>
              <a:t>초기화</a:t>
            </a:r>
            <a:r>
              <a:rPr lang="en-US" altLang="ko-KR" sz="1500" b="1" dirty="0" smtClean="0">
                <a:solidFill>
                  <a:srgbClr val="FF0000"/>
                </a:solidFill>
              </a:rPr>
              <a:t>(Initializing) </a:t>
            </a:r>
            <a:r>
              <a:rPr lang="en-US" altLang="ko-KR" sz="1500" dirty="0" smtClean="0"/>
              <a:t>: </a:t>
            </a:r>
            <a:r>
              <a:rPr lang="ko-KR" altLang="en-US" sz="1500" dirty="0" smtClean="0"/>
              <a:t>슈퍼 클래스 및 정적 필드들을 초기화</a:t>
            </a:r>
            <a:endParaRPr lang="ko-KR" altLang="en-US" sz="1500" dirty="0"/>
          </a:p>
        </p:txBody>
      </p:sp>
      <p:sp>
        <p:nvSpPr>
          <p:cNvPr id="13" name="순서도: 추출 12"/>
          <p:cNvSpPr/>
          <p:nvPr/>
        </p:nvSpPr>
        <p:spPr>
          <a:xfrm rot="5400000">
            <a:off x="597159" y="2435290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순서도: 추출 15"/>
          <p:cNvSpPr/>
          <p:nvPr/>
        </p:nvSpPr>
        <p:spPr>
          <a:xfrm rot="5400000">
            <a:off x="597159" y="3126567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순서도: 추출 16"/>
          <p:cNvSpPr/>
          <p:nvPr/>
        </p:nvSpPr>
        <p:spPr>
          <a:xfrm rot="5400000">
            <a:off x="597159" y="4854759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Toshiba\Desktop\자바 이미지\배경6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23075" y="40568"/>
            <a:ext cx="1220925" cy="1228192"/>
          </a:xfrm>
          <a:prstGeom prst="rect">
            <a:avLst/>
          </a:prstGeom>
          <a:noFill/>
        </p:spPr>
      </p:pic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31840" y="6448251"/>
            <a:ext cx="2895600" cy="365125"/>
          </a:xfrm>
        </p:spPr>
        <p:txBody>
          <a:bodyPr/>
          <a:lstStyle/>
          <a:p>
            <a:r>
              <a:rPr lang="en-US" altLang="ko-KR" dirty="0" smtClean="0"/>
              <a:t>6/42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107504" y="620688"/>
            <a:ext cx="86409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 smtClean="0"/>
              <a:t>자바는 동적으로 클래스를 읽어온다</a:t>
            </a:r>
            <a:endParaRPr lang="ko-KR" altLang="en-US" sz="2800" b="1" dirty="0"/>
          </a:p>
        </p:txBody>
      </p:sp>
      <p:pic>
        <p:nvPicPr>
          <p:cNvPr id="1026" name="Picture 2" descr="C:\Users\Toshiba\Desktop\자바 이미지\배경2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08712" y="6280640"/>
            <a:ext cx="2699792" cy="532736"/>
          </a:xfrm>
          <a:prstGeom prst="rect">
            <a:avLst/>
          </a:prstGeom>
          <a:noFill/>
        </p:spPr>
      </p:pic>
      <p:cxnSp>
        <p:nvCxnSpPr>
          <p:cNvPr id="14" name="직선 연결선 13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F84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한쪽 모서리가 잘린 사각형 19"/>
          <p:cNvSpPr/>
          <p:nvPr/>
        </p:nvSpPr>
        <p:spPr>
          <a:xfrm>
            <a:off x="107504" y="1412776"/>
            <a:ext cx="8964488" cy="4680520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순서도: 처리 30"/>
          <p:cNvSpPr/>
          <p:nvPr/>
        </p:nvSpPr>
        <p:spPr>
          <a:xfrm>
            <a:off x="0" y="0"/>
            <a:ext cx="539552" cy="476672"/>
          </a:xfrm>
          <a:prstGeom prst="flowChartProcess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-108520" y="15007"/>
            <a:ext cx="7200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01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496" y="6453336"/>
            <a:ext cx="3491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JVM</a:t>
            </a:r>
            <a:r>
              <a:rPr lang="ko-KR" altLang="en-US" sz="1400" dirty="0" smtClean="0"/>
              <a:t>의 핵심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자바 클래스 </a:t>
            </a:r>
            <a:r>
              <a:rPr lang="ko-KR" altLang="en-US" sz="1400" dirty="0" err="1" smtClean="0"/>
              <a:t>로더</a:t>
            </a:r>
            <a:endParaRPr lang="ko-KR" altLang="en-US" sz="1400" dirty="0"/>
          </a:p>
        </p:txBody>
      </p:sp>
      <p:pic>
        <p:nvPicPr>
          <p:cNvPr id="2" name="Picture 2" descr="C:\Users\Toshiba\Desktop\자바 이미지\첨부535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67184" y="1988840"/>
            <a:ext cx="7061200" cy="3251200"/>
          </a:xfrm>
          <a:prstGeom prst="rect">
            <a:avLst/>
          </a:prstGeom>
          <a:noFill/>
        </p:spPr>
      </p:pic>
      <p:sp>
        <p:nvSpPr>
          <p:cNvPr id="13" name="순서도: 추출 12"/>
          <p:cNvSpPr/>
          <p:nvPr/>
        </p:nvSpPr>
        <p:spPr>
          <a:xfrm>
            <a:off x="3419872" y="5528265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599384" y="5456257"/>
            <a:ext cx="39969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smtClean="0"/>
              <a:t>그림 </a:t>
            </a:r>
            <a:r>
              <a:rPr lang="en-US" altLang="ko-KR" sz="1200" dirty="0" smtClean="0"/>
              <a:t>10-1 </a:t>
            </a:r>
            <a:r>
              <a:rPr lang="ko-KR" altLang="en-US" sz="1200" dirty="0" smtClean="0"/>
              <a:t>클래스 로딩 과정 </a:t>
            </a:r>
            <a:endParaRPr lang="ko-KR" alt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Toshiba\Desktop\자바 이미지\배경6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23075" y="40568"/>
            <a:ext cx="1220925" cy="1228192"/>
          </a:xfrm>
          <a:prstGeom prst="rect">
            <a:avLst/>
          </a:prstGeom>
          <a:noFill/>
        </p:spPr>
      </p:pic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31840" y="6448251"/>
            <a:ext cx="2895600" cy="365125"/>
          </a:xfrm>
        </p:spPr>
        <p:txBody>
          <a:bodyPr/>
          <a:lstStyle/>
          <a:p>
            <a:r>
              <a:rPr lang="en-US" altLang="ko-KR" dirty="0" smtClean="0"/>
              <a:t>7/42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107504" y="620688"/>
            <a:ext cx="86409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 smtClean="0"/>
              <a:t>자바는 동적으로 클래스를 읽어온다</a:t>
            </a:r>
            <a:endParaRPr lang="ko-KR" altLang="en-US" sz="2800" b="1" dirty="0"/>
          </a:p>
        </p:txBody>
      </p:sp>
      <p:pic>
        <p:nvPicPr>
          <p:cNvPr id="1026" name="Picture 2" descr="C:\Users\Toshiba\Desktop\자바 이미지\배경2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08712" y="6280640"/>
            <a:ext cx="2699792" cy="532736"/>
          </a:xfrm>
          <a:prstGeom prst="rect">
            <a:avLst/>
          </a:prstGeom>
          <a:noFill/>
        </p:spPr>
      </p:pic>
      <p:cxnSp>
        <p:nvCxnSpPr>
          <p:cNvPr id="14" name="직선 연결선 13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F84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한쪽 모서리가 잘린 사각형 19"/>
          <p:cNvSpPr/>
          <p:nvPr/>
        </p:nvSpPr>
        <p:spPr>
          <a:xfrm>
            <a:off x="107504" y="1412776"/>
            <a:ext cx="8964488" cy="4680520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순서도: 처리 30"/>
          <p:cNvSpPr/>
          <p:nvPr/>
        </p:nvSpPr>
        <p:spPr>
          <a:xfrm>
            <a:off x="0" y="0"/>
            <a:ext cx="539552" cy="476672"/>
          </a:xfrm>
          <a:prstGeom prst="flowChartProcess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-108520" y="15007"/>
            <a:ext cx="7200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01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496" y="6453336"/>
            <a:ext cx="3491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JVM</a:t>
            </a:r>
            <a:r>
              <a:rPr lang="ko-KR" altLang="en-US" sz="1400" dirty="0" smtClean="0"/>
              <a:t>의 핵심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자바 클래스 </a:t>
            </a:r>
            <a:r>
              <a:rPr lang="ko-KR" altLang="en-US" sz="1400" dirty="0" err="1" smtClean="0"/>
              <a:t>로더</a:t>
            </a:r>
            <a:endParaRPr lang="ko-KR" altLang="en-US" sz="1400" dirty="0"/>
          </a:p>
        </p:txBody>
      </p:sp>
      <p:sp>
        <p:nvSpPr>
          <p:cNvPr id="13" name="직사각형 12"/>
          <p:cNvSpPr/>
          <p:nvPr/>
        </p:nvSpPr>
        <p:spPr>
          <a:xfrm>
            <a:off x="611560" y="1628800"/>
            <a:ext cx="7200800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700" b="1" dirty="0" smtClean="0"/>
              <a:t>동적 클래스 로딩</a:t>
            </a:r>
            <a:endParaRPr lang="en-US" altLang="ko-KR" sz="1700" b="1" dirty="0" smtClean="0"/>
          </a:p>
        </p:txBody>
      </p:sp>
      <p:sp>
        <p:nvSpPr>
          <p:cNvPr id="15" name="순서도: 추출 14"/>
          <p:cNvSpPr/>
          <p:nvPr/>
        </p:nvSpPr>
        <p:spPr>
          <a:xfrm rot="5400000">
            <a:off x="374533" y="1721811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648072" y="2301390"/>
            <a:ext cx="8532440" cy="15727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500" b="1" dirty="0" smtClean="0">
                <a:solidFill>
                  <a:srgbClr val="FF0000"/>
                </a:solidFill>
              </a:rPr>
              <a:t>동적 클래스 로딩</a:t>
            </a:r>
            <a:r>
              <a:rPr lang="en-US" altLang="ko-KR" sz="1500" b="1" dirty="0" smtClean="0">
                <a:solidFill>
                  <a:srgbClr val="FF0000"/>
                </a:solidFill>
              </a:rPr>
              <a:t>(Dynamic Class Loading)</a:t>
            </a:r>
          </a:p>
          <a:p>
            <a:pPr>
              <a:lnSpc>
                <a:spcPct val="130000"/>
              </a:lnSpc>
            </a:pPr>
            <a:r>
              <a:rPr lang="en-US" altLang="ko-KR" sz="1500" dirty="0" smtClean="0"/>
              <a:t>: </a:t>
            </a:r>
            <a:r>
              <a:rPr lang="ko-KR" altLang="en-US" sz="1500" dirty="0" smtClean="0"/>
              <a:t>실행 시간 동안 자바 애플리케이션이</a:t>
            </a:r>
            <a:r>
              <a:rPr lang="en-US" altLang="ko-KR" sz="1500" dirty="0" smtClean="0"/>
              <a:t> </a:t>
            </a:r>
            <a:r>
              <a:rPr lang="ko-KR" altLang="en-US" sz="1500" dirty="0" smtClean="0"/>
              <a:t>클래스를 로딩 하는 것</a:t>
            </a:r>
          </a:p>
          <a:p>
            <a:pPr>
              <a:lnSpc>
                <a:spcPct val="130000"/>
              </a:lnSpc>
            </a:pPr>
            <a:endParaRPr lang="en-US" altLang="ko-KR" sz="1500" dirty="0" smtClean="0"/>
          </a:p>
          <a:p>
            <a:pPr>
              <a:lnSpc>
                <a:spcPct val="130000"/>
              </a:lnSpc>
            </a:pPr>
            <a:r>
              <a:rPr lang="en-US" altLang="ko-KR" sz="1500" dirty="0" smtClean="0"/>
              <a:t>  </a:t>
            </a:r>
            <a:r>
              <a:rPr lang="ko-KR" altLang="en-US" sz="1500" b="1" dirty="0" smtClean="0"/>
              <a:t>온 </a:t>
            </a:r>
            <a:r>
              <a:rPr lang="ko-KR" altLang="en-US" sz="1500" b="1" dirty="0" err="1" smtClean="0"/>
              <a:t>디맨드</a:t>
            </a:r>
            <a:r>
              <a:rPr lang="en-US" altLang="ko-KR" sz="1500" b="1" dirty="0" smtClean="0"/>
              <a:t>(On-Demand) </a:t>
            </a:r>
            <a:r>
              <a:rPr lang="ko-KR" altLang="en-US" sz="1500" b="1" dirty="0" smtClean="0"/>
              <a:t>방식</a:t>
            </a:r>
            <a:endParaRPr lang="en-US" altLang="ko-KR" sz="1500" b="1" dirty="0" smtClean="0"/>
          </a:p>
          <a:p>
            <a:pPr>
              <a:lnSpc>
                <a:spcPct val="130000"/>
              </a:lnSpc>
            </a:pPr>
            <a:r>
              <a:rPr lang="en-US" altLang="ko-KR" sz="1400" dirty="0" smtClean="0"/>
              <a:t>  : </a:t>
            </a:r>
            <a:r>
              <a:rPr lang="ko-KR" altLang="en-US" sz="1400" dirty="0" smtClean="0"/>
              <a:t>실행에 필요한 모든 내용을 한 번에 메모리에 로딩하지 않고 실제 클래스가 요청될 때 메모리에 로드 </a:t>
            </a:r>
            <a:endParaRPr lang="ko-KR" altLang="en-US" sz="1400" dirty="0"/>
          </a:p>
        </p:txBody>
      </p:sp>
      <p:sp>
        <p:nvSpPr>
          <p:cNvPr id="17" name="직사각형 16"/>
          <p:cNvSpPr/>
          <p:nvPr/>
        </p:nvSpPr>
        <p:spPr>
          <a:xfrm>
            <a:off x="648072" y="4029582"/>
            <a:ext cx="6552728" cy="1559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500" b="1" dirty="0" smtClean="0">
                <a:solidFill>
                  <a:srgbClr val="FF0000"/>
                </a:solidFill>
              </a:rPr>
              <a:t>로드타임 동적 로딩</a:t>
            </a:r>
            <a:r>
              <a:rPr lang="en-US" altLang="ko-KR" sz="1500" b="1" dirty="0" smtClean="0">
                <a:solidFill>
                  <a:srgbClr val="FF0000"/>
                </a:solidFill>
              </a:rPr>
              <a:t>(load-time dynamic loading)</a:t>
            </a:r>
            <a:endParaRPr lang="ko-KR" altLang="en-US" sz="1500" b="1" dirty="0" smtClean="0">
              <a:solidFill>
                <a:srgbClr val="FF0000"/>
              </a:solidFill>
            </a:endParaRPr>
          </a:p>
          <a:p>
            <a:pPr>
              <a:lnSpc>
                <a:spcPct val="130000"/>
              </a:lnSpc>
            </a:pPr>
            <a:r>
              <a:rPr lang="en-US" altLang="ko-KR" sz="1500" dirty="0" smtClean="0"/>
              <a:t>: </a:t>
            </a:r>
            <a:r>
              <a:rPr lang="ko-KR" altLang="en-US" sz="1500" dirty="0" smtClean="0"/>
              <a:t>한 클래스의 로드 타임에 필요한 다른 클래스들을 동적으로 로딩하는 것 </a:t>
            </a:r>
          </a:p>
          <a:p>
            <a:pPr>
              <a:lnSpc>
                <a:spcPct val="130000"/>
              </a:lnSpc>
            </a:pPr>
            <a:endParaRPr lang="en-US" altLang="ko-KR" sz="1500" dirty="0" smtClean="0"/>
          </a:p>
          <a:p>
            <a:pPr>
              <a:lnSpc>
                <a:spcPct val="130000"/>
              </a:lnSpc>
            </a:pPr>
            <a:r>
              <a:rPr lang="ko-KR" altLang="en-US" sz="1500" b="1" dirty="0" smtClean="0">
                <a:solidFill>
                  <a:srgbClr val="FF0000"/>
                </a:solidFill>
              </a:rPr>
              <a:t>런타임 동적 로딩</a:t>
            </a:r>
            <a:r>
              <a:rPr lang="en-US" altLang="ko-KR" sz="1500" b="1" dirty="0" smtClean="0">
                <a:solidFill>
                  <a:srgbClr val="FF0000"/>
                </a:solidFill>
              </a:rPr>
              <a:t>(run-time dynamic loading)</a:t>
            </a:r>
            <a:endParaRPr lang="ko-KR" altLang="en-US" sz="1500" b="1" dirty="0" smtClean="0">
              <a:solidFill>
                <a:srgbClr val="FF0000"/>
              </a:solidFill>
            </a:endParaRPr>
          </a:p>
          <a:p>
            <a:pPr>
              <a:lnSpc>
                <a:spcPct val="130000"/>
              </a:lnSpc>
            </a:pPr>
            <a:r>
              <a:rPr lang="en-US" altLang="ko-KR" sz="1500" dirty="0" smtClean="0"/>
              <a:t>: </a:t>
            </a:r>
            <a:r>
              <a:rPr lang="ko-KR" altLang="en-US" sz="1500" dirty="0" err="1" smtClean="0"/>
              <a:t>컴파일될</a:t>
            </a:r>
            <a:r>
              <a:rPr lang="ko-KR" altLang="en-US" sz="1500" dirty="0" smtClean="0"/>
              <a:t> 때 전혀 알지 못한 클래스를 런타임에 </a:t>
            </a:r>
            <a:r>
              <a:rPr lang="ko-KR" altLang="en-US" sz="1500" dirty="0" err="1" smtClean="0"/>
              <a:t>로드하여</a:t>
            </a:r>
            <a:r>
              <a:rPr lang="ko-KR" altLang="en-US" sz="1500" dirty="0" smtClean="0"/>
              <a:t> 실행 </a:t>
            </a:r>
            <a:endParaRPr lang="ko-KR" altLang="en-US" sz="1500" dirty="0"/>
          </a:p>
        </p:txBody>
      </p:sp>
      <p:sp>
        <p:nvSpPr>
          <p:cNvPr id="18" name="순서도: 추출 17"/>
          <p:cNvSpPr/>
          <p:nvPr/>
        </p:nvSpPr>
        <p:spPr>
          <a:xfrm rot="5400000">
            <a:off x="489654" y="2387800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순서도: 추출 18"/>
          <p:cNvSpPr/>
          <p:nvPr/>
        </p:nvSpPr>
        <p:spPr>
          <a:xfrm rot="5400000">
            <a:off x="489654" y="4159197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순서도: 추출 20"/>
          <p:cNvSpPr/>
          <p:nvPr/>
        </p:nvSpPr>
        <p:spPr>
          <a:xfrm rot="5400000">
            <a:off x="489654" y="5052096"/>
            <a:ext cx="172819" cy="144015"/>
          </a:xfrm>
          <a:prstGeom prst="flowChartExtract">
            <a:avLst/>
          </a:prstGeom>
          <a:solidFill>
            <a:schemeClr val="bg1"/>
          </a:solidFill>
          <a:ln w="1905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Toshiba\Desktop\자바 이미지\배경6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23075" y="40568"/>
            <a:ext cx="1220925" cy="1228192"/>
          </a:xfrm>
          <a:prstGeom prst="rect">
            <a:avLst/>
          </a:prstGeom>
          <a:noFill/>
        </p:spPr>
      </p:pic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31840" y="6448251"/>
            <a:ext cx="2895600" cy="365125"/>
          </a:xfrm>
        </p:spPr>
        <p:txBody>
          <a:bodyPr/>
          <a:lstStyle/>
          <a:p>
            <a:r>
              <a:rPr lang="en-US" altLang="ko-KR" dirty="0" smtClean="0"/>
              <a:t>8/42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107504" y="620688"/>
            <a:ext cx="86409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 smtClean="0"/>
              <a:t>자바는 동적으로 클래스를 읽어온다</a:t>
            </a:r>
            <a:endParaRPr lang="ko-KR" altLang="en-US" sz="2800" b="1" dirty="0"/>
          </a:p>
        </p:txBody>
      </p:sp>
      <p:pic>
        <p:nvPicPr>
          <p:cNvPr id="1026" name="Picture 2" descr="C:\Users\Toshiba\Desktop\자바 이미지\배경2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08712" y="6280640"/>
            <a:ext cx="2699792" cy="532736"/>
          </a:xfrm>
          <a:prstGeom prst="rect">
            <a:avLst/>
          </a:prstGeom>
          <a:noFill/>
        </p:spPr>
      </p:pic>
      <p:cxnSp>
        <p:nvCxnSpPr>
          <p:cNvPr id="14" name="직선 연결선 13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F84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한쪽 모서리가 잘린 사각형 19"/>
          <p:cNvSpPr/>
          <p:nvPr/>
        </p:nvSpPr>
        <p:spPr>
          <a:xfrm>
            <a:off x="107504" y="1412776"/>
            <a:ext cx="8964488" cy="4680520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순서도: 처리 30"/>
          <p:cNvSpPr/>
          <p:nvPr/>
        </p:nvSpPr>
        <p:spPr>
          <a:xfrm>
            <a:off x="0" y="0"/>
            <a:ext cx="539552" cy="476672"/>
          </a:xfrm>
          <a:prstGeom prst="flowChartProcess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-108520" y="15007"/>
            <a:ext cx="7200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01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496" y="6453336"/>
            <a:ext cx="3491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JVM</a:t>
            </a:r>
            <a:r>
              <a:rPr lang="ko-KR" altLang="en-US" sz="1400" dirty="0" smtClean="0"/>
              <a:t>의 핵심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자바 클래스 </a:t>
            </a:r>
            <a:r>
              <a:rPr lang="ko-KR" altLang="en-US" sz="1400" dirty="0" err="1" smtClean="0"/>
              <a:t>로더</a:t>
            </a:r>
            <a:endParaRPr lang="ko-KR" altLang="en-US" sz="1400" dirty="0"/>
          </a:p>
        </p:txBody>
      </p:sp>
      <p:sp>
        <p:nvSpPr>
          <p:cNvPr id="13" name="직사각형 12"/>
          <p:cNvSpPr/>
          <p:nvPr/>
        </p:nvSpPr>
        <p:spPr>
          <a:xfrm>
            <a:off x="611560" y="1628800"/>
            <a:ext cx="7200800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700" b="1" dirty="0" smtClean="0"/>
              <a:t>동적 클래스 로딩</a:t>
            </a:r>
            <a:endParaRPr lang="en-US" altLang="ko-KR" sz="1700" b="1" dirty="0" smtClean="0"/>
          </a:p>
        </p:txBody>
      </p:sp>
      <p:sp>
        <p:nvSpPr>
          <p:cNvPr id="15" name="순서도: 추출 14"/>
          <p:cNvSpPr/>
          <p:nvPr/>
        </p:nvSpPr>
        <p:spPr>
          <a:xfrm rot="5400000">
            <a:off x="374533" y="1721811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 descr="C:\Users\Toshiba\Desktop\자바 이미지\첨부537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9552" y="2584213"/>
            <a:ext cx="8142808" cy="242896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Toshiba\Desktop\자바 이미지\배경6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23075" y="40568"/>
            <a:ext cx="1220925" cy="1228192"/>
          </a:xfrm>
          <a:prstGeom prst="rect">
            <a:avLst/>
          </a:prstGeom>
          <a:noFill/>
        </p:spPr>
      </p:pic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31840" y="6448251"/>
            <a:ext cx="2895600" cy="365125"/>
          </a:xfrm>
        </p:spPr>
        <p:txBody>
          <a:bodyPr/>
          <a:lstStyle/>
          <a:p>
            <a:r>
              <a:rPr lang="en-US" altLang="ko-KR" dirty="0" smtClean="0"/>
              <a:t>9/42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107504" y="620688"/>
            <a:ext cx="86409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 smtClean="0"/>
              <a:t>자바는 동적으로 클래스를 읽어온다</a:t>
            </a:r>
            <a:endParaRPr lang="ko-KR" altLang="en-US" sz="2800" b="1" dirty="0"/>
          </a:p>
        </p:txBody>
      </p:sp>
      <p:pic>
        <p:nvPicPr>
          <p:cNvPr id="1026" name="Picture 2" descr="C:\Users\Toshiba\Desktop\자바 이미지\배경2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08712" y="6280640"/>
            <a:ext cx="2699792" cy="532736"/>
          </a:xfrm>
          <a:prstGeom prst="rect">
            <a:avLst/>
          </a:prstGeom>
          <a:noFill/>
        </p:spPr>
      </p:pic>
      <p:cxnSp>
        <p:nvCxnSpPr>
          <p:cNvPr id="14" name="직선 연결선 13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F84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한쪽 모서리가 잘린 사각형 19"/>
          <p:cNvSpPr/>
          <p:nvPr/>
        </p:nvSpPr>
        <p:spPr>
          <a:xfrm>
            <a:off x="107504" y="1412776"/>
            <a:ext cx="8964488" cy="4680520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순서도: 처리 30"/>
          <p:cNvSpPr/>
          <p:nvPr/>
        </p:nvSpPr>
        <p:spPr>
          <a:xfrm>
            <a:off x="0" y="0"/>
            <a:ext cx="539552" cy="476672"/>
          </a:xfrm>
          <a:prstGeom prst="flowChartProcess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-108520" y="15007"/>
            <a:ext cx="7200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01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496" y="6453336"/>
            <a:ext cx="3491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JVM</a:t>
            </a:r>
            <a:r>
              <a:rPr lang="ko-KR" altLang="en-US" sz="1400" dirty="0" smtClean="0"/>
              <a:t>의 핵심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자바 클래스 </a:t>
            </a:r>
            <a:r>
              <a:rPr lang="ko-KR" altLang="en-US" sz="1400" dirty="0" err="1" smtClean="0"/>
              <a:t>로더</a:t>
            </a:r>
            <a:endParaRPr lang="ko-KR" altLang="en-US" sz="1400" dirty="0"/>
          </a:p>
        </p:txBody>
      </p:sp>
      <p:sp>
        <p:nvSpPr>
          <p:cNvPr id="13" name="직사각형 12"/>
          <p:cNvSpPr/>
          <p:nvPr/>
        </p:nvSpPr>
        <p:spPr>
          <a:xfrm>
            <a:off x="611560" y="1628800"/>
            <a:ext cx="7200800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700" b="1" dirty="0" smtClean="0"/>
              <a:t>동적 클래스 로딩</a:t>
            </a:r>
            <a:endParaRPr lang="en-US" altLang="ko-KR" sz="1700" b="1" dirty="0" smtClean="0"/>
          </a:p>
        </p:txBody>
      </p:sp>
      <p:sp>
        <p:nvSpPr>
          <p:cNvPr id="15" name="순서도: 추출 14"/>
          <p:cNvSpPr/>
          <p:nvPr/>
        </p:nvSpPr>
        <p:spPr>
          <a:xfrm rot="5400000">
            <a:off x="374533" y="1721811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C:\Users\Toshiba\Desktop\자바 이미지\첨부538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59048" y="2492896"/>
            <a:ext cx="8045400" cy="271244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1644</Words>
  <Application>Microsoft Office PowerPoint</Application>
  <PresentationFormat>화면 슬라이드 쇼(4:3)</PresentationFormat>
  <Paragraphs>368</Paragraphs>
  <Slides>42</Slides>
  <Notes>39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42</vt:i4>
      </vt:variant>
    </vt:vector>
  </HeadingPairs>
  <TitlesOfParts>
    <vt:vector size="43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Microsoft Corporation</dc:creator>
  <cp:lastModifiedBy>김윤지</cp:lastModifiedBy>
  <cp:revision>57</cp:revision>
  <dcterms:created xsi:type="dcterms:W3CDTF">2006-10-05T04:04:58Z</dcterms:created>
  <dcterms:modified xsi:type="dcterms:W3CDTF">2014-03-17T08:10:39Z</dcterms:modified>
</cp:coreProperties>
</file>