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3" r:id="rId6"/>
    <p:sldId id="268" r:id="rId7"/>
    <p:sldId id="269" r:id="rId8"/>
    <p:sldId id="270" r:id="rId9"/>
    <p:sldId id="271" r:id="rId10"/>
    <p:sldId id="260" r:id="rId11"/>
    <p:sldId id="264" r:id="rId12"/>
    <p:sldId id="272" r:id="rId13"/>
    <p:sldId id="273" r:id="rId14"/>
    <p:sldId id="274" r:id="rId15"/>
    <p:sldId id="275" r:id="rId16"/>
    <p:sldId id="26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6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261" r:id="rId44"/>
    <p:sldId id="301" r:id="rId45"/>
    <p:sldId id="304" r:id="rId46"/>
    <p:sldId id="262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9" autoAdjust="0"/>
    <p:restoredTop sz="94660"/>
  </p:normalViewPr>
  <p:slideViewPr>
    <p:cSldViewPr>
      <p:cViewPr>
        <p:scale>
          <a:sx n="90" d="100"/>
          <a:sy n="90" d="100"/>
        </p:scale>
        <p:origin x="-2556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205ED-CBD5-4CD7-BCB6-3F4008144D17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65679-DFD4-46F0-9A66-E42886AED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8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jpeg"/><Relationship Id="rId4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shiba\Desktop\자바 이미지\배경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021288"/>
            <a:ext cx="804863" cy="788987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4941168"/>
            <a:ext cx="9144000" cy="1008112"/>
          </a:xfrm>
          <a:prstGeom prst="re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 descr="C:\Users\Toshiba\Desktop\자바 이미지\배경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4016"/>
            <a:ext cx="6528702" cy="46531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51720" y="623731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 프로젝트에서 자주 사용하는 라이브러리 익히기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9411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자바를 다루는 기술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10/46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043608" y="2348880"/>
            <a:ext cx="7416824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err="1" smtClean="0">
                <a:solidFill>
                  <a:srgbClr val="FF0000"/>
                </a:solidFill>
              </a:rPr>
              <a:t>JUnit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단위 테스트를 위한 프레임워크</a:t>
            </a:r>
            <a:endParaRPr lang="en-US" altLang="ko-KR" sz="1500" dirty="0" smtClean="0"/>
          </a:p>
          <a:p>
            <a:endParaRPr lang="ko-KR" altLang="en-US" sz="1500" dirty="0" smtClean="0"/>
          </a:p>
          <a:p>
            <a:r>
              <a:rPr lang="ko-KR" altLang="en-US" sz="1500" b="1" dirty="0" smtClean="0">
                <a:solidFill>
                  <a:srgbClr val="FF0000"/>
                </a:solidFill>
              </a:rPr>
              <a:t>프레임워크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여러 애플리케이션에서 재활용 가능하고</a:t>
            </a:r>
            <a:r>
              <a:rPr lang="en-US" altLang="ko-KR" sz="15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                 </a:t>
            </a:r>
            <a:r>
              <a:rPr lang="ko-KR" altLang="en-US" sz="1500" dirty="0" smtClean="0"/>
              <a:t>공유 가능한 부분을 미리 만들어 놓은 기반 구조를 의미 </a:t>
            </a:r>
          </a:p>
          <a:p>
            <a:endParaRPr lang="en-US" altLang="ko-KR" sz="1500" dirty="0" smtClean="0"/>
          </a:p>
          <a:p>
            <a:r>
              <a:rPr lang="en-US" altLang="ko-KR" sz="1500" dirty="0" err="1" smtClean="0"/>
              <a:t>JUnit</a:t>
            </a:r>
            <a:r>
              <a:rPr lang="ko-KR" altLang="en-US" sz="1500" dirty="0" smtClean="0"/>
              <a:t>은 테스트 주도 개발</a:t>
            </a:r>
            <a:r>
              <a:rPr lang="en-US" altLang="ko-KR" sz="1500" dirty="0" smtClean="0"/>
              <a:t>(TDD, Test-Driven Development, </a:t>
            </a:r>
            <a:r>
              <a:rPr lang="ko-KR" altLang="en-US" sz="1500" dirty="0" smtClean="0"/>
              <a:t>테스트를 먼저 한 뒤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코드를 작성하는 방법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에서 많이 사용하는 프레임워크이며 자동화된 테스트가 가능</a:t>
            </a:r>
          </a:p>
          <a:p>
            <a:endParaRPr lang="en-US" altLang="ko-KR" sz="1500" dirty="0" smtClean="0"/>
          </a:p>
          <a:p>
            <a:r>
              <a:rPr lang="ko-KR" altLang="en-US" sz="1500" b="1" dirty="0" smtClean="0">
                <a:solidFill>
                  <a:srgbClr val="FF0000"/>
                </a:solidFill>
              </a:rPr>
              <a:t>단위 테스트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전체 프로그램을 구성하고 있는 기본 단위</a:t>
            </a:r>
            <a:r>
              <a:rPr lang="en-US" altLang="ko-KR" sz="1500" dirty="0" smtClean="0"/>
              <a:t>(unit) </a:t>
            </a:r>
            <a:r>
              <a:rPr lang="ko-KR" altLang="en-US" sz="1500" dirty="0" smtClean="0"/>
              <a:t>프로그램이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                  </a:t>
            </a:r>
            <a:r>
              <a:rPr lang="ko-KR" altLang="en-US" sz="1500" dirty="0" smtClean="0"/>
              <a:t>정상적으로 동작하는지 테스트하는 것</a:t>
            </a:r>
            <a:endParaRPr lang="ko-KR" altLang="en-US" sz="1500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813182" y="243529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추출 16"/>
          <p:cNvSpPr/>
          <p:nvPr/>
        </p:nvSpPr>
        <p:spPr>
          <a:xfrm rot="5400000">
            <a:off x="813182" y="286733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813182" y="370263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813182" y="452352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11/46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err="1" smtClean="0"/>
              <a:t>이클립스에서</a:t>
            </a:r>
            <a:r>
              <a:rPr lang="ko-KR" altLang="en-US" sz="1700" b="1" dirty="0" smtClean="0"/>
              <a:t> </a:t>
            </a:r>
            <a:r>
              <a:rPr lang="en-US" altLang="ko-KR" sz="1700" b="1" dirty="0" err="1" smtClean="0"/>
              <a:t>Junit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라이브러리 추가하기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Toshiba\Desktop\자바 이미지\첨부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2060848"/>
            <a:ext cx="2781052" cy="3891274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4932040" y="3247816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1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292080" y="3175808"/>
            <a:ext cx="316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Java project</a:t>
            </a:r>
            <a:r>
              <a:rPr lang="ko-KR" altLang="en-US" sz="1500" dirty="0" smtClean="0"/>
              <a:t>의 마우스 오른쪽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버튼을 클릭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메뉴의 가장 아래에 위치한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Properties</a:t>
            </a:r>
            <a:r>
              <a:rPr lang="ko-KR" altLang="en-US" sz="1500" dirty="0" smtClean="0"/>
              <a:t>를 클릭 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12/46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err="1" smtClean="0"/>
              <a:t>이클립스에서</a:t>
            </a:r>
            <a:r>
              <a:rPr lang="ko-KR" altLang="en-US" sz="1700" b="1" dirty="0" smtClean="0"/>
              <a:t> </a:t>
            </a:r>
            <a:r>
              <a:rPr lang="en-US" altLang="ko-KR" sz="1700" b="1" dirty="0" err="1" smtClean="0"/>
              <a:t>Junit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라이브러리 추가하기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Toshiba\Desktop\자바 이미지\첨부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1040" y="2060848"/>
            <a:ext cx="4521200" cy="3149600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432048" y="5301208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2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92088" y="5229200"/>
            <a:ext cx="8388424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Properties </a:t>
            </a:r>
            <a:r>
              <a:rPr lang="ko-KR" altLang="en-US" sz="1500" dirty="0" smtClean="0"/>
              <a:t>윈도우가 나타나면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왼쪽 창의 속성 중에서 </a:t>
            </a:r>
            <a:r>
              <a:rPr lang="en-US" altLang="ko-KR" sz="1500" dirty="0" smtClean="0"/>
              <a:t>Java Build Path</a:t>
            </a:r>
            <a:r>
              <a:rPr lang="ko-KR" altLang="en-US" sz="1500" dirty="0" smtClean="0"/>
              <a:t>를 클릭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오른쪽 창에서 </a:t>
            </a:r>
            <a:r>
              <a:rPr lang="en-US" altLang="ko-KR" sz="1500" dirty="0" smtClean="0"/>
              <a:t>Library </a:t>
            </a:r>
            <a:r>
              <a:rPr lang="ko-KR" altLang="en-US" sz="1500" dirty="0" smtClean="0"/>
              <a:t>탭을 선택하면 추가된 </a:t>
            </a:r>
            <a:r>
              <a:rPr lang="en-US" altLang="ko-KR" sz="1500" dirty="0" smtClean="0"/>
              <a:t>Library</a:t>
            </a:r>
            <a:r>
              <a:rPr lang="ko-KR" altLang="en-US" sz="1500" dirty="0" smtClean="0"/>
              <a:t>를 확인 가능</a:t>
            </a:r>
            <a:r>
              <a:rPr lang="en-US" altLang="ko-KR" sz="1500" dirty="0" smtClean="0"/>
              <a:t>, &lt;Add Library&gt; </a:t>
            </a:r>
            <a:r>
              <a:rPr lang="ko-KR" altLang="en-US" sz="1500" dirty="0" smtClean="0"/>
              <a:t>버튼 클릭 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13/46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err="1" smtClean="0"/>
              <a:t>이클립스에서</a:t>
            </a:r>
            <a:r>
              <a:rPr lang="ko-KR" altLang="en-US" sz="1700" b="1" dirty="0" smtClean="0"/>
              <a:t> </a:t>
            </a:r>
            <a:r>
              <a:rPr lang="en-US" altLang="ko-KR" sz="1700" b="1" dirty="0" err="1" smtClean="0"/>
              <a:t>Junit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라이브러리 추가하기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Toshiba\Desktop\자바 이미지\첨부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576" y="2276872"/>
            <a:ext cx="3581400" cy="3467100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4716016" y="3580274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3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076056" y="3508266"/>
            <a:ext cx="367240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Library</a:t>
            </a:r>
            <a:r>
              <a:rPr lang="ko-KR" altLang="en-US" sz="1500" dirty="0" smtClean="0"/>
              <a:t>를 선택할 수 있는 화면이 생성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JUnit</a:t>
            </a:r>
            <a:r>
              <a:rPr lang="ko-KR" altLang="en-US" sz="1500" dirty="0" smtClean="0"/>
              <a:t>을 선택하고</a:t>
            </a:r>
            <a:r>
              <a:rPr lang="en-US" altLang="ko-KR" sz="1500" dirty="0" smtClean="0"/>
              <a:t>, &lt;Next&gt; </a:t>
            </a:r>
            <a:r>
              <a:rPr lang="ko-KR" altLang="en-US" sz="1500" dirty="0" smtClean="0"/>
              <a:t>버튼을 클릭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14/46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err="1" smtClean="0"/>
              <a:t>이클립스에서</a:t>
            </a:r>
            <a:r>
              <a:rPr lang="ko-KR" altLang="en-US" sz="1700" b="1" dirty="0" smtClean="0"/>
              <a:t> </a:t>
            </a:r>
            <a:r>
              <a:rPr lang="en-US" altLang="ko-KR" sz="1700" b="1" dirty="0" err="1" smtClean="0"/>
              <a:t>Junit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라이브러리 추가하기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Toshiba\Desktop\자바 이미지\첨부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8008" y="2325464"/>
            <a:ext cx="3556000" cy="3479800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220072" y="3319824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4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580112" y="3247816"/>
            <a:ext cx="2808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/>
              <a:t>JUnit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버전을 설정할 수 있는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화면이 나타나면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JUnit</a:t>
            </a:r>
            <a:r>
              <a:rPr lang="en-US" altLang="ko-KR" sz="1500" dirty="0" smtClean="0"/>
              <a:t> 4</a:t>
            </a:r>
            <a:r>
              <a:rPr lang="ko-KR" altLang="en-US" sz="1500" dirty="0" smtClean="0"/>
              <a:t>를 선택하고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&lt;Finish&gt; </a:t>
            </a:r>
            <a:r>
              <a:rPr lang="ko-KR" altLang="en-US" sz="1500" dirty="0" smtClean="0"/>
              <a:t>버튼을 클릭 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15/46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err="1" smtClean="0"/>
              <a:t>이클립스에서</a:t>
            </a:r>
            <a:r>
              <a:rPr lang="ko-KR" altLang="en-US" sz="1700" b="1" dirty="0" smtClean="0"/>
              <a:t> </a:t>
            </a:r>
            <a:r>
              <a:rPr lang="en-US" altLang="ko-KR" sz="1700" b="1" dirty="0" err="1" smtClean="0"/>
              <a:t>Junit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라이브러리 추가하기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C:\Users\Toshiba\Desktop\자바 이미지\첨부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348880"/>
            <a:ext cx="4546600" cy="3187700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508104" y="3117592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5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868144" y="3045584"/>
            <a:ext cx="309634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Properties </a:t>
            </a:r>
            <a:r>
              <a:rPr lang="ko-KR" altLang="en-US" sz="1500" dirty="0" smtClean="0"/>
              <a:t>창에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Junit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라이브러리가 추가된 것을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확인 가능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 &lt;OK&gt; </a:t>
            </a:r>
            <a:r>
              <a:rPr lang="ko-KR" altLang="en-US" sz="1500" dirty="0" smtClean="0"/>
              <a:t>버튼을 누르면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작업이 완료 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16/46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으로 단위 테스트 직접 해보기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708920"/>
            <a:ext cx="7416824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err="1" smtClean="0">
                <a:solidFill>
                  <a:srgbClr val="FF0000"/>
                </a:solidFill>
              </a:rPr>
              <a:t>JUnit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을 사용해서 단위 테스트를 하는 방법</a:t>
            </a:r>
          </a:p>
          <a:p>
            <a:endParaRPr lang="en-US" altLang="ko-KR" sz="1500" dirty="0" smtClean="0"/>
          </a:p>
          <a:p>
            <a:r>
              <a:rPr lang="en-US" altLang="ko-KR" sz="1500" dirty="0" err="1" smtClean="0"/>
              <a:t>JUnit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라이브러리의 코드를 사용해서 테스트 클래스를 만들고 테스트를 진행하는 것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테스트를 진행할 때 필요한 클래스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테스트하고자 하는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대상 클래스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TargetClass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대상 클래스를 테스트하는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테스트 클래스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TestTargetClass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 </a:t>
            </a:r>
            <a:r>
              <a:rPr lang="en-US" altLang="ko-KR" sz="1500" dirty="0" err="1" smtClean="0"/>
              <a:t>JUnit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프레임워크에서 제공하는 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TestCase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클래스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7" name="순서도: 추출 16"/>
          <p:cNvSpPr/>
          <p:nvPr/>
        </p:nvSpPr>
        <p:spPr>
          <a:xfrm rot="5400000">
            <a:off x="741175" y="279533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741175" y="327058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741175" y="373143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17/46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으로 단위 테스트 직접 해보기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C:\Users\Toshiba\Desktop\자바 이미지\첨부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8624" y="2348880"/>
            <a:ext cx="6929760" cy="2945752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2267744" y="544522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47256" y="5373216"/>
            <a:ext cx="4933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14-6 </a:t>
            </a:r>
            <a:r>
              <a:rPr lang="en-US" altLang="ko-KR" sz="1200" dirty="0" err="1" smtClean="0"/>
              <a:t>JUnit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FrameWork</a:t>
            </a:r>
            <a:r>
              <a:rPr lang="ko-KR" altLang="en-US" sz="1200" dirty="0" smtClean="0"/>
              <a:t>를 이용하여 테스트를 진행하는 방법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18/46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으로 단위 테스트 직접 해보기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592" y="1988840"/>
            <a:ext cx="784887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</a:rPr>
              <a:t>소스 클래스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기능이 구현된 클래스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</a:rPr>
              <a:t>테스트 클래스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테스트 케이스 클래스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테스트 구문을 포함한 클래스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보통 이 두 개의 클래스는 각기 다른 소스 폴더 </a:t>
            </a:r>
            <a:r>
              <a:rPr lang="en-US" altLang="ko-KR" sz="1500" dirty="0" smtClean="0"/>
              <a:t>(source folder)</a:t>
            </a:r>
            <a:r>
              <a:rPr lang="ko-KR" altLang="en-US" sz="1500" dirty="0" smtClean="0"/>
              <a:t>에 따로 저장해서 구분</a:t>
            </a:r>
            <a:endParaRPr lang="ko-KR" altLang="en-US" sz="1500" dirty="0"/>
          </a:p>
        </p:txBody>
      </p:sp>
      <p:pic>
        <p:nvPicPr>
          <p:cNvPr id="9218" name="Picture 2" descr="C:\Users\Toshiba\Desktop\자바 이미지\첨부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0800" y="3140968"/>
            <a:ext cx="5587504" cy="2573772"/>
          </a:xfrm>
          <a:prstGeom prst="rect">
            <a:avLst/>
          </a:prstGeom>
          <a:noFill/>
        </p:spPr>
      </p:pic>
      <p:sp>
        <p:nvSpPr>
          <p:cNvPr id="17" name="순서도: 추출 16"/>
          <p:cNvSpPr/>
          <p:nvPr/>
        </p:nvSpPr>
        <p:spPr>
          <a:xfrm>
            <a:off x="2627784" y="580526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07296" y="5733256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14-7 </a:t>
            </a:r>
            <a:r>
              <a:rPr lang="ko-KR" altLang="en-US" sz="1200" dirty="0" smtClean="0"/>
              <a:t>테스트 케이스를 위한 전용 소스 폴더 구조 </a:t>
            </a:r>
            <a:endParaRPr lang="ko-KR" altLang="en-US" sz="1200" dirty="0"/>
          </a:p>
        </p:txBody>
      </p:sp>
      <p:sp>
        <p:nvSpPr>
          <p:cNvPr id="23" name="순서도: 추출 22"/>
          <p:cNvSpPr/>
          <p:nvPr/>
        </p:nvSpPr>
        <p:spPr>
          <a:xfrm rot="5400000">
            <a:off x="669166" y="214725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추출 23"/>
          <p:cNvSpPr/>
          <p:nvPr/>
        </p:nvSpPr>
        <p:spPr>
          <a:xfrm rot="5400000">
            <a:off x="669166" y="250729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추출 24"/>
          <p:cNvSpPr/>
          <p:nvPr/>
        </p:nvSpPr>
        <p:spPr>
          <a:xfrm rot="5400000">
            <a:off x="669166" y="286733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19/46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으로 단위 테스트 직접 해보기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Toshiba\Desktop\자바 이미지\첨부1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7426" y="2204864"/>
            <a:ext cx="7166982" cy="3156885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2987824" y="552826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7336" y="5456257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표 </a:t>
            </a:r>
            <a:r>
              <a:rPr lang="en-US" altLang="ko-KR" sz="1200" dirty="0" smtClean="0"/>
              <a:t>14-2 </a:t>
            </a:r>
            <a:r>
              <a:rPr lang="ko-KR" altLang="en-US" sz="1200" dirty="0" smtClean="0"/>
              <a:t>실습을 위한 예제의 클래스 구성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63080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936557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dirty="0" smtClean="0">
                <a:solidFill>
                  <a:srgbClr val="F84818"/>
                </a:solidFill>
              </a:rPr>
              <a:t>실무 자바 개발에 앞서 꼭 알아야 할 내용</a:t>
            </a:r>
            <a:endParaRPr lang="ko-KR" altLang="en-US" sz="2600" b="1" dirty="0">
              <a:solidFill>
                <a:srgbClr val="F84818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셋째 마당 </a:t>
            </a:r>
            <a:r>
              <a:rPr lang="en-US" altLang="ko-KR" sz="1600" dirty="0" smtClean="0"/>
              <a:t>| </a:t>
            </a:r>
            <a:r>
              <a:rPr lang="ko-KR" altLang="en-US" sz="1600" dirty="0" smtClean="0"/>
              <a:t>자바 프로젝트에서 자주 사용하는 라이브러리 익히기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20/46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으로 단위 테스트 직접 해보기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 descr="C:\Users\Toshiba\Desktop\자바 이미지\첨부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1988840"/>
            <a:ext cx="6230466" cy="3442910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1259632" y="5301208"/>
            <a:ext cx="7560840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getCurTimeAs8Digit( ) </a:t>
            </a:r>
            <a:r>
              <a:rPr lang="ko-KR" altLang="en-US" sz="1500" dirty="0" err="1" smtClean="0"/>
              <a:t>메소드는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Calendar</a:t>
            </a:r>
            <a:r>
              <a:rPr lang="ko-KR" altLang="en-US" sz="1500" dirty="0" smtClean="0"/>
              <a:t>라는 날짜 관련 클래스를 사용해서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오늘 날짜를 </a:t>
            </a:r>
            <a:r>
              <a:rPr lang="en-US" altLang="ko-KR" sz="1500" dirty="0" smtClean="0"/>
              <a:t>String</a:t>
            </a:r>
            <a:r>
              <a:rPr lang="ko-KR" altLang="en-US" sz="1500" dirty="0" smtClean="0"/>
              <a:t>형으로 반환 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1029206" y="54596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21/46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으로 단위 테스트 직접 해보기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7584" y="2060848"/>
            <a:ext cx="50405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사용자가 직접 테스트 클래스를 만드는 방법 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971599" y="2457763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b="1" dirty="0" err="1" smtClean="0">
                <a:solidFill>
                  <a:srgbClr val="FF0000"/>
                </a:solidFill>
              </a:rPr>
              <a:t>TestCase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클래스를 상속받는 방법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C:\Users\Toshiba\Desktop\자바 이미지\첨부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852936"/>
            <a:ext cx="3209148" cy="3042979"/>
          </a:xfrm>
          <a:prstGeom prst="rect">
            <a:avLst/>
          </a:prstGeom>
          <a:noFill/>
        </p:spPr>
      </p:pic>
      <p:grpSp>
        <p:nvGrpSpPr>
          <p:cNvPr id="22" name="그룹 21"/>
          <p:cNvGrpSpPr/>
          <p:nvPr/>
        </p:nvGrpSpPr>
        <p:grpSpPr>
          <a:xfrm>
            <a:off x="4572000" y="3356992"/>
            <a:ext cx="288032" cy="307777"/>
            <a:chOff x="5427712" y="1980456"/>
            <a:chExt cx="288032" cy="307777"/>
          </a:xfrm>
        </p:grpSpPr>
        <p:sp>
          <p:nvSpPr>
            <p:cNvPr id="23" name="타원 22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1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932040" y="3284984"/>
            <a:ext cx="36724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/>
              <a:t>DateUtil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클래스가 속한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‘</a:t>
            </a:r>
            <a:r>
              <a:rPr lang="en-US" altLang="ko-KR" sz="1500" dirty="0" smtClean="0"/>
              <a:t>Gilbut-Java-Session3’ Java Project</a:t>
            </a:r>
            <a:r>
              <a:rPr lang="ko-KR" altLang="en-US" sz="1500" dirty="0" smtClean="0"/>
              <a:t>에서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마우스 오른쪽 버튼 클릭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new → source folder</a:t>
            </a:r>
            <a:r>
              <a:rPr lang="ko-KR" altLang="en-US" sz="1500" dirty="0" smtClean="0"/>
              <a:t>를 클릭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Folder name</a:t>
            </a:r>
            <a:r>
              <a:rPr lang="ko-KR" altLang="en-US" sz="1500" dirty="0" smtClean="0"/>
              <a:t>에 “</a:t>
            </a:r>
            <a:r>
              <a:rPr lang="en-US" altLang="ko-KR" sz="1500" dirty="0" smtClean="0"/>
              <a:t>test”</a:t>
            </a:r>
            <a:r>
              <a:rPr lang="ko-KR" altLang="en-US" sz="1500" dirty="0" smtClean="0"/>
              <a:t>라고 입력한 뒤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&lt;Finish&gt; </a:t>
            </a:r>
            <a:r>
              <a:rPr lang="ko-KR" altLang="en-US" sz="1500" dirty="0" smtClean="0"/>
              <a:t>버튼을 클릭</a:t>
            </a:r>
            <a:endParaRPr lang="ko-KR" altLang="en-US" sz="15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597158" y="215358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추출 25"/>
          <p:cNvSpPr/>
          <p:nvPr/>
        </p:nvSpPr>
        <p:spPr>
          <a:xfrm rot="5400000">
            <a:off x="741174" y="255050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22/46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으로 단위 테스트 직접 해보기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611560" y="2204864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2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pic>
        <p:nvPicPr>
          <p:cNvPr id="13314" name="Picture 2" descr="C:\Users\Toshiba\Desktop\자바 이미지\첨부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028" y="3068960"/>
            <a:ext cx="7708404" cy="2843545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971600" y="2132856"/>
            <a:ext cx="7992888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‘</a:t>
            </a:r>
            <a:r>
              <a:rPr lang="en-US" altLang="ko-KR" sz="1500" dirty="0" smtClean="0"/>
              <a:t>test’ </a:t>
            </a:r>
            <a:r>
              <a:rPr lang="ko-KR" altLang="en-US" sz="1500" dirty="0" smtClean="0"/>
              <a:t>소스 폴더에 </a:t>
            </a:r>
            <a:r>
              <a:rPr lang="en-US" altLang="ko-KR" sz="1500" dirty="0" err="1" smtClean="0"/>
              <a:t>DateUtil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클래스가 속한 패키지 이름과 같은 </a:t>
            </a:r>
            <a:r>
              <a:rPr lang="en-US" altLang="ko-KR" sz="1500" dirty="0" err="1" smtClean="0"/>
              <a:t>com.gilbut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패키지 생성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TestDateUtil</a:t>
            </a:r>
            <a:r>
              <a:rPr lang="ko-KR" altLang="en-US" sz="1500" dirty="0" smtClean="0"/>
              <a:t>이라는 테스트 케이스 클래스를 작성 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23/46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으로 단위 테스트 직접 해보기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 descr="C:\Users\Toshiba\Desktop\자바 이미지\첨부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132856"/>
            <a:ext cx="4248472" cy="383078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076056" y="3162219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3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364088" y="3090211"/>
            <a:ext cx="3384376" cy="177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testGetCurTimeAs8Digit( ) 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메소드</a:t>
            </a:r>
            <a:r>
              <a:rPr lang="ko-KR" altLang="en-US" sz="1500" dirty="0" smtClean="0"/>
              <a:t> 영역을 마우스로 더블 클릭을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하면 음영 표시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이 영역에 마우스 오른쪽 버튼을 클릭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→ </a:t>
            </a:r>
            <a:r>
              <a:rPr lang="en-US" altLang="ko-KR" sz="1500" dirty="0" smtClean="0"/>
              <a:t>Run As → </a:t>
            </a:r>
            <a:r>
              <a:rPr lang="en-US" altLang="ko-KR" sz="1500" dirty="0" err="1" smtClean="0"/>
              <a:t>JUnit</a:t>
            </a:r>
            <a:r>
              <a:rPr lang="en-US" altLang="ko-KR" sz="1500" dirty="0" smtClean="0"/>
              <a:t> Test</a:t>
            </a:r>
            <a:r>
              <a:rPr lang="ko-KR" altLang="en-US" sz="1500" dirty="0" smtClean="0"/>
              <a:t>를 클릭 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Toshiba\Desktop\자바 이미지\첨부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9604" y="2132856"/>
            <a:ext cx="3568700" cy="901700"/>
          </a:xfrm>
          <a:prstGeom prst="rect">
            <a:avLst/>
          </a:prstGeom>
          <a:noFill/>
        </p:spPr>
      </p:pic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24/46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으로 단위 테스트 직접 해보기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 descr="C:\Users\Toshiba\Desktop\자바 이미지\첨부1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9284" y="2132856"/>
            <a:ext cx="2808312" cy="365382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4139952" y="3549640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4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427984" y="3477632"/>
            <a:ext cx="424847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/>
              <a:t>JUnit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뷰</a:t>
            </a:r>
            <a:r>
              <a:rPr lang="en-US" altLang="ko-KR" sz="1500" dirty="0" smtClean="0"/>
              <a:t>(View)</a:t>
            </a:r>
            <a:r>
              <a:rPr lang="ko-KR" altLang="en-US" sz="1500" dirty="0" smtClean="0"/>
              <a:t>가 나타나면서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에러</a:t>
            </a:r>
            <a:r>
              <a:rPr lang="en-US" altLang="ko-KR" sz="1500" dirty="0" smtClean="0"/>
              <a:t>(Error)</a:t>
            </a:r>
            <a:r>
              <a:rPr lang="ko-KR" altLang="en-US" sz="1500" dirty="0" smtClean="0"/>
              <a:t>와 실패</a:t>
            </a:r>
            <a:r>
              <a:rPr lang="en-US" altLang="ko-KR" sz="1500" dirty="0" smtClean="0"/>
              <a:t>(Failure) </a:t>
            </a:r>
            <a:r>
              <a:rPr lang="ko-KR" altLang="en-US" sz="1500" dirty="0" smtClean="0"/>
              <a:t>모두 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건으로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JUnit</a:t>
            </a:r>
            <a:r>
              <a:rPr lang="ko-KR" altLang="en-US" sz="1500" dirty="0" smtClean="0"/>
              <a:t>이 성공적으로 실행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행한 </a:t>
            </a:r>
            <a:r>
              <a:rPr lang="en-US" altLang="ko-KR" sz="1500" dirty="0" err="1" smtClean="0"/>
              <a:t>TestCase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클래스가 오류 없이 실행되면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Console</a:t>
            </a:r>
            <a:r>
              <a:rPr lang="ko-KR" altLang="en-US" sz="1500" dirty="0" smtClean="0"/>
              <a:t>에 오늘 날짜를 출력 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25/46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으로 단위 테스트 직접 해보기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2780928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 smtClean="0">
                <a:solidFill>
                  <a:srgbClr val="FF0000"/>
                </a:solidFill>
              </a:rPr>
              <a:t>어노테이션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(Annotation) : </a:t>
            </a:r>
            <a:r>
              <a:rPr lang="ko-KR" altLang="en-US" sz="1500" dirty="0" smtClean="0"/>
              <a:t>‘</a:t>
            </a:r>
            <a:r>
              <a:rPr lang="en-US" altLang="ko-KR" sz="1500" dirty="0" smtClean="0"/>
              <a:t>// ’ </a:t>
            </a:r>
            <a:r>
              <a:rPr lang="ko-KR" altLang="en-US" sz="1500" dirty="0" smtClean="0"/>
              <a:t>혹은 ‘</a:t>
            </a:r>
            <a:r>
              <a:rPr lang="en-US" altLang="ko-KR" sz="1500" dirty="0" smtClean="0"/>
              <a:t>/** **/ ’</a:t>
            </a:r>
            <a:r>
              <a:rPr lang="ko-KR" altLang="en-US" sz="1500" dirty="0" smtClean="0"/>
              <a:t>과 같은 방법으로 주석을 넣어온 것과 달리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                                ‘</a:t>
            </a:r>
            <a:r>
              <a:rPr lang="en-US" altLang="ko-KR" sz="1500" dirty="0" smtClean="0"/>
              <a:t>@’ </a:t>
            </a:r>
            <a:r>
              <a:rPr lang="ko-KR" altLang="en-US" sz="1500" dirty="0" smtClean="0"/>
              <a:t>기호를 사용해서 주석을 다는 것</a:t>
            </a:r>
            <a:endParaRPr lang="en-US" altLang="ko-KR" sz="1500" dirty="0" smtClean="0"/>
          </a:p>
          <a:p>
            <a:endParaRPr lang="ko-KR" altLang="en-US" sz="1500" dirty="0" smtClean="0"/>
          </a:p>
          <a:p>
            <a:r>
              <a:rPr lang="ko-KR" altLang="en-US" sz="1500" dirty="0" smtClean="0"/>
              <a:t>코드 중간에 정보를 넣는 것을 넘어 </a:t>
            </a:r>
            <a:r>
              <a:rPr lang="ko-KR" altLang="en-US" sz="1500" dirty="0" err="1" smtClean="0"/>
              <a:t>어노테이션은</a:t>
            </a:r>
            <a:r>
              <a:rPr lang="ko-KR" altLang="en-US" sz="1500" dirty="0" smtClean="0"/>
              <a:t> 다양한 기능을 제공</a:t>
            </a:r>
            <a:endParaRPr lang="en-US" altLang="ko-KR" sz="1500" dirty="0" smtClean="0"/>
          </a:p>
          <a:p>
            <a:endParaRPr lang="ko-KR" altLang="en-US" sz="1500" dirty="0" smtClean="0"/>
          </a:p>
          <a:p>
            <a:r>
              <a:rPr lang="en-US" altLang="ko-KR" sz="1500" b="1" dirty="0" smtClean="0">
                <a:solidFill>
                  <a:srgbClr val="FF0000"/>
                </a:solidFill>
              </a:rPr>
              <a:t>@Deprecated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err="1" smtClean="0"/>
              <a:t>메소드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선언부나</a:t>
            </a:r>
            <a:r>
              <a:rPr lang="ko-KR" altLang="en-US" sz="1500" dirty="0" smtClean="0"/>
              <a:t> 클래스 </a:t>
            </a:r>
            <a:r>
              <a:rPr lang="ko-KR" altLang="en-US" sz="1500" dirty="0" err="1" smtClean="0"/>
              <a:t>선언부</a:t>
            </a:r>
            <a:r>
              <a:rPr lang="ko-KR" altLang="en-US" sz="1500" dirty="0" smtClean="0"/>
              <a:t> 위에 표기</a:t>
            </a:r>
            <a:r>
              <a:rPr lang="en-US" altLang="ko-KR" sz="15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                    </a:t>
            </a:r>
            <a:r>
              <a:rPr lang="ko-KR" altLang="en-US" sz="1500" dirty="0" smtClean="0"/>
              <a:t>해당 클래스나 </a:t>
            </a:r>
            <a:r>
              <a:rPr lang="ko-KR" altLang="en-US" sz="1500" dirty="0" err="1" smtClean="0"/>
              <a:t>메소드의</a:t>
            </a:r>
            <a:r>
              <a:rPr lang="ko-KR" altLang="en-US" sz="1500" dirty="0" smtClean="0"/>
              <a:t> 사용을 제한한다는 뜻</a:t>
            </a:r>
            <a:endParaRPr lang="en-US" altLang="ko-KR" sz="1500" dirty="0" smtClean="0"/>
          </a:p>
          <a:p>
            <a:endParaRPr lang="ko-KR" altLang="en-US" sz="1500" dirty="0" smtClean="0"/>
          </a:p>
          <a:p>
            <a:r>
              <a:rPr lang="en-US" altLang="ko-KR" sz="1500" b="1" dirty="0" smtClean="0">
                <a:solidFill>
                  <a:srgbClr val="FF0000"/>
                </a:solidFill>
              </a:rPr>
              <a:t>@Override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메소드는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오버라이딩된</a:t>
            </a:r>
            <a:r>
              <a:rPr lang="ko-KR" altLang="en-US" sz="1500" dirty="0" smtClean="0"/>
              <a:t> 것이므로 이름을 바꿀 수 없음</a:t>
            </a:r>
            <a:endParaRPr lang="en-US" altLang="ko-KR" sz="1500" dirty="0" smtClean="0"/>
          </a:p>
          <a:p>
            <a:endParaRPr lang="ko-KR" altLang="en-US" sz="1500" dirty="0" smtClean="0"/>
          </a:p>
          <a:p>
            <a:r>
              <a:rPr lang="en-US" altLang="ko-KR" sz="1500" dirty="0" err="1" smtClean="0"/>
              <a:t>TestCase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클래스를 상속받지 않아도 </a:t>
            </a:r>
            <a:r>
              <a:rPr lang="en-US" altLang="ko-KR" sz="1500" dirty="0" err="1" smtClean="0"/>
              <a:t>JUnit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테스트를 진행할 수 있음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899592" y="2169731"/>
            <a:ext cx="55446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</a:rPr>
              <a:t>자바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어노테이션을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이용하는 방법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8" name="순서도: 추출 17"/>
          <p:cNvSpPr/>
          <p:nvPr/>
        </p:nvSpPr>
        <p:spPr>
          <a:xfrm rot="5400000">
            <a:off x="885190" y="286733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885190" y="370263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 rot="5400000">
            <a:off x="885190" y="413467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885190" y="492676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추출 22"/>
          <p:cNvSpPr/>
          <p:nvPr/>
        </p:nvSpPr>
        <p:spPr>
          <a:xfrm rot="5400000">
            <a:off x="885190" y="538761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추출 23"/>
          <p:cNvSpPr/>
          <p:nvPr/>
        </p:nvSpPr>
        <p:spPr>
          <a:xfrm rot="5400000">
            <a:off x="669167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26/46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으로 단위 테스트 직접 해보기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 descr="C:\Users\Toshiba\Desktop\자바 이미지\첨부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068960"/>
            <a:ext cx="7513588" cy="2765807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899592" y="2132856"/>
            <a:ext cx="7488832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/>
              <a:t>TestDateUtil</a:t>
            </a:r>
            <a:r>
              <a:rPr lang="ko-KR" altLang="en-US" sz="1500" dirty="0" smtClean="0"/>
              <a:t>에서와 같이 실행할 메소드의 이름을 </a:t>
            </a:r>
            <a:r>
              <a:rPr lang="ko-KR" altLang="en-US" sz="1500" dirty="0" err="1" smtClean="0"/>
              <a:t>더블클릭해서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음영처리한</a:t>
            </a:r>
            <a:r>
              <a:rPr lang="ko-KR" altLang="en-US" sz="1500" dirty="0" smtClean="0"/>
              <a:t> 뒤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마우스 오른쪽 버튼 → </a:t>
            </a:r>
            <a:r>
              <a:rPr lang="en-US" altLang="ko-KR" sz="1500" dirty="0" smtClean="0"/>
              <a:t>Run As </a:t>
            </a:r>
            <a:r>
              <a:rPr lang="ko-KR" altLang="en-US" sz="1500" dirty="0" smtClean="0"/>
              <a:t>→ </a:t>
            </a:r>
            <a:r>
              <a:rPr lang="en-US" altLang="ko-KR" sz="1500" dirty="0" err="1" smtClean="0"/>
              <a:t>JUnit</a:t>
            </a:r>
            <a:r>
              <a:rPr lang="en-US" altLang="ko-KR" sz="1500" dirty="0" smtClean="0"/>
              <a:t> Test</a:t>
            </a:r>
            <a:r>
              <a:rPr lang="ko-KR" altLang="en-US" sz="1500" dirty="0" smtClean="0"/>
              <a:t>를 클릭하면 결과값을 볼 수 있을 것 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669166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27/46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708920"/>
            <a:ext cx="784887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</a:rPr>
              <a:t>Assert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클래스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데이터 검증을 하기 위한 </a:t>
            </a:r>
            <a:r>
              <a:rPr lang="ko-KR" altLang="en-US" sz="1500" dirty="0" err="1" smtClean="0"/>
              <a:t>메소드들로</a:t>
            </a:r>
            <a:r>
              <a:rPr lang="ko-KR" altLang="en-US" sz="1500" dirty="0" smtClean="0"/>
              <a:t> 구성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                     </a:t>
            </a:r>
            <a:r>
              <a:rPr lang="ko-KR" altLang="en-US" sz="1500" dirty="0" smtClean="0"/>
              <a:t>테스트 </a:t>
            </a:r>
            <a:r>
              <a:rPr lang="ko-KR" altLang="en-US" sz="1500" dirty="0" err="1" smtClean="0"/>
              <a:t>메소드의</a:t>
            </a:r>
            <a:r>
              <a:rPr lang="ko-KR" altLang="en-US" sz="1500" dirty="0" smtClean="0"/>
              <a:t> 런타임 중간에 발생하는 데이터에 대해서 검증 가능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 </a:t>
            </a:r>
            <a:endParaRPr lang="ko-KR" altLang="en-US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예상한 값과 클래스에서 받은 값이 일치하지 않는다면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AssertionError</a:t>
            </a:r>
            <a:r>
              <a:rPr lang="ko-KR" altLang="en-US" sz="1500" dirty="0" smtClean="0"/>
              <a:t>가 발생하게 되며 </a:t>
            </a:r>
            <a:r>
              <a:rPr lang="en-US" altLang="ko-KR" sz="1500" dirty="0" err="1" smtClean="0"/>
              <a:t>JUnit</a:t>
            </a:r>
            <a:r>
              <a:rPr lang="en-US" altLang="ko-KR" sz="1500" dirty="0" smtClean="0"/>
              <a:t> view</a:t>
            </a:r>
            <a:r>
              <a:rPr lang="ko-KR" altLang="en-US" sz="1500" dirty="0" smtClean="0"/>
              <a:t>에서는 </a:t>
            </a:r>
            <a:r>
              <a:rPr lang="en-US" altLang="ko-KR" sz="1500" dirty="0" smtClean="0"/>
              <a:t>failure</a:t>
            </a:r>
            <a:r>
              <a:rPr lang="ko-KR" altLang="en-US" sz="1500" dirty="0" smtClean="0"/>
              <a:t>라고 처리 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개발자가 예상한 값과 정확하게 일치하면 </a:t>
            </a:r>
            <a:r>
              <a:rPr lang="en-US" altLang="ko-KR" sz="1500" dirty="0" smtClean="0"/>
              <a:t>success</a:t>
            </a:r>
            <a:r>
              <a:rPr lang="ko-KR" altLang="en-US" sz="1500" dirty="0" smtClean="0"/>
              <a:t>로 처리 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741174" y="283853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741174" y="38754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741174" y="48835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28/46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 descr="C:\Users\Toshiba\Desktop\자바 이미지\첨부1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492896"/>
            <a:ext cx="7835850" cy="2373076"/>
          </a:xfrm>
          <a:prstGeom prst="rect">
            <a:avLst/>
          </a:prstGeom>
          <a:noFill/>
        </p:spPr>
      </p:pic>
      <p:sp>
        <p:nvSpPr>
          <p:cNvPr id="17" name="순서도: 추출 16"/>
          <p:cNvSpPr/>
          <p:nvPr/>
        </p:nvSpPr>
        <p:spPr>
          <a:xfrm>
            <a:off x="3131840" y="509621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11352" y="5024209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표 </a:t>
            </a:r>
            <a:r>
              <a:rPr lang="en-US" altLang="ko-KR" sz="1200" dirty="0" smtClean="0"/>
              <a:t>14-3 </a:t>
            </a:r>
            <a:r>
              <a:rPr lang="ko-KR" altLang="en-US" sz="1200" dirty="0" err="1" smtClean="0"/>
              <a:t>오버로딩된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assert( ) </a:t>
            </a:r>
            <a:r>
              <a:rPr lang="ko-KR" altLang="en-US" sz="1200" dirty="0" err="1" smtClean="0"/>
              <a:t>메소드들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29/46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 descr="C:\Users\Toshiba\Desktop\자바 이미지\첨부1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708920"/>
            <a:ext cx="7776542" cy="2324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실무 자바 개발에 앞서 꼭 알아야 할 내용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"/>
          <p:cNvGrpSpPr/>
          <p:nvPr/>
        </p:nvGrpSpPr>
        <p:grpSpPr>
          <a:xfrm>
            <a:off x="899592" y="2795179"/>
            <a:ext cx="675341" cy="447056"/>
            <a:chOff x="395536" y="1757809"/>
            <a:chExt cx="720080" cy="476672"/>
          </a:xfrm>
        </p:grpSpPr>
        <p:sp>
          <p:nvSpPr>
            <p:cNvPr id="15" name="순서도: 처리 14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547664" y="2780928"/>
            <a:ext cx="68042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자바 오픈 소스 라이브러리를 활용하자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 smtClean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단위 테스트를 위한 </a:t>
            </a:r>
            <a:r>
              <a:rPr lang="en-US" altLang="ko-KR" sz="2000" b="1" dirty="0" err="1" smtClean="0"/>
              <a:t>JUnit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프레임워크는 어떻게 사용할까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10000"/>
              </a:lnSpc>
            </a:pPr>
            <a:endParaRPr lang="en-US" altLang="ko-KR" sz="2000" b="1" dirty="0" smtClean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여러 클래스 공용을 위한 클래스 패스 이해하기</a:t>
            </a:r>
            <a:endParaRPr lang="en-US" altLang="ko-KR" sz="2000" b="1" dirty="0" smtClean="0"/>
          </a:p>
        </p:txBody>
      </p:sp>
      <p:grpSp>
        <p:nvGrpSpPr>
          <p:cNvPr id="4" name="그룹 17"/>
          <p:cNvGrpSpPr/>
          <p:nvPr/>
        </p:nvGrpSpPr>
        <p:grpSpPr>
          <a:xfrm>
            <a:off x="899592" y="3443251"/>
            <a:ext cx="675341" cy="475740"/>
            <a:chOff x="395536" y="1757809"/>
            <a:chExt cx="720080" cy="507256"/>
          </a:xfrm>
        </p:grpSpPr>
        <p:sp>
          <p:nvSpPr>
            <p:cNvPr id="19" name="순서도: 처리 18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21"/>
          <p:cNvGrpSpPr/>
          <p:nvPr/>
        </p:nvGrpSpPr>
        <p:grpSpPr>
          <a:xfrm>
            <a:off x="899592" y="4091323"/>
            <a:ext cx="675341" cy="475740"/>
            <a:chOff x="395536" y="1757809"/>
            <a:chExt cx="720080" cy="507256"/>
          </a:xfrm>
        </p:grpSpPr>
        <p:sp>
          <p:nvSpPr>
            <p:cNvPr id="23" name="순서도: 처리 22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30/46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592" y="2169731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dirty="0" smtClean="0"/>
              <a:t>Assert </a:t>
            </a:r>
            <a:r>
              <a:rPr lang="ko-KR" altLang="en-US" sz="1500" dirty="0" smtClean="0"/>
              <a:t>클래스의 </a:t>
            </a:r>
            <a:r>
              <a:rPr lang="ko-KR" altLang="en-US" sz="1500" dirty="0" err="1" smtClean="0"/>
              <a:t>메소드를</a:t>
            </a:r>
            <a:r>
              <a:rPr lang="ko-KR" altLang="en-US" sz="1500" dirty="0" smtClean="0"/>
              <a:t> 사용하는 방법 </a:t>
            </a:r>
            <a:endParaRPr lang="ko-KR" altLang="en-US" sz="1500" dirty="0"/>
          </a:p>
        </p:txBody>
      </p:sp>
      <p:pic>
        <p:nvPicPr>
          <p:cNvPr id="19458" name="Picture 2" descr="C:\Users\Toshiba\Desktop\자바 이미지\첨부2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708920"/>
            <a:ext cx="7670304" cy="3150303"/>
          </a:xfrm>
          <a:prstGeom prst="rect">
            <a:avLst/>
          </a:prstGeom>
          <a:noFill/>
        </p:spPr>
      </p:pic>
      <p:sp>
        <p:nvSpPr>
          <p:cNvPr id="17" name="순서도: 추출 16"/>
          <p:cNvSpPr/>
          <p:nvPr/>
        </p:nvSpPr>
        <p:spPr>
          <a:xfrm rot="5400000">
            <a:off x="669166" y="226247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31/46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 descr="C:\Users\Toshiba\Desktop\자바 이미지\첨부2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351658"/>
            <a:ext cx="7670800" cy="2298700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2790776" y="466416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70288" y="4592161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14-11 assert </a:t>
            </a:r>
            <a:r>
              <a:rPr lang="ko-KR" altLang="en-US" sz="1200" dirty="0" smtClean="0"/>
              <a:t>관련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실행한 결과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259631" y="5013176"/>
            <a:ext cx="7200800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Failure Trace</a:t>
            </a:r>
            <a:r>
              <a:rPr lang="ko-KR" altLang="en-US" sz="1500" dirty="0" smtClean="0"/>
              <a:t>를 보면 어떤 값이 같지 않은지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몇 번째 라인이 잘못되었는지 등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실행 결과를 정확하게 알 수 있음</a:t>
            </a:r>
            <a:endParaRPr lang="ko-KR" altLang="en-US" sz="1500" dirty="0"/>
          </a:p>
        </p:txBody>
      </p:sp>
      <p:sp>
        <p:nvSpPr>
          <p:cNvPr id="19" name="순서도: 추출 18"/>
          <p:cNvSpPr/>
          <p:nvPr/>
        </p:nvSpPr>
        <p:spPr>
          <a:xfrm rot="5400000">
            <a:off x="1029206" y="517159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32/46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 descr="C:\Users\Toshiba\Desktop\자바 이미지\첨부2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204864"/>
            <a:ext cx="7429202" cy="3244048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3059832" y="560027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39344" y="5528265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표 </a:t>
            </a:r>
            <a:r>
              <a:rPr lang="en-US" altLang="ko-KR" sz="1200" dirty="0" smtClean="0"/>
              <a:t>14-4 </a:t>
            </a:r>
            <a:r>
              <a:rPr lang="ko-KR" altLang="en-US" sz="1200" dirty="0" smtClean="0"/>
              <a:t>예제 실습을 위한 클래스 구성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33/46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30" name="Picture 2" descr="C:\Users\Toshiba\Desktop\자바 이미지\첨부2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060848"/>
            <a:ext cx="6740872" cy="3918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34/46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4" name="Picture 2" descr="C:\Users\Toshiba\Desktop\자바 이미지\첨부2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3452" y="2204864"/>
            <a:ext cx="7106940" cy="35059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35/46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8" name="Picture 2" descr="C:\Users\Toshiba\Desktop\자바 이미지\첨부2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2348880"/>
            <a:ext cx="7394972" cy="3439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36/46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 descr="C:\Users\Toshiba\Desktop\자바 이미지\첨부2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2270194"/>
            <a:ext cx="6814716" cy="35350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37/46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2901568"/>
            <a:ext cx="756084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solidFill>
                  <a:srgbClr val="FF0000"/>
                </a:solidFill>
              </a:rPr>
              <a:t>FilenameFilter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인터페이스 </a:t>
            </a:r>
            <a:r>
              <a:rPr lang="en-US" altLang="ko-KR" sz="1500" dirty="0" smtClean="0"/>
              <a:t>:</a:t>
            </a:r>
            <a:r>
              <a:rPr lang="ko-KR" altLang="en-US" sz="1500" dirty="0" smtClean="0"/>
              <a:t> 파일 이름을 </a:t>
            </a:r>
            <a:r>
              <a:rPr lang="ko-KR" altLang="en-US" sz="1500" dirty="0" err="1" smtClean="0"/>
              <a:t>필터링하기</a:t>
            </a:r>
            <a:r>
              <a:rPr lang="ko-KR" altLang="en-US" sz="1500" dirty="0" smtClean="0"/>
              <a:t> 위해서 사용되는 인터페이스 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</a:rPr>
              <a:t>Comparator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인터페이스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배열이나 리스트 같은 객체의 아이템을 정렬하는데 사용 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Array.sort</a:t>
            </a:r>
            <a:r>
              <a:rPr lang="en-US" altLang="ko-KR" sz="1500" dirty="0" smtClean="0"/>
              <a:t>( ) </a:t>
            </a:r>
            <a:r>
              <a:rPr lang="ko-KR" altLang="en-US" sz="1500" dirty="0" err="1" smtClean="0"/>
              <a:t>메소드에</a:t>
            </a:r>
            <a:r>
              <a:rPr lang="ko-KR" altLang="en-US" sz="1500" dirty="0" smtClean="0"/>
              <a:t> 의해서 순서대로 배열이 정렬 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813182" y="305998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813182" y="375126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813182" y="447134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38/46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 descr="C:\Users\Toshiba\Desktop\자바 이미지\첨부2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0120" y="2132856"/>
            <a:ext cx="7092280" cy="3662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39/46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0" name="Picture 2" descr="C:\Users\Toshiba\Desktop\자바 이미지\첨부2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0928" y="2884814"/>
            <a:ext cx="7547496" cy="2056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4/46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 오픈 소스 라이브러리를 활용하자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오픈 소스를 사용하는 이유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75856" y="2564904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</a:rPr>
              <a:t>오픈 소스의 장점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473624" y="3335505"/>
            <a:ext cx="288032" cy="307777"/>
            <a:chOff x="5427712" y="1980456"/>
            <a:chExt cx="288032" cy="307777"/>
          </a:xfrm>
        </p:grpSpPr>
        <p:sp>
          <p:nvSpPr>
            <p:cNvPr id="18" name="타원 17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1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73624" y="4003322"/>
            <a:ext cx="288032" cy="307777"/>
            <a:chOff x="5427712" y="1980456"/>
            <a:chExt cx="288032" cy="307777"/>
          </a:xfrm>
        </p:grpSpPr>
        <p:sp>
          <p:nvSpPr>
            <p:cNvPr id="22" name="타원 21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2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3624" y="4703657"/>
            <a:ext cx="288032" cy="307777"/>
            <a:chOff x="5427712" y="1980456"/>
            <a:chExt cx="288032" cy="307777"/>
          </a:xfrm>
        </p:grpSpPr>
        <p:sp>
          <p:nvSpPr>
            <p:cNvPr id="25" name="타원 24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3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851920" y="3248109"/>
            <a:ext cx="4572000" cy="17789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편리성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뛰어난 성능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신뢰성</a:t>
            </a:r>
            <a:endParaRPr lang="ko-KR" altLang="en-US" sz="1500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3045430" y="268644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40/46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674" name="Picture 2" descr="C:\Users\Toshiba\Desktop\자바 이미지\첨부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3645024"/>
            <a:ext cx="6375400" cy="1651000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2771800" y="53732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1312" y="5301208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14-12 testScenario1( 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실행한 결과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115616" y="2472773"/>
            <a:ext cx="7488832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test Scenario1( ) </a:t>
            </a:r>
            <a:r>
              <a:rPr lang="ko-KR" altLang="en-US" sz="1500" dirty="0" err="1" smtClean="0"/>
              <a:t>메소드를</a:t>
            </a:r>
            <a:r>
              <a:rPr lang="ko-KR" altLang="en-US" sz="1500" dirty="0" smtClean="0"/>
              <a:t> 처음 실행한다면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오늘 날짜로 이름이 구성된 텍스트 파일 하나가 화면에 출력 될 것 </a:t>
            </a:r>
            <a:endParaRPr lang="ko-KR" altLang="en-US" sz="1500" dirty="0"/>
          </a:p>
        </p:txBody>
      </p:sp>
      <p:sp>
        <p:nvSpPr>
          <p:cNvPr id="19" name="순서도: 추출 18"/>
          <p:cNvSpPr/>
          <p:nvPr/>
        </p:nvSpPr>
        <p:spPr>
          <a:xfrm rot="5400000">
            <a:off x="885190" y="263119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41/46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99592" y="2025715"/>
            <a:ext cx="75608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Suite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클래스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여러 테스트 케이스 클래스들을 하나로 묶는 방법을 제공 </a:t>
            </a:r>
            <a:endParaRPr lang="ko-KR" altLang="en-US" sz="1500" dirty="0"/>
          </a:p>
        </p:txBody>
      </p:sp>
      <p:pic>
        <p:nvPicPr>
          <p:cNvPr id="29698" name="Picture 2" descr="C:\Users\Toshiba\Desktop\자바 이미지\첨부3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420888"/>
            <a:ext cx="5785718" cy="3550522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 rot="5400000">
            <a:off x="741174" y="214725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42/46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b="1" spc="-150" dirty="0" smtClean="0"/>
              <a:t>단위 테스트를 위한 </a:t>
            </a:r>
            <a:r>
              <a:rPr lang="en-US" altLang="ko-KR" sz="2600" b="1" spc="-150" dirty="0" err="1" smtClean="0"/>
              <a:t>JUnit</a:t>
            </a:r>
            <a:r>
              <a:rPr lang="en-US" altLang="ko-KR" sz="2600" b="1" spc="-150" dirty="0" smtClean="0"/>
              <a:t> </a:t>
            </a:r>
            <a:r>
              <a:rPr lang="ko-KR" altLang="en-US" sz="2600" b="1" spc="-150" dirty="0" smtClean="0"/>
              <a:t>프레임워크는 어떻게 사용할까</a:t>
            </a:r>
            <a:r>
              <a:rPr lang="en-US" altLang="ko-KR" sz="2600" b="1" spc="-150" dirty="0" smtClean="0"/>
              <a:t>?</a:t>
            </a:r>
            <a:endParaRPr lang="ko-KR" altLang="en-US" sz="2600" b="1" spc="-150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err="1" smtClean="0"/>
              <a:t>Junit</a:t>
            </a:r>
            <a:r>
              <a:rPr lang="ko-KR" altLang="en-US" sz="1700" b="1" dirty="0" smtClean="0"/>
              <a:t> 프레임워크의 유용한 클래스들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22" name="Picture 2" descr="C:\Users\Toshiba\Desktop\자바 이미지\첨부3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732" y="3140968"/>
            <a:ext cx="7632700" cy="2184400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1763688" y="53732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43200" y="5301208"/>
            <a:ext cx="5797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14-13 </a:t>
            </a:r>
            <a:r>
              <a:rPr lang="en-US" altLang="ko-KR" sz="1200" dirty="0" err="1" smtClean="0"/>
              <a:t>TestSuite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클래스를 사용해서 여러 </a:t>
            </a:r>
            <a:r>
              <a:rPr lang="ko-KR" altLang="en-US" sz="1200" dirty="0" err="1" smtClean="0"/>
              <a:t>메소드들을</a:t>
            </a:r>
            <a:r>
              <a:rPr lang="ko-KR" altLang="en-US" sz="1200" dirty="0" smtClean="0"/>
              <a:t> 한 번에 실행한 결과 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827584" y="2457763"/>
            <a:ext cx="77768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여러 개의 테스트 케이스 </a:t>
            </a:r>
            <a:r>
              <a:rPr lang="ko-KR" altLang="en-US" sz="1500" dirty="0" err="1" smtClean="0"/>
              <a:t>메소드들을</a:t>
            </a:r>
            <a:r>
              <a:rPr lang="ko-KR" altLang="en-US" sz="1500" dirty="0" smtClean="0"/>
              <a:t> 한꺼번에 테스트할 수 있으며 그 결과도 볼 수 있음</a:t>
            </a:r>
            <a:r>
              <a:rPr lang="en-US" altLang="ko-KR" sz="1500" dirty="0" smtClean="0"/>
              <a:t> </a:t>
            </a:r>
            <a:endParaRPr lang="ko-KR" altLang="en-US" sz="1500" dirty="0"/>
          </a:p>
        </p:txBody>
      </p:sp>
      <p:sp>
        <p:nvSpPr>
          <p:cNvPr id="19" name="순서도: 추출 18"/>
          <p:cNvSpPr/>
          <p:nvPr/>
        </p:nvSpPr>
        <p:spPr>
          <a:xfrm rot="5400000">
            <a:off x="669167" y="254417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43/46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여러 클래스 공용을 위한 클래스 패스 이해하기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27584" y="1822465"/>
            <a:ext cx="698477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“클래스 패스는 </a:t>
            </a:r>
            <a:r>
              <a:rPr lang="en-US" altLang="ko-KR" sz="1500" dirty="0" smtClean="0"/>
              <a:t>JVM</a:t>
            </a:r>
            <a:r>
              <a:rPr lang="ko-KR" altLang="en-US" sz="1500" dirty="0" smtClean="0"/>
              <a:t>에게 클래스 파일의 경로를 알려주기 위한 환경 변수다</a:t>
            </a:r>
            <a:r>
              <a:rPr lang="en-US" altLang="ko-KR" sz="1500" dirty="0" smtClean="0"/>
              <a:t>.” </a:t>
            </a:r>
            <a:endParaRPr lang="ko-KR" altLang="en-US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클래스 패스를 지정하지 않으면 어떤 폴더에 있는지 알 수 없음</a:t>
            </a:r>
            <a:r>
              <a:rPr lang="en-US" altLang="ko-KR" sz="1500" dirty="0" smtClean="0"/>
              <a:t> </a:t>
            </a:r>
            <a:endParaRPr lang="ko-KR" altLang="en-US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OS</a:t>
            </a:r>
            <a:r>
              <a:rPr lang="ko-KR" altLang="en-US" sz="1500" dirty="0" smtClean="0"/>
              <a:t>와 </a:t>
            </a:r>
            <a:r>
              <a:rPr lang="en-US" altLang="ko-KR" sz="1500" dirty="0" smtClean="0"/>
              <a:t>JVM</a:t>
            </a:r>
            <a:r>
              <a:rPr lang="ko-KR" altLang="en-US" sz="1500" dirty="0" smtClean="0"/>
              <a:t>은 서로 독립적으로 동작하기 때문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755576" y="5410091"/>
            <a:ext cx="662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위의 코드를 텍스트 </a:t>
            </a:r>
            <a:r>
              <a:rPr lang="ko-KR" altLang="en-US" sz="1500" dirty="0" err="1" smtClean="0"/>
              <a:t>입력기에</a:t>
            </a:r>
            <a:r>
              <a:rPr lang="ko-KR" altLang="en-US" sz="1500" dirty="0" smtClean="0"/>
              <a:t> 입력한 후 ‘</a:t>
            </a:r>
            <a:r>
              <a:rPr lang="en-US" altLang="ko-KR" sz="1500" dirty="0" smtClean="0"/>
              <a:t>HelloWorld.java</a:t>
            </a:r>
            <a:r>
              <a:rPr lang="ko-KR" altLang="en-US" sz="1500" dirty="0" smtClean="0"/>
              <a:t>’</a:t>
            </a:r>
            <a:r>
              <a:rPr lang="ko-KR" altLang="en-US" sz="1500" dirty="0" err="1" smtClean="0"/>
              <a:t>로</a:t>
            </a:r>
            <a:r>
              <a:rPr lang="ko-KR" altLang="en-US" sz="1500" dirty="0" smtClean="0"/>
              <a:t> 저장 </a:t>
            </a:r>
            <a:endParaRPr lang="ko-KR" altLang="en-US" sz="15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483768" y="3303405"/>
            <a:ext cx="4248472" cy="1925795"/>
            <a:chOff x="2339752" y="3429000"/>
            <a:chExt cx="4248472" cy="1925795"/>
          </a:xfrm>
        </p:grpSpPr>
        <p:pic>
          <p:nvPicPr>
            <p:cNvPr id="31746" name="Picture 2" descr="C:\Users\Toshiba\Desktop\자바 이미지\첨부3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3573016"/>
              <a:ext cx="4032448" cy="1781779"/>
            </a:xfrm>
            <a:prstGeom prst="rect">
              <a:avLst/>
            </a:prstGeom>
            <a:noFill/>
          </p:spPr>
        </p:pic>
        <p:sp>
          <p:nvSpPr>
            <p:cNvPr id="16" name="순서도: 처리 15"/>
            <p:cNvSpPr/>
            <p:nvPr/>
          </p:nvSpPr>
          <p:spPr>
            <a:xfrm>
              <a:off x="2339752" y="3429000"/>
              <a:ext cx="4248472" cy="187220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순서도: 추출 17"/>
          <p:cNvSpPr/>
          <p:nvPr/>
        </p:nvSpPr>
        <p:spPr>
          <a:xfrm rot="5400000">
            <a:off x="597159" y="195208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597159" y="240648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 rot="5400000">
            <a:off x="597159" y="283853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597158" y="550283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44/46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여러 클래스 공용을 위한 클래스 패스 이해하기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pic>
        <p:nvPicPr>
          <p:cNvPr id="32770" name="Picture 2" descr="C:\Users\Toshiba\Desktop\자바 이미지\첨부3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783849"/>
            <a:ext cx="5688632" cy="3905967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1187624" y="574428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67136" y="5672281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14-14 </a:t>
            </a:r>
            <a:r>
              <a:rPr lang="en-US" altLang="ko-KR" sz="1200" dirty="0" err="1" smtClean="0"/>
              <a:t>HelloWorld</a:t>
            </a:r>
            <a:r>
              <a:rPr lang="ko-KR" altLang="en-US" sz="1200" dirty="0" smtClean="0"/>
              <a:t>를 컴파일하고 실행한 결과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588224" y="2802179"/>
            <a:ext cx="2520280" cy="177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F:\ </a:t>
            </a:r>
            <a:r>
              <a:rPr lang="ko-KR" altLang="en-US" sz="1500" dirty="0" smtClean="0"/>
              <a:t>폴더에서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같은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명령어를 실행했을 때는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실행되지 않음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이유는 클래스 패스가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지정되지 않았기 때문 </a:t>
            </a:r>
            <a:endParaRPr lang="ko-KR" altLang="en-US" sz="1500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6357799" y="296059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45/46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여러 클래스 공용을 위한 클래스 패스 이해하기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클래스 패스 지정하는 방법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592" y="1824701"/>
            <a:ext cx="60486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500" dirty="0" smtClean="0"/>
          </a:p>
          <a:p>
            <a:r>
              <a:rPr lang="en-US" altLang="ko-KR" sz="1500" dirty="0" smtClean="0"/>
              <a:t>java </a:t>
            </a:r>
            <a:r>
              <a:rPr lang="ko-KR" altLang="en-US" sz="1500" dirty="0" smtClean="0"/>
              <a:t>명령어 실행 시 옵션으로 클래스 패스 지정하기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1259632" y="2328757"/>
            <a:ext cx="6624736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‘</a:t>
            </a:r>
            <a:r>
              <a:rPr lang="en-US" altLang="ko-KR" sz="1500" dirty="0" smtClean="0"/>
              <a:t>–</a:t>
            </a:r>
            <a:r>
              <a:rPr lang="en-US" altLang="ko-KR" sz="1500" dirty="0" err="1" smtClean="0"/>
              <a:t>classpath</a:t>
            </a:r>
            <a:r>
              <a:rPr lang="ko-KR" altLang="en-US" sz="1500" dirty="0" smtClean="0"/>
              <a:t>’ 옵션은 </a:t>
            </a:r>
            <a:r>
              <a:rPr lang="ko-KR" altLang="en-US" sz="1500" dirty="0" err="1" smtClean="0"/>
              <a:t>디렉토리가</a:t>
            </a:r>
            <a:r>
              <a:rPr lang="ko-KR" altLang="en-US" sz="1500" dirty="0" smtClean="0"/>
              <a:t> 변경될 가능성이 있거나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프로세스 전용의 클래스 패스를 별도로 지정하고 싶을 때 사용 </a:t>
            </a:r>
            <a:endParaRPr lang="ko-KR" altLang="en-US" sz="1500" dirty="0"/>
          </a:p>
        </p:txBody>
      </p:sp>
      <p:pic>
        <p:nvPicPr>
          <p:cNvPr id="35842" name="Picture 2" descr="C:\Users\Toshiba\Desktop\자바 이미지\첨부3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127100"/>
            <a:ext cx="7452320" cy="2822180"/>
          </a:xfrm>
          <a:prstGeom prst="rect">
            <a:avLst/>
          </a:prstGeom>
          <a:noFill/>
        </p:spPr>
      </p:pic>
      <p:sp>
        <p:nvSpPr>
          <p:cNvPr id="18" name="순서도: 추출 17"/>
          <p:cNvSpPr/>
          <p:nvPr/>
        </p:nvSpPr>
        <p:spPr>
          <a:xfrm rot="5400000">
            <a:off x="669166" y="212713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1101215" y="248717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Toshiba\Desktop\자바 이미지\자바를다루는기술N_커버지_입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881" y="3212976"/>
            <a:ext cx="2662263" cy="266226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/>
        </p:nvCxnSpPr>
        <p:spPr>
          <a:xfrm>
            <a:off x="2375248" y="2636912"/>
            <a:ext cx="4356992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36512" y="20608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84818"/>
                </a:solidFill>
              </a:rPr>
              <a:t>THANK YOU</a:t>
            </a:r>
            <a:endParaRPr lang="ko-KR" altLang="en-US" sz="2800" b="1" dirty="0">
              <a:solidFill>
                <a:srgbClr val="F8481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708920"/>
            <a:ext cx="9144000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실무에서 알아야 할 기술은 따로 있다</a:t>
            </a:r>
            <a:r>
              <a:rPr lang="en-US" altLang="ko-KR" sz="1200" dirty="0" smtClean="0"/>
              <a:t>! </a:t>
            </a:r>
            <a:r>
              <a:rPr lang="ko-KR" altLang="en-US" sz="1200" dirty="0" smtClean="0"/>
              <a:t>자바를 다루는 기술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5/46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 오픈 소스 라이브러리를 활용하자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알아두면 유용한 아파치 프로젝트들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99593" y="2167989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1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27585" y="4464115"/>
            <a:ext cx="288032" cy="307777"/>
            <a:chOff x="5427712" y="1980456"/>
            <a:chExt cx="288032" cy="307777"/>
          </a:xfrm>
        </p:grpSpPr>
        <p:sp>
          <p:nvSpPr>
            <p:cNvPr id="21" name="타원 20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2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59633" y="2132856"/>
            <a:ext cx="64807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 smtClean="0"/>
              <a:t>카산드라</a:t>
            </a:r>
            <a:r>
              <a:rPr lang="ko-KR" altLang="en-US" sz="1500" dirty="0" smtClean="0"/>
              <a:t> 데이터베이스</a:t>
            </a:r>
            <a:r>
              <a:rPr lang="en-US" altLang="ko-KR" sz="1500" dirty="0" smtClean="0"/>
              <a:t>(Cassandra Database)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1511151" y="2915274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 smtClean="0"/>
              <a:t>확장성을</a:t>
            </a:r>
            <a:r>
              <a:rPr lang="ko-KR" altLang="en-US" sz="1500" dirty="0" smtClean="0"/>
              <a:t> 위해서 ‘분산 저장 시스템 기능’을 제공하는 동시에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RDBMS</a:t>
            </a:r>
            <a:r>
              <a:rPr lang="ko-KR" altLang="en-US" sz="1500" dirty="0" smtClean="0"/>
              <a:t>와 좀더 간단한 데이터 저장 형식을 지원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기존의 </a:t>
            </a:r>
            <a:r>
              <a:rPr lang="en-US" altLang="ko-KR" sz="1500" dirty="0" smtClean="0"/>
              <a:t>RDBMS</a:t>
            </a:r>
            <a:r>
              <a:rPr lang="ko-KR" altLang="en-US" sz="1500" dirty="0" smtClean="0"/>
              <a:t>에서 사용하던 테이블 대신 </a:t>
            </a:r>
            <a:r>
              <a:rPr lang="en-US" altLang="ko-KR" sz="1500" dirty="0" err="1" smtClean="0"/>
              <a:t>Hashtable</a:t>
            </a:r>
            <a:r>
              <a:rPr lang="ko-KR" altLang="en-US" sz="1500" dirty="0" smtClean="0"/>
              <a:t>과 같이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Key/Value </a:t>
            </a:r>
            <a:r>
              <a:rPr lang="ko-KR" altLang="en-US" sz="1500" dirty="0" smtClean="0"/>
              <a:t>형식의 데이터 저장 형식을 갖고 있음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→ ‘</a:t>
            </a:r>
            <a:r>
              <a:rPr lang="en-US" altLang="ko-KR" sz="1500" dirty="0" err="1" smtClean="0"/>
              <a:t>NoSQL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데이터베이스’ 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1187625" y="4464115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 err="1" smtClean="0"/>
              <a:t>하둡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Hadoop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1511152" y="5219328"/>
            <a:ext cx="68407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아파치 재단에서 제공하는 오픈 소스 분산 처리 시스템으로서</a:t>
            </a:r>
            <a:r>
              <a:rPr lang="en-US" altLang="ko-KR" sz="15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매우 획기적인 방법으로 분산 처리 플랫폼을 제공 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367136" y="2543418"/>
            <a:ext cx="338437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/>
              <a:t>관련 </a:t>
            </a:r>
            <a:r>
              <a:rPr lang="en-US" altLang="ko-KR" sz="1300" dirty="0" smtClean="0"/>
              <a:t>URL : http://cassandra.apache.org/</a:t>
            </a:r>
            <a:endParaRPr lang="ko-KR" altLang="en-US" sz="1300" dirty="0"/>
          </a:p>
        </p:txBody>
      </p:sp>
      <p:sp>
        <p:nvSpPr>
          <p:cNvPr id="32" name="직사각형 31"/>
          <p:cNvSpPr/>
          <p:nvPr/>
        </p:nvSpPr>
        <p:spPr>
          <a:xfrm>
            <a:off x="1259632" y="4926940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 smtClean="0"/>
              <a:t>관련 </a:t>
            </a:r>
            <a:r>
              <a:rPr lang="en-US" altLang="ko-KR" sz="1300" dirty="0" smtClean="0"/>
              <a:t>URL : http://hadoop.apache.org/</a:t>
            </a:r>
            <a:endParaRPr lang="ko-KR" altLang="en-US" sz="13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1280726" y="307369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추출 33"/>
          <p:cNvSpPr/>
          <p:nvPr/>
        </p:nvSpPr>
        <p:spPr>
          <a:xfrm rot="5400000">
            <a:off x="1280726" y="376496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추출 34"/>
          <p:cNvSpPr/>
          <p:nvPr/>
        </p:nvSpPr>
        <p:spPr>
          <a:xfrm rot="5400000">
            <a:off x="1280726" y="534894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6/46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 오픈 소스 라이브러리를 활용하자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알아두면 유용한 아파치 프로젝트들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36104" y="2385755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3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36104" y="3913311"/>
            <a:ext cx="288032" cy="307777"/>
            <a:chOff x="5427712" y="1980456"/>
            <a:chExt cx="288032" cy="307777"/>
          </a:xfrm>
        </p:grpSpPr>
        <p:sp>
          <p:nvSpPr>
            <p:cNvPr id="21" name="타원 20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4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296144" y="2385755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 err="1" smtClean="0"/>
              <a:t>루씬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Lucene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1296144" y="2852936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 smtClean="0"/>
              <a:t>관련 </a:t>
            </a:r>
            <a:r>
              <a:rPr lang="en-US" altLang="ko-KR" sz="1300" dirty="0" smtClean="0"/>
              <a:t>URL : http://lucene.apache.org/ </a:t>
            </a:r>
            <a:endParaRPr lang="ko-KR" altLang="en-US" sz="1300" dirty="0"/>
          </a:p>
        </p:txBody>
      </p:sp>
      <p:sp>
        <p:nvSpPr>
          <p:cNvPr id="25" name="직사각형 24"/>
          <p:cNvSpPr/>
          <p:nvPr/>
        </p:nvSpPr>
        <p:spPr>
          <a:xfrm>
            <a:off x="1530424" y="3249851"/>
            <a:ext cx="63904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고성능의 인덱싱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색인 작업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및 텍스트 기반의 검색 엔진 플랫폼</a:t>
            </a:r>
            <a:endParaRPr lang="ko-KR" altLang="en-US" sz="1500" dirty="0"/>
          </a:p>
        </p:txBody>
      </p:sp>
      <p:sp>
        <p:nvSpPr>
          <p:cNvPr id="26" name="직사각형 25"/>
          <p:cNvSpPr/>
          <p:nvPr/>
        </p:nvSpPr>
        <p:spPr>
          <a:xfrm>
            <a:off x="1296144" y="3861048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 err="1" smtClean="0"/>
              <a:t>메이븐</a:t>
            </a:r>
            <a:r>
              <a:rPr lang="en-US" altLang="ko-KR" sz="1500" dirty="0" smtClean="0"/>
              <a:t>(Maven) 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1296144" y="4293096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 smtClean="0"/>
              <a:t>관련 </a:t>
            </a:r>
            <a:r>
              <a:rPr lang="en-US" altLang="ko-KR" sz="1300" dirty="0" smtClean="0"/>
              <a:t>URL : http://maven.apache.org/ </a:t>
            </a:r>
            <a:endParaRPr lang="ko-KR" altLang="en-US" sz="1300" dirty="0"/>
          </a:p>
        </p:txBody>
      </p:sp>
      <p:sp>
        <p:nvSpPr>
          <p:cNvPr id="28" name="직사각형 27"/>
          <p:cNvSpPr/>
          <p:nvPr/>
        </p:nvSpPr>
        <p:spPr>
          <a:xfrm>
            <a:off x="1512168" y="4633013"/>
            <a:ext cx="7308304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만든 프로그램을 쉽게 배포할 수 있는 </a:t>
            </a:r>
            <a:r>
              <a:rPr lang="en-US" altLang="ko-KR" sz="1500" dirty="0" smtClean="0"/>
              <a:t>Jar </a:t>
            </a:r>
            <a:r>
              <a:rPr lang="ko-KR" altLang="en-US" sz="1500" dirty="0" smtClean="0"/>
              <a:t>형태의 파일로 만들어 주는 역할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빌드한</a:t>
            </a:r>
            <a:r>
              <a:rPr lang="ko-KR" altLang="en-US" sz="1500" dirty="0" smtClean="0"/>
              <a:t> 결과물을 적용해주는 기능도 제공</a:t>
            </a:r>
            <a:endParaRPr lang="ko-KR" altLang="en-US" sz="1500" dirty="0"/>
          </a:p>
        </p:txBody>
      </p:sp>
      <p:sp>
        <p:nvSpPr>
          <p:cNvPr id="29" name="순서도: 추출 28"/>
          <p:cNvSpPr/>
          <p:nvPr/>
        </p:nvSpPr>
        <p:spPr>
          <a:xfrm rot="5400000">
            <a:off x="1353751" y="333626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1353750" y="478275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7/46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 오픈 소스 라이브러리를 활용하자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알아두면 유용한 아파치 프로젝트들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864096" y="2564904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5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grpSp>
        <p:nvGrpSpPr>
          <p:cNvPr id="3" name="그룹 18"/>
          <p:cNvGrpSpPr/>
          <p:nvPr/>
        </p:nvGrpSpPr>
        <p:grpSpPr>
          <a:xfrm>
            <a:off x="864096" y="4509120"/>
            <a:ext cx="288032" cy="307777"/>
            <a:chOff x="5427712" y="1980456"/>
            <a:chExt cx="288032" cy="307777"/>
          </a:xfrm>
        </p:grpSpPr>
        <p:sp>
          <p:nvSpPr>
            <p:cNvPr id="21" name="타원 20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6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224136" y="2564904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 smtClean="0"/>
              <a:t>아파치 웹 서버</a:t>
            </a:r>
            <a:r>
              <a:rPr lang="en-US" altLang="ko-KR" sz="1500" dirty="0" smtClean="0"/>
              <a:t>(Apache WEB Server) </a:t>
            </a:r>
            <a:endParaRPr lang="ko-KR" altLang="en-US" sz="1500" dirty="0"/>
          </a:p>
        </p:txBody>
      </p:sp>
      <p:sp>
        <p:nvSpPr>
          <p:cNvPr id="26" name="직사각형 25"/>
          <p:cNvSpPr/>
          <p:nvPr/>
        </p:nvSpPr>
        <p:spPr>
          <a:xfrm>
            <a:off x="1296144" y="2996952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 smtClean="0"/>
              <a:t>관련 </a:t>
            </a:r>
            <a:r>
              <a:rPr lang="en-US" altLang="ko-KR" sz="1300" dirty="0" smtClean="0"/>
              <a:t>URL : http://httpd.apache.org/ </a:t>
            </a:r>
            <a:endParaRPr lang="ko-KR" altLang="en-US" sz="1300" dirty="0"/>
          </a:p>
        </p:txBody>
      </p:sp>
      <p:sp>
        <p:nvSpPr>
          <p:cNvPr id="27" name="직사각형 26"/>
          <p:cNvSpPr/>
          <p:nvPr/>
        </p:nvSpPr>
        <p:spPr>
          <a:xfrm>
            <a:off x="1512168" y="3408877"/>
            <a:ext cx="7164288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윈도우 계열부터 유닉스 계열의 서버까지 다양한 플랫폼에서 동작할 뿐 아니라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기능 확장성도 뛰어남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1224136" y="4509120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dirty="0" smtClean="0"/>
              <a:t>Log4j 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1512168" y="5050051"/>
            <a:ext cx="71287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Java </a:t>
            </a:r>
            <a:r>
              <a:rPr lang="ko-KR" altLang="en-US" sz="1500" dirty="0" smtClean="0"/>
              <a:t>클래스에서 로그를 생성 및 기록하고 관리하기 위한 오픈 소스 프레임워크</a:t>
            </a:r>
            <a:endParaRPr lang="ko-KR" altLang="en-US" sz="1500" dirty="0"/>
          </a:p>
        </p:txBody>
      </p:sp>
      <p:sp>
        <p:nvSpPr>
          <p:cNvPr id="24" name="순서도: 추출 23"/>
          <p:cNvSpPr/>
          <p:nvPr/>
        </p:nvSpPr>
        <p:spPr>
          <a:xfrm rot="5400000">
            <a:off x="1318255" y="355228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1281742" y="514279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8/46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 오픈 소스 라이브러리를 활용하자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알아두면 유용한 아파치 프로젝트들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648072" y="2097723"/>
            <a:ext cx="288032" cy="307777"/>
            <a:chOff x="5427712" y="1980456"/>
            <a:chExt cx="288032" cy="307777"/>
          </a:xfrm>
        </p:grpSpPr>
        <p:sp>
          <p:nvSpPr>
            <p:cNvPr id="17" name="타원 16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7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08112" y="2097723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 err="1" smtClean="0"/>
              <a:t>커먼스</a:t>
            </a:r>
            <a:r>
              <a:rPr lang="ko-KR" altLang="en-US" sz="1500" dirty="0" smtClean="0"/>
              <a:t> 프로젝트</a:t>
            </a:r>
            <a:r>
              <a:rPr lang="en-US" altLang="ko-KR" sz="1500" dirty="0" smtClean="0"/>
              <a:t>(Commons Project) 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1008112" y="2385755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 smtClean="0"/>
              <a:t>관련 </a:t>
            </a:r>
            <a:r>
              <a:rPr lang="en-US" altLang="ko-KR" sz="1300" dirty="0" smtClean="0"/>
              <a:t>URL : http://commons apache.org/ </a:t>
            </a:r>
            <a:endParaRPr lang="ko-KR" altLang="en-US" sz="1300" dirty="0"/>
          </a:p>
        </p:txBody>
      </p:sp>
      <p:sp>
        <p:nvSpPr>
          <p:cNvPr id="24" name="직사각형 23"/>
          <p:cNvSpPr/>
          <p:nvPr/>
        </p:nvSpPr>
        <p:spPr>
          <a:xfrm>
            <a:off x="1224136" y="2673787"/>
            <a:ext cx="73083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개발자가 편리하게 개발할 수 있도록 작고 유용한 라이브러리들을 모아놓은 것 </a:t>
            </a:r>
            <a:endParaRPr lang="ko-KR" altLang="en-US" sz="1500" dirty="0"/>
          </a:p>
        </p:txBody>
      </p:sp>
      <p:pic>
        <p:nvPicPr>
          <p:cNvPr id="4" name="Picture 2" descr="C:\Users\Toshiba\Desktop\자바 이미지\첨부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3011946"/>
            <a:ext cx="6402040" cy="3009342"/>
          </a:xfrm>
          <a:prstGeom prst="rect">
            <a:avLst/>
          </a:prstGeom>
          <a:noFill/>
        </p:spPr>
      </p:pic>
      <p:sp>
        <p:nvSpPr>
          <p:cNvPr id="21" name="순서도: 추출 20"/>
          <p:cNvSpPr/>
          <p:nvPr/>
        </p:nvSpPr>
        <p:spPr>
          <a:xfrm rot="5400000">
            <a:off x="1065718" y="276652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9/46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 오픈 소스 라이브러리를 활용하자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실무 자바 개발에 앞서 꼭 알아야 할 내용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알아두면 유용한 아파치 프로젝트들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>
            <a:off x="2915816" y="516822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5328" y="5096217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표 </a:t>
            </a:r>
            <a:r>
              <a:rPr lang="en-US" altLang="ko-KR" sz="1200" dirty="0" smtClean="0"/>
              <a:t>5-3 JDK</a:t>
            </a:r>
            <a:r>
              <a:rPr lang="ko-KR" altLang="en-US" sz="1200" dirty="0" smtClean="0"/>
              <a:t>에서 제공하는 유용한 </a:t>
            </a:r>
            <a:r>
              <a:rPr lang="en-US" altLang="ko-KR" sz="1200" dirty="0" smtClean="0"/>
              <a:t>API </a:t>
            </a:r>
            <a:r>
              <a:rPr lang="ko-KR" altLang="en-US" sz="1200" dirty="0" smtClean="0"/>
              <a:t>패키지들</a:t>
            </a:r>
            <a:endParaRPr lang="ko-KR" altLang="en-US" sz="1200" dirty="0"/>
          </a:p>
        </p:txBody>
      </p:sp>
      <p:pic>
        <p:nvPicPr>
          <p:cNvPr id="2050" name="Picture 2" descr="C:\Users\Toshiba\Desktop\자바 이미지\첨부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636912"/>
            <a:ext cx="7462788" cy="23719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2043</Words>
  <Application>Microsoft Office PowerPoint</Application>
  <PresentationFormat>화면 슬라이드 쇼(4:3)</PresentationFormat>
  <Paragraphs>438</Paragraphs>
  <Slides>46</Slides>
  <Notes>43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김윤지</cp:lastModifiedBy>
  <cp:revision>139</cp:revision>
  <dcterms:created xsi:type="dcterms:W3CDTF">2006-10-05T04:04:58Z</dcterms:created>
  <dcterms:modified xsi:type="dcterms:W3CDTF">2014-03-18T00:01:22Z</dcterms:modified>
</cp:coreProperties>
</file>