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5" r:id="rId5"/>
    <p:sldId id="374" r:id="rId6"/>
    <p:sldId id="404" r:id="rId7"/>
    <p:sldId id="405" r:id="rId8"/>
    <p:sldId id="406" r:id="rId9"/>
    <p:sldId id="407" r:id="rId10"/>
    <p:sldId id="408" r:id="rId11"/>
    <p:sldId id="409" r:id="rId12"/>
    <p:sldId id="377" r:id="rId13"/>
    <p:sldId id="410" r:id="rId14"/>
    <p:sldId id="411" r:id="rId15"/>
    <p:sldId id="378" r:id="rId16"/>
    <p:sldId id="390" r:id="rId17"/>
    <p:sldId id="392" r:id="rId18"/>
    <p:sldId id="391" r:id="rId19"/>
    <p:sldId id="394" r:id="rId20"/>
    <p:sldId id="395" r:id="rId21"/>
    <p:sldId id="396" r:id="rId22"/>
    <p:sldId id="393" r:id="rId23"/>
    <p:sldId id="398" r:id="rId24"/>
    <p:sldId id="399" r:id="rId25"/>
    <p:sldId id="397" r:id="rId26"/>
    <p:sldId id="400" r:id="rId27"/>
    <p:sldId id="401" r:id="rId28"/>
    <p:sldId id="403" r:id="rId29"/>
    <p:sldId id="402" r:id="rId30"/>
    <p:sldId id="379" r:id="rId31"/>
    <p:sldId id="384" r:id="rId32"/>
    <p:sldId id="385" r:id="rId33"/>
    <p:sldId id="386" r:id="rId34"/>
    <p:sldId id="387" r:id="rId35"/>
    <p:sldId id="388" r:id="rId36"/>
    <p:sldId id="389" r:id="rId37"/>
    <p:sldId id="380" r:id="rId38"/>
    <p:sldId id="412" r:id="rId39"/>
    <p:sldId id="415" r:id="rId40"/>
    <p:sldId id="414" r:id="rId41"/>
    <p:sldId id="413" r:id="rId42"/>
    <p:sldId id="418" r:id="rId43"/>
    <p:sldId id="417" r:id="rId44"/>
    <p:sldId id="419" r:id="rId45"/>
    <p:sldId id="420" r:id="rId46"/>
    <p:sldId id="421" r:id="rId47"/>
    <p:sldId id="416" r:id="rId48"/>
    <p:sldId id="422" r:id="rId49"/>
    <p:sldId id="423" r:id="rId50"/>
    <p:sldId id="424" r:id="rId51"/>
    <p:sldId id="381" r:id="rId52"/>
    <p:sldId id="382" r:id="rId53"/>
    <p:sldId id="425" r:id="rId54"/>
    <p:sldId id="427" r:id="rId55"/>
    <p:sldId id="430" r:id="rId56"/>
    <p:sldId id="429" r:id="rId57"/>
    <p:sldId id="428" r:id="rId58"/>
    <p:sldId id="376" r:id="rId59"/>
    <p:sldId id="259" r:id="rId6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68" d="100"/>
          <a:sy n="68" d="100"/>
        </p:scale>
        <p:origin x="40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17/10/2015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17/10/2015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17/10/2015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17/10/2015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en-US" sz="4000" smtClean="0">
                <a:solidFill>
                  <a:schemeClr val="bg1"/>
                </a:solidFill>
              </a:rPr>
              <a:t>Cache </a:t>
            </a:r>
            <a:r>
              <a:rPr lang="en-US" sz="4000" smtClean="0">
                <a:solidFill>
                  <a:schemeClr val="bg1"/>
                </a:solidFill>
              </a:rPr>
              <a:t>Libraries  </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By using </a:t>
            </a:r>
            <a:r>
              <a:rPr lang="en-US" sz="1400" dirty="0" err="1">
                <a:solidFill>
                  <a:srgbClr val="3C5790"/>
                </a:solidFill>
              </a:rPr>
              <a:t>CacheBuilder.recordStats</a:t>
            </a:r>
            <a:r>
              <a:rPr lang="en-US" sz="1400" dirty="0">
                <a:solidFill>
                  <a:srgbClr val="3C5790"/>
                </a:solidFill>
              </a:rPr>
              <a:t>(), you can turn on statistics collection for Guava caches. The </a:t>
            </a:r>
            <a:r>
              <a:rPr lang="en-US" sz="1400" dirty="0" err="1">
                <a:solidFill>
                  <a:srgbClr val="3C5790"/>
                </a:solidFill>
              </a:rPr>
              <a:t>Cache.stats</a:t>
            </a:r>
            <a:r>
              <a:rPr lang="en-US" sz="1400" dirty="0">
                <a:solidFill>
                  <a:srgbClr val="3C5790"/>
                </a:solidFill>
              </a:rPr>
              <a:t>() method returns a </a:t>
            </a:r>
            <a:r>
              <a:rPr lang="en-US" sz="1400" dirty="0" err="1">
                <a:solidFill>
                  <a:srgbClr val="3C5790"/>
                </a:solidFill>
              </a:rPr>
              <a:t>CacheStats</a:t>
            </a:r>
            <a:r>
              <a:rPr lang="en-US" sz="1400" dirty="0">
                <a:solidFill>
                  <a:srgbClr val="3C5790"/>
                </a:solidFill>
              </a:rPr>
              <a:t> object, which provides statistics such as</a:t>
            </a:r>
          </a:p>
          <a:p>
            <a:pPr lvl="1"/>
            <a:r>
              <a:rPr lang="en-US" sz="1200" dirty="0" err="1" smtClean="0">
                <a:solidFill>
                  <a:srgbClr val="3C5790"/>
                </a:solidFill>
              </a:rPr>
              <a:t>hitRate</a:t>
            </a:r>
            <a:r>
              <a:rPr lang="en-US" sz="1200" dirty="0">
                <a:solidFill>
                  <a:srgbClr val="3C5790"/>
                </a:solidFill>
              </a:rPr>
              <a:t>(), which returns the ratio of hits to requests</a:t>
            </a:r>
          </a:p>
          <a:p>
            <a:pPr lvl="1"/>
            <a:r>
              <a:rPr lang="en-US" sz="1200" dirty="0" err="1" smtClean="0">
                <a:solidFill>
                  <a:srgbClr val="3C5790"/>
                </a:solidFill>
              </a:rPr>
              <a:t>averageLoadPenalty</a:t>
            </a:r>
            <a:r>
              <a:rPr lang="en-US" sz="1200" dirty="0">
                <a:solidFill>
                  <a:srgbClr val="3C5790"/>
                </a:solidFill>
              </a:rPr>
              <a:t>(), the average time spent loading new values, in nanoseconds</a:t>
            </a:r>
          </a:p>
          <a:p>
            <a:pPr lvl="1"/>
            <a:r>
              <a:rPr lang="en-US" sz="1200" dirty="0" err="1" smtClean="0">
                <a:solidFill>
                  <a:srgbClr val="3C5790"/>
                </a:solidFill>
              </a:rPr>
              <a:t>evictionCount</a:t>
            </a:r>
            <a:r>
              <a:rPr lang="en-US" sz="1200" dirty="0">
                <a:solidFill>
                  <a:srgbClr val="3C5790"/>
                </a:solidFill>
              </a:rPr>
              <a:t>(), the number of cache evictions </a:t>
            </a:r>
            <a:endParaRPr lang="ro-RO" sz="1200" dirty="0" smtClean="0">
              <a:solidFill>
                <a:srgbClr val="3C5790"/>
              </a:solidFill>
            </a:endParaRPr>
          </a:p>
        </p:txBody>
      </p:sp>
    </p:spTree>
    <p:extLst>
      <p:ext uri="{BB962C8B-B14F-4D97-AF65-F5344CB8AC3E}">
        <p14:creationId xmlns:p14="http://schemas.microsoft.com/office/powerpoint/2010/main" val="163455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Caches built with </a:t>
            </a:r>
            <a:r>
              <a:rPr lang="en-US" sz="1400" dirty="0" err="1">
                <a:solidFill>
                  <a:srgbClr val="3C5790"/>
                </a:solidFill>
              </a:rPr>
              <a:t>CacheBuilder</a:t>
            </a:r>
            <a:r>
              <a:rPr lang="en-US" sz="1400" dirty="0">
                <a:solidFill>
                  <a:srgbClr val="3C5790"/>
                </a:solidFill>
              </a:rPr>
              <a:t> do not perform cleanup and evict values "automatically," or instantly after a value expires, or anything of the sort. Instead, it performs small amounts of maintenance during write operations, or during occasional read operations if writes are rare.</a:t>
            </a:r>
          </a:p>
          <a:p>
            <a:r>
              <a:rPr lang="en-US" sz="1400" dirty="0">
                <a:solidFill>
                  <a:srgbClr val="3C5790"/>
                </a:solidFill>
              </a:rPr>
              <a:t>If your cache does writes only rarely and you don't want cleanup to block cache reads, you may wish to create your own maintenance thread that calls </a:t>
            </a:r>
            <a:r>
              <a:rPr lang="en-US" sz="1400" dirty="0" err="1">
                <a:solidFill>
                  <a:srgbClr val="3C5790"/>
                </a:solidFill>
              </a:rPr>
              <a:t>Cache.cleanUp</a:t>
            </a:r>
            <a:r>
              <a:rPr lang="en-US" sz="1400" dirty="0">
                <a:solidFill>
                  <a:srgbClr val="3C5790"/>
                </a:solidFill>
              </a:rPr>
              <a:t>() at regular intervals.</a:t>
            </a:r>
            <a:endParaRPr lang="ro-RO" sz="1200" dirty="0" smtClean="0">
              <a:solidFill>
                <a:srgbClr val="3C5790"/>
              </a:solidFill>
            </a:endParaRPr>
          </a:p>
        </p:txBody>
      </p:sp>
    </p:spTree>
    <p:extLst>
      <p:ext uri="{BB962C8B-B14F-4D97-AF65-F5344CB8AC3E}">
        <p14:creationId xmlns:p14="http://schemas.microsoft.com/office/powerpoint/2010/main" val="220054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smtClean="0">
                <a:solidFill>
                  <a:srgbClr val="3C5790"/>
                </a:solidFill>
              </a:rPr>
              <a:t>EhCache</a:t>
            </a:r>
            <a:r>
              <a:rPr lang="en-US" sz="1400" dirty="0" smtClean="0">
                <a:solidFill>
                  <a:srgbClr val="3C5790"/>
                </a:solidFill>
              </a:rPr>
              <a:t> is an open source, cache for boosting performance, and simplifying scalability.</a:t>
            </a:r>
          </a:p>
          <a:p>
            <a:r>
              <a:rPr lang="en-US" sz="1400" dirty="0" smtClean="0">
                <a:solidFill>
                  <a:srgbClr val="3C5790"/>
                </a:solidFill>
              </a:rPr>
              <a:t>We can use </a:t>
            </a:r>
            <a:r>
              <a:rPr lang="en-US" sz="1400" dirty="0" err="1" smtClean="0">
                <a:solidFill>
                  <a:srgbClr val="3C5790"/>
                </a:solidFill>
              </a:rPr>
              <a:t>Ehcache</a:t>
            </a:r>
            <a:r>
              <a:rPr lang="en-US" sz="1400" dirty="0" smtClean="0">
                <a:solidFill>
                  <a:srgbClr val="3C5790"/>
                </a:solidFill>
              </a:rPr>
              <a:t> as a general-purpose cache or  a second-level cache for Hibernate.</a:t>
            </a:r>
          </a:p>
          <a:p>
            <a:r>
              <a:rPr lang="en-US" sz="1400" dirty="0" smtClean="0">
                <a:solidFill>
                  <a:srgbClr val="3C5790"/>
                </a:solidFill>
              </a:rPr>
              <a:t>We can integrate it with third-party products such as ColdFusion, Google App Engine, Spring.</a:t>
            </a:r>
            <a:endParaRPr lang="ro-RO" sz="1400" dirty="0" smtClean="0">
              <a:solidFill>
                <a:srgbClr val="3C5790"/>
              </a:solidFill>
            </a:endParaRPr>
          </a:p>
        </p:txBody>
      </p:sp>
    </p:spTree>
    <p:extLst>
      <p:ext uri="{BB962C8B-B14F-4D97-AF65-F5344CB8AC3E}">
        <p14:creationId xmlns:p14="http://schemas.microsoft.com/office/powerpoint/2010/main" val="2126464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smtClean="0">
                <a:solidFill>
                  <a:srgbClr val="3C5790"/>
                </a:solidFill>
              </a:rPr>
              <a:t>Sample usage of </a:t>
            </a:r>
            <a:r>
              <a:rPr lang="en-US" sz="1400" dirty="0" err="1" smtClean="0">
                <a:solidFill>
                  <a:srgbClr val="3C5790"/>
                </a:solidFill>
              </a:rPr>
              <a:t>CacheManager</a:t>
            </a:r>
            <a:r>
              <a:rPr lang="en-US" sz="1400" dirty="0" smtClean="0">
                <a:solidFill>
                  <a:srgbClr val="3C5790"/>
                </a:solidFill>
              </a:rPr>
              <a:t> and Cache classes.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133600" y="2598576"/>
            <a:ext cx="3890963" cy="3071813"/>
          </a:xfrm>
          <a:prstGeom prst="rect">
            <a:avLst/>
          </a:prstGeom>
        </p:spPr>
      </p:pic>
    </p:spTree>
    <p:extLst>
      <p:ext uri="{BB962C8B-B14F-4D97-AF65-F5344CB8AC3E}">
        <p14:creationId xmlns:p14="http://schemas.microsoft.com/office/powerpoint/2010/main" val="122621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876800"/>
          </a:xfrm>
        </p:spPr>
        <p:txBody>
          <a:bodyPr/>
          <a:lstStyle/>
          <a:p>
            <a:r>
              <a:rPr lang="en-US" sz="1400" dirty="0" smtClean="0">
                <a:solidFill>
                  <a:srgbClr val="3C5790"/>
                </a:solidFill>
              </a:rPr>
              <a:t>We can define the cache behavior using xml(s):</a:t>
            </a:r>
          </a:p>
          <a:p>
            <a:endParaRPr lang="en-US" sz="1400" dirty="0" smtClean="0">
              <a:solidFill>
                <a:srgbClr val="3C5790"/>
              </a:solidFill>
            </a:endParaRPr>
          </a:p>
          <a:p>
            <a:pPr marL="0" indent="0">
              <a:buNone/>
            </a:pPr>
            <a:r>
              <a:rPr lang="ro-RO" sz="1400" b="1" dirty="0" smtClean="0">
                <a:solidFill>
                  <a:srgbClr val="3C5790"/>
                </a:solidFill>
              </a:rPr>
              <a:t>&lt;</a:t>
            </a:r>
            <a:r>
              <a:rPr lang="ro-RO" sz="1400" b="1" dirty="0">
                <a:solidFill>
                  <a:srgbClr val="3C5790"/>
                </a:solidFill>
              </a:rPr>
              <a:t>ehcache xmlns:xsi="http://www.w3.org/2001/XMLSchema-instance"</a:t>
            </a:r>
          </a:p>
          <a:p>
            <a:pPr marL="0" indent="0">
              <a:buNone/>
            </a:pPr>
            <a:r>
              <a:rPr lang="ro-RO" sz="1400" b="1" dirty="0">
                <a:solidFill>
                  <a:srgbClr val="3C5790"/>
                </a:solidFill>
              </a:rPr>
              <a:t>	xsi:noNamespaceSchemaLocation="ehcache.xsd" </a:t>
            </a:r>
          </a:p>
          <a:p>
            <a:pPr marL="0" indent="0">
              <a:buNone/>
            </a:pPr>
            <a:r>
              <a:rPr lang="ro-RO" sz="1400" b="1" dirty="0">
                <a:solidFill>
                  <a:srgbClr val="3C5790"/>
                </a:solidFill>
              </a:rPr>
              <a:t>	updateCheck="</a:t>
            </a:r>
            <a:r>
              <a:rPr lang="ro-RO" sz="1400" b="1" dirty="0" smtClean="0">
                <a:solidFill>
                  <a:srgbClr val="3C5790"/>
                </a:solidFill>
              </a:rPr>
              <a:t>true“</a:t>
            </a:r>
            <a:r>
              <a:rPr lang="en-US" sz="1400" b="1" dirty="0" smtClean="0">
                <a:solidFill>
                  <a:srgbClr val="3C5790"/>
                </a:solidFill>
              </a:rPr>
              <a:t> </a:t>
            </a:r>
            <a:r>
              <a:rPr lang="ro-RO" sz="1400" b="1" dirty="0" smtClean="0">
                <a:solidFill>
                  <a:srgbClr val="3C5790"/>
                </a:solidFill>
              </a:rPr>
              <a:t>monitoring</a:t>
            </a:r>
            <a:r>
              <a:rPr lang="ro-RO" sz="1400" b="1" dirty="0">
                <a:solidFill>
                  <a:srgbClr val="3C5790"/>
                </a:solidFill>
              </a:rPr>
              <a:t>="autodetect" </a:t>
            </a:r>
            <a:r>
              <a:rPr lang="en-US" sz="1400" b="1" dirty="0" smtClean="0">
                <a:solidFill>
                  <a:srgbClr val="3C5790"/>
                </a:solidFill>
              </a:rPr>
              <a:t>d</a:t>
            </a:r>
            <a:r>
              <a:rPr lang="ro-RO" sz="1400" b="1" dirty="0" smtClean="0">
                <a:solidFill>
                  <a:srgbClr val="3C5790"/>
                </a:solidFill>
              </a:rPr>
              <a:t>ynamicConfig</a:t>
            </a:r>
            <a:r>
              <a:rPr lang="ro-RO" sz="1400" b="1" dirty="0">
                <a:solidFill>
                  <a:srgbClr val="3C5790"/>
                </a:solidFill>
              </a:rPr>
              <a:t>="true"&gt;</a:t>
            </a:r>
          </a:p>
          <a:p>
            <a:pPr marL="0" indent="0">
              <a:buNone/>
            </a:pPr>
            <a:r>
              <a:rPr lang="ro-RO" sz="1400" b="1" dirty="0">
                <a:solidFill>
                  <a:srgbClr val="3C5790"/>
                </a:solidFill>
              </a:rPr>
              <a:t>	&lt;diskStore path="java.io.tmpdir" /&gt;</a:t>
            </a:r>
          </a:p>
          <a:p>
            <a:pPr marL="0" indent="0">
              <a:buNone/>
            </a:pPr>
            <a:r>
              <a:rPr lang="ro-RO" sz="1400" b="1" dirty="0">
                <a:solidFill>
                  <a:srgbClr val="3C5790"/>
                </a:solidFill>
              </a:rPr>
              <a:t>	&lt;cache name="movieFindCache" </a:t>
            </a:r>
          </a:p>
          <a:p>
            <a:pPr marL="0" indent="0">
              <a:buNone/>
            </a:pPr>
            <a:r>
              <a:rPr lang="ro-RO" sz="1400" b="1" dirty="0">
                <a:solidFill>
                  <a:srgbClr val="3C5790"/>
                </a:solidFill>
              </a:rPr>
              <a:t>		maxEntriesLocalHeap="10000"</a:t>
            </a:r>
          </a:p>
          <a:p>
            <a:pPr marL="0" indent="0">
              <a:buNone/>
            </a:pPr>
            <a:r>
              <a:rPr lang="ro-RO" sz="1400" b="1" dirty="0">
                <a:solidFill>
                  <a:srgbClr val="3C5790"/>
                </a:solidFill>
              </a:rPr>
              <a:t>		maxEntriesLocalDisk="1000" </a:t>
            </a:r>
          </a:p>
          <a:p>
            <a:pPr marL="0" indent="0">
              <a:buNone/>
            </a:pPr>
            <a:r>
              <a:rPr lang="ro-RO" sz="1400" b="1" dirty="0">
                <a:solidFill>
                  <a:srgbClr val="3C5790"/>
                </a:solidFill>
              </a:rPr>
              <a:t>		eternal="false" </a:t>
            </a:r>
          </a:p>
          <a:p>
            <a:pPr marL="0" indent="0">
              <a:buNone/>
            </a:pPr>
            <a:r>
              <a:rPr lang="ro-RO" sz="1400" b="1" dirty="0">
                <a:solidFill>
                  <a:srgbClr val="3C5790"/>
                </a:solidFill>
              </a:rPr>
              <a:t>		diskSpoolBufferSizeMB="20"</a:t>
            </a:r>
          </a:p>
          <a:p>
            <a:pPr marL="0" indent="0">
              <a:buNone/>
            </a:pPr>
            <a:r>
              <a:rPr lang="ro-RO" sz="1400" b="1" dirty="0">
                <a:solidFill>
                  <a:srgbClr val="3C5790"/>
                </a:solidFill>
              </a:rPr>
              <a:t>		timeToIdleSeconds="300" timeToLiveSeconds="600"</a:t>
            </a:r>
          </a:p>
          <a:p>
            <a:pPr marL="0" indent="0">
              <a:buNone/>
            </a:pPr>
            <a:r>
              <a:rPr lang="ro-RO" sz="1400" b="1" dirty="0">
                <a:solidFill>
                  <a:srgbClr val="3C5790"/>
                </a:solidFill>
              </a:rPr>
              <a:t>		memoryStoreEvictionPolicy="LFU" </a:t>
            </a:r>
          </a:p>
          <a:p>
            <a:pPr marL="0" indent="0">
              <a:buNone/>
            </a:pPr>
            <a:r>
              <a:rPr lang="ro-RO" sz="1400" b="1" dirty="0">
                <a:solidFill>
                  <a:srgbClr val="3C5790"/>
                </a:solidFill>
              </a:rPr>
              <a:t>		transactionalMode="off"&gt;</a:t>
            </a:r>
          </a:p>
          <a:p>
            <a:pPr marL="0" indent="0">
              <a:buNone/>
            </a:pPr>
            <a:r>
              <a:rPr lang="ro-RO" sz="1400" b="1" dirty="0">
                <a:solidFill>
                  <a:srgbClr val="3C5790"/>
                </a:solidFill>
              </a:rPr>
              <a:t>		&lt;persistence strategy="localTempSwap" /&gt;</a:t>
            </a:r>
          </a:p>
          <a:p>
            <a:pPr marL="0" indent="0">
              <a:buNone/>
            </a:pPr>
            <a:r>
              <a:rPr lang="ro-RO" sz="1400" b="1" dirty="0">
                <a:solidFill>
                  <a:srgbClr val="3C5790"/>
                </a:solidFill>
              </a:rPr>
              <a:t>	&lt;/cache&gt;</a:t>
            </a:r>
          </a:p>
          <a:p>
            <a:pPr marL="0" indent="0">
              <a:buNone/>
            </a:pPr>
            <a:r>
              <a:rPr lang="ro-RO" sz="1400" b="1" dirty="0" smtClean="0">
                <a:solidFill>
                  <a:srgbClr val="3C5790"/>
                </a:solidFill>
              </a:rPr>
              <a:t>&lt;/</a:t>
            </a:r>
            <a:r>
              <a:rPr lang="ro-RO" sz="1400" b="1" dirty="0">
                <a:solidFill>
                  <a:srgbClr val="3C5790"/>
                </a:solidFill>
              </a:rPr>
              <a:t>ehcache&gt;</a:t>
            </a:r>
          </a:p>
          <a:p>
            <a:endParaRPr lang="ro-RO" sz="1400" dirty="0" smtClean="0">
              <a:solidFill>
                <a:srgbClr val="3C5790"/>
              </a:solidFill>
            </a:endParaRPr>
          </a:p>
        </p:txBody>
      </p:sp>
    </p:spTree>
    <p:extLst>
      <p:ext uri="{BB962C8B-B14F-4D97-AF65-F5344CB8AC3E}">
        <p14:creationId xmlns:p14="http://schemas.microsoft.com/office/powerpoint/2010/main" val="199980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Infinispan</a:t>
            </a:r>
            <a:r>
              <a:rPr lang="en-US" sz="1400" dirty="0">
                <a:solidFill>
                  <a:srgbClr val="3C5790"/>
                </a:solidFill>
              </a:rPr>
              <a:t> is a high scalability data grid platform written in Java.</a:t>
            </a:r>
          </a:p>
          <a:p>
            <a:r>
              <a:rPr lang="en-US" sz="1400" dirty="0" err="1">
                <a:solidFill>
                  <a:srgbClr val="3C5790"/>
                </a:solidFill>
              </a:rPr>
              <a:t>Infinispan</a:t>
            </a:r>
            <a:r>
              <a:rPr lang="en-US" sz="1400" dirty="0">
                <a:solidFill>
                  <a:srgbClr val="3C5790"/>
                </a:solidFill>
              </a:rPr>
              <a:t> is based on </a:t>
            </a:r>
            <a:r>
              <a:rPr lang="en-US" sz="1400" dirty="0" err="1">
                <a:solidFill>
                  <a:srgbClr val="3C5790"/>
                </a:solidFill>
              </a:rPr>
              <a:t>JBoss</a:t>
            </a:r>
            <a:r>
              <a:rPr lang="en-US" sz="1400" dirty="0">
                <a:solidFill>
                  <a:srgbClr val="3C5790"/>
                </a:solidFill>
              </a:rPr>
              <a:t> Cache code.</a:t>
            </a:r>
          </a:p>
          <a:p>
            <a:r>
              <a:rPr lang="en-US" sz="1400" dirty="0">
                <a:solidFill>
                  <a:srgbClr val="3C5790"/>
                </a:solidFill>
              </a:rPr>
              <a:t>Is more scalable than </a:t>
            </a:r>
            <a:r>
              <a:rPr lang="en-US" sz="1400" dirty="0" err="1">
                <a:solidFill>
                  <a:srgbClr val="3C5790"/>
                </a:solidFill>
              </a:rPr>
              <a:t>JBoss</a:t>
            </a:r>
            <a:r>
              <a:rPr lang="en-US" sz="1400" dirty="0">
                <a:solidFill>
                  <a:srgbClr val="3C5790"/>
                </a:solidFill>
              </a:rPr>
              <a:t> Cache.</a:t>
            </a:r>
          </a:p>
          <a:p>
            <a:r>
              <a:rPr lang="en-US" sz="1400" dirty="0">
                <a:solidFill>
                  <a:srgbClr val="3C5790"/>
                </a:solidFill>
              </a:rPr>
              <a:t>Several ideas for JSR-107(Java Temporary Cache API) and JSR-347(Data Grid for java platform) have come from </a:t>
            </a:r>
            <a:r>
              <a:rPr lang="en-US" sz="1400" dirty="0" err="1">
                <a:solidFill>
                  <a:srgbClr val="3C5790"/>
                </a:solidFill>
              </a:rPr>
              <a:t>Infinispan</a:t>
            </a:r>
            <a:r>
              <a:rPr lang="en-US" sz="1400" dirty="0">
                <a:solidFill>
                  <a:srgbClr val="3C5790"/>
                </a:solidFill>
              </a:rPr>
              <a:t>.</a:t>
            </a:r>
          </a:p>
        </p:txBody>
      </p:sp>
    </p:spTree>
    <p:extLst>
      <p:ext uri="{BB962C8B-B14F-4D97-AF65-F5344CB8AC3E}">
        <p14:creationId xmlns:p14="http://schemas.microsoft.com/office/powerpoint/2010/main" val="1906443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API</a:t>
            </a:r>
          </a:p>
          <a:p>
            <a:pPr lvl="1"/>
            <a:r>
              <a:rPr lang="en-US" sz="1000" dirty="0">
                <a:solidFill>
                  <a:srgbClr val="3C5790"/>
                </a:solidFill>
              </a:rPr>
              <a:t>Map API</a:t>
            </a:r>
          </a:p>
          <a:p>
            <a:pPr lvl="1"/>
            <a:r>
              <a:rPr lang="en-US" sz="1000" dirty="0">
                <a:solidFill>
                  <a:srgbClr val="3C5790"/>
                </a:solidFill>
              </a:rPr>
              <a:t>RESTful API for remote access</a:t>
            </a:r>
          </a:p>
          <a:p>
            <a:pPr lvl="1"/>
            <a:r>
              <a:rPr lang="en-US" sz="1000" dirty="0">
                <a:solidFill>
                  <a:srgbClr val="3C5790"/>
                </a:solidFill>
              </a:rPr>
              <a:t>Support for non-JVM clients via RESTful API</a:t>
            </a:r>
          </a:p>
          <a:p>
            <a:r>
              <a:rPr lang="en-US" sz="1400" dirty="0">
                <a:solidFill>
                  <a:srgbClr val="3C5790"/>
                </a:solidFill>
              </a:rPr>
              <a:t>Operational modes</a:t>
            </a:r>
          </a:p>
          <a:p>
            <a:pPr lvl="1"/>
            <a:r>
              <a:rPr lang="en-US" sz="1000" dirty="0">
                <a:solidFill>
                  <a:srgbClr val="3C5790"/>
                </a:solidFill>
              </a:rPr>
              <a:t>Clustered and non-clustered operation modes</a:t>
            </a:r>
          </a:p>
          <a:p>
            <a:pPr lvl="1"/>
            <a:r>
              <a:rPr lang="en-US" sz="1000" dirty="0">
                <a:solidFill>
                  <a:srgbClr val="3C5790"/>
                </a:solidFill>
              </a:rPr>
              <a:t>Distribution with optional L1 caching</a:t>
            </a:r>
          </a:p>
          <a:p>
            <a:r>
              <a:rPr lang="en-US" sz="1400" dirty="0">
                <a:solidFill>
                  <a:srgbClr val="3C5790"/>
                </a:solidFill>
              </a:rPr>
              <a:t>JTA support</a:t>
            </a:r>
          </a:p>
          <a:p>
            <a:pPr lvl="1"/>
            <a:r>
              <a:rPr lang="en-US" sz="1000" dirty="0">
                <a:solidFill>
                  <a:srgbClr val="3C5790"/>
                </a:solidFill>
              </a:rPr>
              <a:t>JTA-compliant transaction manager</a:t>
            </a:r>
          </a:p>
          <a:p>
            <a:pPr lvl="1"/>
            <a:r>
              <a:rPr lang="en-US" sz="1000" dirty="0">
                <a:solidFill>
                  <a:srgbClr val="3C5790"/>
                </a:solidFill>
              </a:rPr>
              <a:t>Supports batching</a:t>
            </a:r>
          </a:p>
          <a:p>
            <a:r>
              <a:rPr lang="en-US" sz="1400" dirty="0">
                <a:solidFill>
                  <a:srgbClr val="3C5790"/>
                </a:solidFill>
              </a:rPr>
              <a:t>Pluggable cache stores</a:t>
            </a:r>
          </a:p>
          <a:p>
            <a:pPr lvl="1"/>
            <a:r>
              <a:rPr lang="en-US" sz="1000" dirty="0">
                <a:solidFill>
                  <a:srgbClr val="3C5790"/>
                </a:solidFill>
              </a:rPr>
              <a:t>Configurable</a:t>
            </a:r>
          </a:p>
          <a:p>
            <a:pPr lvl="1"/>
            <a:r>
              <a:rPr lang="en-US" sz="1000" dirty="0">
                <a:solidFill>
                  <a:srgbClr val="3C5790"/>
                </a:solidFill>
              </a:rPr>
              <a:t>Support for custom implementations</a:t>
            </a:r>
          </a:p>
          <a:p>
            <a:r>
              <a:rPr lang="en-US" sz="1400" dirty="0">
                <a:solidFill>
                  <a:srgbClr val="3C5790"/>
                </a:solidFill>
              </a:rPr>
              <a:t>Eviction and expiration</a:t>
            </a:r>
          </a:p>
          <a:p>
            <a:pPr lvl="1"/>
            <a:r>
              <a:rPr lang="en-US" sz="1000" dirty="0">
                <a:solidFill>
                  <a:srgbClr val="3C5790"/>
                </a:solidFill>
              </a:rPr>
              <a:t>FIFO and LRU based eviction policies</a:t>
            </a:r>
          </a:p>
          <a:p>
            <a:pPr lvl="1"/>
            <a:r>
              <a:rPr lang="en-US" sz="1000" dirty="0">
                <a:solidFill>
                  <a:srgbClr val="3C5790"/>
                </a:solidFill>
              </a:rPr>
              <a:t>Expiration of data based on lifespan and idle time</a:t>
            </a:r>
          </a:p>
          <a:p>
            <a:r>
              <a:rPr lang="en-US" sz="1400" dirty="0">
                <a:solidFill>
                  <a:srgbClr val="3C5790"/>
                </a:solidFill>
              </a:rPr>
              <a:t>Management</a:t>
            </a:r>
          </a:p>
          <a:p>
            <a:pPr lvl="1"/>
            <a:r>
              <a:rPr lang="en-US" sz="1000" dirty="0">
                <a:solidFill>
                  <a:srgbClr val="3C5790"/>
                </a:solidFill>
              </a:rPr>
              <a:t>JMX statistics and monitoring</a:t>
            </a:r>
          </a:p>
          <a:p>
            <a:pPr lvl="1"/>
            <a:r>
              <a:rPr lang="en-US" sz="1000" dirty="0">
                <a:solidFill>
                  <a:srgbClr val="3C5790"/>
                </a:solidFill>
              </a:rPr>
              <a:t>JOPR-based GUI management</a:t>
            </a:r>
          </a:p>
        </p:txBody>
      </p:sp>
    </p:spTree>
    <p:extLst>
      <p:ext uri="{BB962C8B-B14F-4D97-AF65-F5344CB8AC3E}">
        <p14:creationId xmlns:p14="http://schemas.microsoft.com/office/powerpoint/2010/main" val="3609065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295400"/>
          </a:xfrm>
        </p:spPr>
        <p:txBody>
          <a:bodyPr/>
          <a:lstStyle/>
          <a:p>
            <a:r>
              <a:rPr lang="en-US" sz="1400" dirty="0" err="1">
                <a:solidFill>
                  <a:srgbClr val="3C5790"/>
                </a:solidFill>
              </a:rPr>
              <a:t>Infinispan</a:t>
            </a:r>
            <a:r>
              <a:rPr lang="en-US" sz="1400" dirty="0">
                <a:solidFill>
                  <a:srgbClr val="3C5790"/>
                </a:solidFill>
              </a:rPr>
              <a:t> operational modes: </a:t>
            </a:r>
          </a:p>
          <a:p>
            <a:pPr lvl="1"/>
            <a:r>
              <a:rPr lang="en-US" sz="1200" b="1" dirty="0">
                <a:solidFill>
                  <a:srgbClr val="3C5790"/>
                </a:solidFill>
              </a:rPr>
              <a:t>embedded</a:t>
            </a:r>
            <a:r>
              <a:rPr lang="en-US" sz="1200" dirty="0">
                <a:solidFill>
                  <a:srgbClr val="3C5790"/>
                </a:solidFill>
              </a:rPr>
              <a:t>: in the same JVM with applications</a:t>
            </a:r>
          </a:p>
          <a:p>
            <a:pPr lvl="1"/>
            <a:r>
              <a:rPr lang="en-US" sz="1200" b="1" dirty="0">
                <a:solidFill>
                  <a:srgbClr val="3C5790"/>
                </a:solidFill>
              </a:rPr>
              <a:t>client-server</a:t>
            </a:r>
            <a:r>
              <a:rPr lang="en-US" sz="1200" dirty="0">
                <a:solidFill>
                  <a:srgbClr val="3C5790"/>
                </a:solidFill>
              </a:rPr>
              <a:t>: start instance remote and connect using a variety of different protocols</a:t>
            </a:r>
          </a:p>
          <a:p>
            <a:r>
              <a:rPr lang="en-US" sz="1400" dirty="0">
                <a:solidFill>
                  <a:srgbClr val="3C5790"/>
                </a:solidFill>
              </a:rPr>
              <a:t>Starting a cache in embedded mode requires only the </a:t>
            </a:r>
            <a:r>
              <a:rPr lang="en-US" sz="1400" dirty="0" err="1">
                <a:solidFill>
                  <a:srgbClr val="3C5790"/>
                </a:solidFill>
              </a:rPr>
              <a:t>CacheManager</a:t>
            </a:r>
            <a:r>
              <a:rPr lang="en-US" sz="1400" dirty="0">
                <a:solidFill>
                  <a:srgbClr val="3C5790"/>
                </a:solidFill>
              </a:rPr>
              <a:t> interface.</a:t>
            </a:r>
          </a:p>
        </p:txBody>
      </p:sp>
      <p:pic>
        <p:nvPicPr>
          <p:cNvPr id="4" name="Picture 2"/>
          <p:cNvPicPr>
            <a:picLocks noChangeAspect="1" noChangeArrowheads="1"/>
          </p:cNvPicPr>
          <p:nvPr/>
        </p:nvPicPr>
        <p:blipFill>
          <a:blip r:embed="rId3" cstate="print"/>
          <a:srcRect/>
          <a:stretch>
            <a:fillRect/>
          </a:stretch>
        </p:blipFill>
        <p:spPr bwMode="auto">
          <a:xfrm>
            <a:off x="685800" y="4114800"/>
            <a:ext cx="3443287" cy="1740077"/>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334000" y="3962400"/>
            <a:ext cx="2971800" cy="2131642"/>
          </a:xfrm>
          <a:prstGeom prst="rect">
            <a:avLst/>
          </a:prstGeom>
          <a:noFill/>
          <a:ln w="9525">
            <a:noFill/>
            <a:miter lim="800000"/>
            <a:headEnd/>
            <a:tailEnd/>
          </a:ln>
        </p:spPr>
      </p:pic>
    </p:spTree>
    <p:extLst>
      <p:ext uri="{BB962C8B-B14F-4D97-AF65-F5344CB8AC3E}">
        <p14:creationId xmlns:p14="http://schemas.microsoft.com/office/powerpoint/2010/main" val="1547402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In embedded mode the node instances are able to find each other and are sharing the distributing data across the grid.</a:t>
            </a:r>
          </a:p>
          <a:p>
            <a:r>
              <a:rPr lang="en-US" sz="1400" dirty="0">
                <a:solidFill>
                  <a:srgbClr val="3C5790"/>
                </a:solidFill>
              </a:rPr>
              <a:t>In client/server mode, clients are connecting using different clients protocols. Clients can be written in </a:t>
            </a:r>
            <a:r>
              <a:rPr lang="en-US" sz="1400" dirty="0" err="1">
                <a:solidFill>
                  <a:srgbClr val="3C5790"/>
                </a:solidFill>
              </a:rPr>
              <a:t>Java,Jython</a:t>
            </a:r>
            <a:r>
              <a:rPr lang="en-US" sz="1400" dirty="0">
                <a:solidFill>
                  <a:srgbClr val="3C5790"/>
                </a:solidFill>
              </a:rPr>
              <a:t>, </a:t>
            </a:r>
            <a:r>
              <a:rPr lang="en-US" sz="1400" dirty="0" err="1">
                <a:solidFill>
                  <a:srgbClr val="3C5790"/>
                </a:solidFill>
              </a:rPr>
              <a:t>JRuby</a:t>
            </a:r>
            <a:r>
              <a:rPr lang="en-US" sz="1400" dirty="0">
                <a:solidFill>
                  <a:srgbClr val="3C5790"/>
                </a:solidFill>
              </a:rPr>
              <a:t>, Scala, Groovy, etc.</a:t>
            </a:r>
          </a:p>
          <a:p>
            <a:r>
              <a:rPr lang="en-US" sz="1400" dirty="0">
                <a:solidFill>
                  <a:srgbClr val="3C5790"/>
                </a:solidFill>
              </a:rPr>
              <a:t>The server can be started:</a:t>
            </a:r>
          </a:p>
          <a:p>
            <a:pPr lvl="1"/>
            <a:r>
              <a:rPr lang="en-US" sz="1200" b="1" dirty="0">
                <a:solidFill>
                  <a:srgbClr val="3C5790"/>
                </a:solidFill>
              </a:rPr>
              <a:t>Non-</a:t>
            </a:r>
            <a:r>
              <a:rPr lang="en-US" sz="1200" b="1" dirty="0" err="1">
                <a:solidFill>
                  <a:srgbClr val="3C5790"/>
                </a:solidFill>
              </a:rPr>
              <a:t>gui</a:t>
            </a:r>
            <a:r>
              <a:rPr lang="en-US" sz="1200" b="1" dirty="0">
                <a:solidFill>
                  <a:srgbClr val="3C5790"/>
                </a:solidFill>
              </a:rPr>
              <a:t> </a:t>
            </a:r>
            <a:r>
              <a:rPr lang="en-US" sz="1200" dirty="0">
                <a:solidFill>
                  <a:srgbClr val="3C5790"/>
                </a:solidFill>
              </a:rPr>
              <a:t>mode: </a:t>
            </a:r>
            <a:r>
              <a:rPr lang="en-US" sz="1200" dirty="0" err="1">
                <a:solidFill>
                  <a:srgbClr val="3C5790"/>
                </a:solidFill>
              </a:rPr>
              <a:t>startServer</a:t>
            </a:r>
            <a:r>
              <a:rPr lang="en-US" sz="1200" dirty="0">
                <a:solidFill>
                  <a:srgbClr val="3C5790"/>
                </a:solidFill>
              </a:rPr>
              <a:t> -r &lt;protocol&gt; where protocol can be: hotrod, </a:t>
            </a:r>
            <a:r>
              <a:rPr lang="en-US" sz="1200" dirty="0" err="1">
                <a:solidFill>
                  <a:srgbClr val="3C5790"/>
                </a:solidFill>
              </a:rPr>
              <a:t>memcached</a:t>
            </a:r>
            <a:r>
              <a:rPr lang="en-US" sz="1200" dirty="0">
                <a:solidFill>
                  <a:srgbClr val="3C5790"/>
                </a:solidFill>
              </a:rPr>
              <a:t>, </a:t>
            </a:r>
            <a:r>
              <a:rPr lang="en-US" sz="1200" dirty="0" err="1">
                <a:solidFill>
                  <a:srgbClr val="3C5790"/>
                </a:solidFill>
              </a:rPr>
              <a:t>websocket</a:t>
            </a:r>
            <a:endParaRPr lang="en-US" sz="1200" dirty="0">
              <a:solidFill>
                <a:srgbClr val="3C5790"/>
              </a:solidFill>
            </a:endParaRPr>
          </a:p>
          <a:p>
            <a:pPr lvl="1"/>
            <a:r>
              <a:rPr lang="en-US" sz="1200" b="1" dirty="0" err="1">
                <a:solidFill>
                  <a:srgbClr val="3C5790"/>
                </a:solidFill>
              </a:rPr>
              <a:t>Gui</a:t>
            </a:r>
            <a:r>
              <a:rPr lang="en-US" sz="1200" dirty="0">
                <a:solidFill>
                  <a:srgbClr val="3C5790"/>
                </a:solidFill>
              </a:rPr>
              <a:t> demo mode: </a:t>
            </a:r>
            <a:r>
              <a:rPr lang="en-US" sz="1200" dirty="0" err="1">
                <a:solidFill>
                  <a:srgbClr val="3C5790"/>
                </a:solidFill>
              </a:rPr>
              <a:t>runGuiDemo</a:t>
            </a:r>
            <a:endParaRPr lang="en-US" sz="1200" dirty="0">
              <a:solidFill>
                <a:srgbClr val="3C5790"/>
              </a:solidFill>
            </a:endParaRPr>
          </a:p>
        </p:txBody>
      </p:sp>
      <p:pic>
        <p:nvPicPr>
          <p:cNvPr id="4" name="Picture 3"/>
          <p:cNvPicPr>
            <a:picLocks noChangeAspect="1" noChangeArrowheads="1"/>
          </p:cNvPicPr>
          <p:nvPr/>
        </p:nvPicPr>
        <p:blipFill>
          <a:blip r:embed="rId3" cstate="print"/>
          <a:srcRect/>
          <a:stretch>
            <a:fillRect/>
          </a:stretch>
        </p:blipFill>
        <p:spPr bwMode="auto">
          <a:xfrm>
            <a:off x="2133600" y="4038600"/>
            <a:ext cx="4324350" cy="2266950"/>
          </a:xfrm>
          <a:prstGeom prst="rect">
            <a:avLst/>
          </a:prstGeom>
          <a:noFill/>
          <a:ln w="9525">
            <a:noFill/>
            <a:miter lim="800000"/>
            <a:headEnd/>
            <a:tailEnd/>
          </a:ln>
        </p:spPr>
      </p:pic>
    </p:spTree>
    <p:extLst>
      <p:ext uri="{BB962C8B-B14F-4D97-AF65-F5344CB8AC3E}">
        <p14:creationId xmlns:p14="http://schemas.microsoft.com/office/powerpoint/2010/main" val="137280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133600"/>
          </a:xfrm>
        </p:spPr>
        <p:txBody>
          <a:bodyPr/>
          <a:lstStyle/>
          <a:p>
            <a:r>
              <a:rPr lang="en-US" sz="1400" dirty="0">
                <a:solidFill>
                  <a:srgbClr val="3C5790"/>
                </a:solidFill>
              </a:rPr>
              <a:t>The core interface of </a:t>
            </a:r>
            <a:r>
              <a:rPr lang="en-US" sz="1400" dirty="0" err="1">
                <a:solidFill>
                  <a:srgbClr val="3C5790"/>
                </a:solidFill>
              </a:rPr>
              <a:t>Infinispan</a:t>
            </a:r>
            <a:r>
              <a:rPr lang="en-US" sz="1400" dirty="0">
                <a:solidFill>
                  <a:srgbClr val="3C5790"/>
                </a:solidFill>
              </a:rPr>
              <a:t> is </a:t>
            </a:r>
            <a:r>
              <a:rPr lang="en-US" sz="1400" b="1" dirty="0" err="1">
                <a:solidFill>
                  <a:srgbClr val="3C5790"/>
                </a:solidFill>
              </a:rPr>
              <a:t>org.infinispan.Cache</a:t>
            </a:r>
            <a:r>
              <a:rPr lang="en-US" sz="1400" dirty="0">
                <a:solidFill>
                  <a:srgbClr val="3C5790"/>
                </a:solidFill>
              </a:rPr>
              <a:t>(extends the </a:t>
            </a:r>
            <a:r>
              <a:rPr lang="en-US" sz="1400" dirty="0" err="1">
                <a:solidFill>
                  <a:srgbClr val="3C5790"/>
                </a:solidFill>
              </a:rPr>
              <a:t>ConcurrentMap</a:t>
            </a:r>
            <a:r>
              <a:rPr lang="en-US" sz="1400" dirty="0">
                <a:solidFill>
                  <a:srgbClr val="3C5790"/>
                </a:solidFill>
              </a:rPr>
              <a:t>).</a:t>
            </a:r>
          </a:p>
          <a:p>
            <a:r>
              <a:rPr lang="en-US" sz="1400" dirty="0">
                <a:solidFill>
                  <a:srgbClr val="3C5790"/>
                </a:solidFill>
              </a:rPr>
              <a:t>Storing data in memory provides the fastest data access.</a:t>
            </a:r>
          </a:p>
          <a:p>
            <a:r>
              <a:rPr lang="en-US" sz="1400" dirty="0">
                <a:solidFill>
                  <a:srgbClr val="3C5790"/>
                </a:solidFill>
              </a:rPr>
              <a:t>Mechanisms to control memory usage: </a:t>
            </a:r>
          </a:p>
          <a:p>
            <a:pPr lvl="1"/>
            <a:r>
              <a:rPr lang="en-US" sz="1200" dirty="0">
                <a:solidFill>
                  <a:srgbClr val="3C5790"/>
                </a:solidFill>
              </a:rPr>
              <a:t>Eviction </a:t>
            </a:r>
          </a:p>
          <a:p>
            <a:pPr lvl="1"/>
            <a:r>
              <a:rPr lang="en-US" sz="1200" dirty="0">
                <a:solidFill>
                  <a:srgbClr val="3C5790"/>
                </a:solidFill>
              </a:rPr>
              <a:t>Expiration</a:t>
            </a:r>
          </a:p>
          <a:p>
            <a:r>
              <a:rPr lang="en-US" sz="1400" b="1" dirty="0">
                <a:solidFill>
                  <a:srgbClr val="3C5790"/>
                </a:solidFill>
              </a:rPr>
              <a:t>Eviction</a:t>
            </a:r>
            <a:r>
              <a:rPr lang="en-US" sz="1400" dirty="0">
                <a:solidFill>
                  <a:srgbClr val="3C5790"/>
                </a:solidFill>
              </a:rPr>
              <a:t> is used to prevent your application from running out of memory using configuration or programmatically.</a:t>
            </a:r>
          </a:p>
          <a:p>
            <a:r>
              <a:rPr lang="en-US" sz="1400" dirty="0">
                <a:solidFill>
                  <a:srgbClr val="3C5790"/>
                </a:solidFill>
              </a:rPr>
              <a:t>We can attach lifespan and/or maximum idle times to entries.</a:t>
            </a:r>
          </a:p>
        </p:txBody>
      </p:sp>
      <p:pic>
        <p:nvPicPr>
          <p:cNvPr id="4" name="Picture 3"/>
          <p:cNvPicPr>
            <a:picLocks noChangeAspect="1" noChangeArrowheads="1"/>
          </p:cNvPicPr>
          <p:nvPr/>
        </p:nvPicPr>
        <p:blipFill>
          <a:blip r:embed="rId3" cstate="print"/>
          <a:srcRect/>
          <a:stretch>
            <a:fillRect/>
          </a:stretch>
        </p:blipFill>
        <p:spPr bwMode="auto">
          <a:xfrm>
            <a:off x="2667000" y="4038600"/>
            <a:ext cx="3581400" cy="2289601"/>
          </a:xfrm>
          <a:prstGeom prst="rect">
            <a:avLst/>
          </a:prstGeom>
          <a:noFill/>
          <a:ln w="9525">
            <a:noFill/>
            <a:miter lim="800000"/>
            <a:headEnd/>
            <a:tailEnd/>
          </a:ln>
        </p:spPr>
      </p:pic>
    </p:spTree>
    <p:extLst>
      <p:ext uri="{BB962C8B-B14F-4D97-AF65-F5344CB8AC3E}">
        <p14:creationId xmlns:p14="http://schemas.microsoft.com/office/powerpoint/2010/main" val="2237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Cache?</a:t>
            </a:r>
            <a:endParaRPr lang="ro-RO" sz="1600" dirty="0" smtClean="0">
              <a:solidFill>
                <a:srgbClr val="3C5790"/>
              </a:solidFill>
            </a:endParaRPr>
          </a:p>
          <a:p>
            <a:r>
              <a:rPr lang="en-US" sz="1600" dirty="0" smtClean="0">
                <a:solidFill>
                  <a:srgbClr val="3C5790"/>
                </a:solidFill>
              </a:rPr>
              <a:t>Cache Libraries</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We can receive notifications when certain events happen.</a:t>
            </a:r>
          </a:p>
          <a:p>
            <a:r>
              <a:rPr lang="en-US" sz="1400" dirty="0">
                <a:solidFill>
                  <a:srgbClr val="3C5790"/>
                </a:solidFill>
              </a:rPr>
              <a:t>Listeners can be attached to Cache and Cache Manager.</a:t>
            </a:r>
          </a:p>
          <a:p>
            <a:r>
              <a:rPr lang="en-US" sz="1400" dirty="0">
                <a:solidFill>
                  <a:srgbClr val="3C5790"/>
                </a:solidFill>
              </a:rPr>
              <a:t>At cache-level there are events such as adding or removing entries from the cache.</a:t>
            </a:r>
          </a:p>
          <a:p>
            <a:r>
              <a:rPr lang="en-US" sz="1400" dirty="0">
                <a:solidFill>
                  <a:srgbClr val="3C5790"/>
                </a:solidFill>
              </a:rPr>
              <a:t>At cache manager level events are related to the startup/shutdown of the cache or topology change in the cluster.</a:t>
            </a:r>
          </a:p>
          <a:p>
            <a:r>
              <a:rPr lang="en-US" sz="1400" dirty="0">
                <a:solidFill>
                  <a:srgbClr val="3C5790"/>
                </a:solidFill>
              </a:rPr>
              <a:t>Listeners are marked using the </a:t>
            </a:r>
            <a:r>
              <a:rPr lang="en-US" sz="1400" b="1" dirty="0">
                <a:solidFill>
                  <a:srgbClr val="3C5790"/>
                </a:solidFill>
              </a:rPr>
              <a:t>@</a:t>
            </a:r>
            <a:r>
              <a:rPr lang="en-US" sz="1400" b="1" dirty="0" err="1">
                <a:solidFill>
                  <a:srgbClr val="3C5790"/>
                </a:solidFill>
              </a:rPr>
              <a:t>org.infinispan.notifications.Listener</a:t>
            </a:r>
            <a:r>
              <a:rPr lang="en-US" sz="1400" dirty="0">
                <a:solidFill>
                  <a:srgbClr val="3C5790"/>
                </a:solidFill>
              </a:rPr>
              <a:t> annotation.</a:t>
            </a:r>
          </a:p>
          <a:p>
            <a:r>
              <a:rPr lang="en-US" sz="1400" dirty="0">
                <a:solidFill>
                  <a:srgbClr val="3C5790"/>
                </a:solidFill>
              </a:rPr>
              <a:t>There are a large number of annotations to use for </a:t>
            </a:r>
            <a:r>
              <a:rPr lang="en-US" sz="1400" dirty="0" err="1">
                <a:solidFill>
                  <a:srgbClr val="3C5790"/>
                </a:solidFill>
              </a:rPr>
              <a:t>Infinispan</a:t>
            </a:r>
            <a:r>
              <a:rPr lang="en-US" sz="1400" dirty="0">
                <a:solidFill>
                  <a:srgbClr val="3C5790"/>
                </a:solidFill>
              </a:rPr>
              <a:t> events.</a:t>
            </a:r>
          </a:p>
        </p:txBody>
      </p:sp>
      <p:pic>
        <p:nvPicPr>
          <p:cNvPr id="4" name="Picture 2"/>
          <p:cNvPicPr>
            <a:picLocks noChangeAspect="1" noChangeArrowheads="1"/>
          </p:cNvPicPr>
          <p:nvPr/>
        </p:nvPicPr>
        <p:blipFill>
          <a:blip r:embed="rId3" cstate="print"/>
          <a:srcRect/>
          <a:stretch>
            <a:fillRect/>
          </a:stretch>
        </p:blipFill>
        <p:spPr bwMode="auto">
          <a:xfrm>
            <a:off x="228600" y="3962400"/>
            <a:ext cx="4114800" cy="215377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114925" y="4267200"/>
            <a:ext cx="3495675" cy="1409700"/>
          </a:xfrm>
          <a:prstGeom prst="rect">
            <a:avLst/>
          </a:prstGeom>
          <a:noFill/>
          <a:ln w="9525">
            <a:noFill/>
            <a:miter lim="800000"/>
            <a:headEnd/>
            <a:tailEnd/>
          </a:ln>
        </p:spPr>
      </p:pic>
    </p:spTree>
    <p:extLst>
      <p:ext uri="{BB962C8B-B14F-4D97-AF65-F5344CB8AC3E}">
        <p14:creationId xmlns:p14="http://schemas.microsoft.com/office/powerpoint/2010/main" val="321696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We can configure </a:t>
            </a:r>
            <a:r>
              <a:rPr lang="en-US" sz="1400" dirty="0" err="1">
                <a:solidFill>
                  <a:srgbClr val="3C5790"/>
                </a:solidFill>
              </a:rPr>
              <a:t>Infinispan</a:t>
            </a:r>
            <a:r>
              <a:rPr lang="en-US" sz="1400" dirty="0">
                <a:solidFill>
                  <a:srgbClr val="3C5790"/>
                </a:solidFill>
              </a:rPr>
              <a:t>:</a:t>
            </a:r>
          </a:p>
          <a:p>
            <a:pPr lvl="1"/>
            <a:r>
              <a:rPr lang="en-US" sz="1200" dirty="0">
                <a:solidFill>
                  <a:srgbClr val="3C5790"/>
                </a:solidFill>
              </a:rPr>
              <a:t>declarative: based on XML.</a:t>
            </a:r>
          </a:p>
          <a:p>
            <a:pPr lvl="1"/>
            <a:r>
              <a:rPr lang="en-US" sz="1200" dirty="0" err="1">
                <a:solidFill>
                  <a:srgbClr val="3C5790"/>
                </a:solidFill>
              </a:rPr>
              <a:t>programatic</a:t>
            </a:r>
            <a:r>
              <a:rPr lang="en-US" sz="1200" dirty="0">
                <a:solidFill>
                  <a:srgbClr val="3C5790"/>
                </a:solidFill>
              </a:rPr>
              <a:t>: based on </a:t>
            </a:r>
            <a:r>
              <a:rPr lang="en-US" sz="1200" dirty="0" err="1">
                <a:solidFill>
                  <a:srgbClr val="3C5790"/>
                </a:solidFill>
              </a:rPr>
              <a:t>Infinispan</a:t>
            </a:r>
            <a:r>
              <a:rPr lang="en-US" sz="1200" dirty="0">
                <a:solidFill>
                  <a:srgbClr val="3C5790"/>
                </a:solidFill>
              </a:rPr>
              <a:t> API</a:t>
            </a:r>
          </a:p>
          <a:p>
            <a:r>
              <a:rPr lang="en-US" sz="1400" dirty="0">
                <a:solidFill>
                  <a:srgbClr val="3C5790"/>
                </a:solidFill>
              </a:rPr>
              <a:t>The XML configuration contains 3 sections:</a:t>
            </a:r>
          </a:p>
          <a:p>
            <a:pPr lvl="1"/>
            <a:r>
              <a:rPr lang="en-US" sz="1200" b="1" dirty="0">
                <a:solidFill>
                  <a:srgbClr val="3C5790"/>
                </a:solidFill>
              </a:rPr>
              <a:t>global</a:t>
            </a:r>
            <a:r>
              <a:rPr lang="en-US" sz="1200" dirty="0">
                <a:solidFill>
                  <a:srgbClr val="3C5790"/>
                </a:solidFill>
              </a:rPr>
              <a:t>: global settings shared among all cache instances</a:t>
            </a:r>
          </a:p>
          <a:p>
            <a:pPr lvl="1"/>
            <a:r>
              <a:rPr lang="en-US" sz="1200" b="1" dirty="0">
                <a:solidFill>
                  <a:srgbClr val="3C5790"/>
                </a:solidFill>
              </a:rPr>
              <a:t>default</a:t>
            </a:r>
            <a:r>
              <a:rPr lang="en-US" sz="1200" dirty="0">
                <a:solidFill>
                  <a:srgbClr val="3C5790"/>
                </a:solidFill>
              </a:rPr>
              <a:t>: default </a:t>
            </a:r>
            <a:r>
              <a:rPr lang="en-US" sz="1200" dirty="0" err="1">
                <a:solidFill>
                  <a:srgbClr val="3C5790"/>
                </a:solidFill>
              </a:rPr>
              <a:t>behaviour</a:t>
            </a:r>
            <a:r>
              <a:rPr lang="en-US" sz="1200" dirty="0">
                <a:solidFill>
                  <a:srgbClr val="3C5790"/>
                </a:solidFill>
              </a:rPr>
              <a:t> for all named caches</a:t>
            </a:r>
          </a:p>
          <a:p>
            <a:pPr lvl="1"/>
            <a:r>
              <a:rPr lang="en-US" sz="1200" b="1" dirty="0" err="1">
                <a:solidFill>
                  <a:srgbClr val="3C5790"/>
                </a:solidFill>
              </a:rPr>
              <a:t>namedCache</a:t>
            </a:r>
            <a:r>
              <a:rPr lang="en-US" sz="1200" dirty="0">
                <a:solidFill>
                  <a:srgbClr val="3C5790"/>
                </a:solidFill>
              </a:rPr>
              <a:t>: additional configuration for named caches.</a:t>
            </a:r>
          </a:p>
          <a:p>
            <a:r>
              <a:rPr lang="en-US" sz="1400" dirty="0">
                <a:solidFill>
                  <a:srgbClr val="3C5790"/>
                </a:solidFill>
              </a:rPr>
              <a:t>Sample of elements that can be configured:</a:t>
            </a:r>
          </a:p>
          <a:p>
            <a:pPr lvl="1"/>
            <a:r>
              <a:rPr lang="en-US" sz="1200" dirty="0">
                <a:solidFill>
                  <a:srgbClr val="3C5790"/>
                </a:solidFill>
              </a:rPr>
              <a:t>Clustering  </a:t>
            </a:r>
          </a:p>
          <a:p>
            <a:pPr lvl="1"/>
            <a:r>
              <a:rPr lang="en-US" sz="1200" dirty="0">
                <a:solidFill>
                  <a:srgbClr val="3C5790"/>
                </a:solidFill>
              </a:rPr>
              <a:t>Eviction</a:t>
            </a:r>
          </a:p>
          <a:p>
            <a:pPr lvl="1"/>
            <a:r>
              <a:rPr lang="en-US" sz="1200" dirty="0">
                <a:solidFill>
                  <a:srgbClr val="3C5790"/>
                </a:solidFill>
              </a:rPr>
              <a:t>Expiration</a:t>
            </a:r>
          </a:p>
          <a:p>
            <a:pPr lvl="1"/>
            <a:r>
              <a:rPr lang="en-US" sz="1200" dirty="0">
                <a:solidFill>
                  <a:srgbClr val="3C5790"/>
                </a:solidFill>
              </a:rPr>
              <a:t>Loaders</a:t>
            </a:r>
          </a:p>
          <a:p>
            <a:pPr lvl="1"/>
            <a:r>
              <a:rPr lang="en-US" sz="1200" dirty="0">
                <a:solidFill>
                  <a:srgbClr val="3C5790"/>
                </a:solidFill>
              </a:rPr>
              <a:t>Locking</a:t>
            </a:r>
          </a:p>
          <a:p>
            <a:pPr lvl="1"/>
            <a:r>
              <a:rPr lang="en-US" sz="1200" dirty="0">
                <a:solidFill>
                  <a:srgbClr val="3C5790"/>
                </a:solidFill>
              </a:rPr>
              <a:t>Transaction</a:t>
            </a:r>
          </a:p>
          <a:p>
            <a:pPr lvl="1"/>
            <a:r>
              <a:rPr lang="en-US" sz="1200" dirty="0">
                <a:solidFill>
                  <a:srgbClr val="3C5790"/>
                </a:solidFill>
              </a:rPr>
              <a:t>Indexing</a:t>
            </a:r>
          </a:p>
          <a:p>
            <a:pPr lvl="1"/>
            <a:r>
              <a:rPr lang="en-US" sz="1200" dirty="0">
                <a:solidFill>
                  <a:srgbClr val="3C5790"/>
                </a:solidFill>
              </a:rPr>
              <a:t>Data Container</a:t>
            </a:r>
          </a:p>
        </p:txBody>
      </p:sp>
    </p:spTree>
    <p:extLst>
      <p:ext uri="{BB962C8B-B14F-4D97-AF65-F5344CB8AC3E}">
        <p14:creationId xmlns:p14="http://schemas.microsoft.com/office/powerpoint/2010/main" val="27432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Entries can be saved also in other storages using cache storage.</a:t>
            </a:r>
          </a:p>
          <a:p>
            <a:r>
              <a:rPr lang="en-US" sz="1400" b="1" dirty="0" err="1">
                <a:solidFill>
                  <a:srgbClr val="3C5790"/>
                </a:solidFill>
              </a:rPr>
              <a:t>CacheLoader</a:t>
            </a:r>
            <a:r>
              <a:rPr lang="en-US" sz="1400" dirty="0">
                <a:solidFill>
                  <a:srgbClr val="3C5790"/>
                </a:solidFill>
              </a:rPr>
              <a:t> - loads entry from persistent storage</a:t>
            </a:r>
          </a:p>
          <a:p>
            <a:r>
              <a:rPr lang="en-US" sz="1400" b="1" dirty="0" err="1">
                <a:solidFill>
                  <a:srgbClr val="3C5790"/>
                </a:solidFill>
              </a:rPr>
              <a:t>CacheStore</a:t>
            </a:r>
            <a:r>
              <a:rPr lang="en-US" sz="1400" dirty="0">
                <a:solidFill>
                  <a:srgbClr val="3C5790"/>
                </a:solidFill>
              </a:rPr>
              <a:t> - stores entries to persistent storage.</a:t>
            </a:r>
          </a:p>
          <a:p>
            <a:r>
              <a:rPr lang="en-US" sz="1400" dirty="0">
                <a:solidFill>
                  <a:srgbClr val="3C5790"/>
                </a:solidFill>
              </a:rPr>
              <a:t>When </a:t>
            </a:r>
            <a:r>
              <a:rPr lang="en-US" sz="1400" b="1" dirty="0">
                <a:solidFill>
                  <a:srgbClr val="3C5790"/>
                </a:solidFill>
              </a:rPr>
              <a:t>passivation</a:t>
            </a:r>
            <a:r>
              <a:rPr lang="en-US" sz="1400" dirty="0">
                <a:solidFill>
                  <a:srgbClr val="3C5790"/>
                </a:solidFill>
              </a:rPr>
              <a:t> is enabled entries that are evicted are removed from memory, and they are persisted using a cache store.</a:t>
            </a:r>
          </a:p>
          <a:p>
            <a:r>
              <a:rPr lang="en-US" sz="1400" b="1" dirty="0">
                <a:solidFill>
                  <a:srgbClr val="3C5790"/>
                </a:solidFill>
              </a:rPr>
              <a:t>Activation</a:t>
            </a:r>
            <a:r>
              <a:rPr lang="en-US" sz="1400" dirty="0">
                <a:solidFill>
                  <a:srgbClr val="3C5790"/>
                </a:solidFill>
              </a:rPr>
              <a:t> involves loading the entry into memory, and then removing it from the cache store.</a:t>
            </a:r>
          </a:p>
        </p:txBody>
      </p:sp>
      <p:pic>
        <p:nvPicPr>
          <p:cNvPr id="4" name="Picture 2"/>
          <p:cNvPicPr>
            <a:picLocks noChangeAspect="1" noChangeArrowheads="1"/>
          </p:cNvPicPr>
          <p:nvPr/>
        </p:nvPicPr>
        <p:blipFill>
          <a:blip r:embed="rId3" cstate="print"/>
          <a:srcRect/>
          <a:stretch>
            <a:fillRect/>
          </a:stretch>
        </p:blipFill>
        <p:spPr bwMode="auto">
          <a:xfrm>
            <a:off x="457200" y="4153805"/>
            <a:ext cx="3352800" cy="224699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4343400" y="4326467"/>
            <a:ext cx="4495800" cy="1998133"/>
          </a:xfrm>
          <a:prstGeom prst="rect">
            <a:avLst/>
          </a:prstGeom>
          <a:noFill/>
          <a:ln w="9525">
            <a:noFill/>
            <a:miter lim="800000"/>
            <a:headEnd/>
            <a:tailEnd/>
          </a:ln>
        </p:spPr>
      </p:pic>
    </p:spTree>
    <p:extLst>
      <p:ext uri="{BB962C8B-B14F-4D97-AF65-F5344CB8AC3E}">
        <p14:creationId xmlns:p14="http://schemas.microsoft.com/office/powerpoint/2010/main" val="421911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CacheStores</a:t>
            </a:r>
            <a:r>
              <a:rPr lang="en-US" sz="1400" dirty="0">
                <a:solidFill>
                  <a:srgbClr val="3C5790"/>
                </a:solidFill>
              </a:rPr>
              <a:t> can be also chained.</a:t>
            </a:r>
          </a:p>
          <a:p>
            <a:r>
              <a:rPr lang="en-US" sz="1400" dirty="0">
                <a:solidFill>
                  <a:srgbClr val="3C5790"/>
                </a:solidFill>
              </a:rPr>
              <a:t>Samples of </a:t>
            </a:r>
            <a:r>
              <a:rPr lang="en-US" sz="1400" dirty="0" err="1">
                <a:solidFill>
                  <a:srgbClr val="3C5790"/>
                </a:solidFill>
              </a:rPr>
              <a:t>CacheStore</a:t>
            </a:r>
            <a:r>
              <a:rPr lang="en-US" sz="1400" dirty="0">
                <a:solidFill>
                  <a:srgbClr val="3C5790"/>
                </a:solidFill>
              </a:rPr>
              <a:t> implementations:</a:t>
            </a:r>
          </a:p>
          <a:p>
            <a:pPr lvl="1"/>
            <a:r>
              <a:rPr lang="en-US" sz="1200" dirty="0" err="1">
                <a:solidFill>
                  <a:srgbClr val="3C5790"/>
                </a:solidFill>
              </a:rPr>
              <a:t>FileCacheStore</a:t>
            </a:r>
            <a:r>
              <a:rPr lang="en-US" sz="1200" dirty="0">
                <a:solidFill>
                  <a:srgbClr val="3C5790"/>
                </a:solidFill>
              </a:rPr>
              <a:t> – store persistent data on non transactional filesystem.</a:t>
            </a:r>
          </a:p>
          <a:p>
            <a:pPr lvl="1"/>
            <a:r>
              <a:rPr lang="en-US" sz="1200" dirty="0" err="1">
                <a:solidFill>
                  <a:srgbClr val="3C5790"/>
                </a:solidFill>
              </a:rPr>
              <a:t>BdbjeCacheStore</a:t>
            </a:r>
            <a:r>
              <a:rPr lang="en-US" sz="1200" dirty="0">
                <a:solidFill>
                  <a:srgbClr val="3C5790"/>
                </a:solidFill>
              </a:rPr>
              <a:t> – oracle </a:t>
            </a:r>
            <a:r>
              <a:rPr lang="en-US" sz="1200" dirty="0" err="1">
                <a:solidFill>
                  <a:srgbClr val="3C5790"/>
                </a:solidFill>
              </a:rPr>
              <a:t>BerkeleyDB</a:t>
            </a:r>
            <a:r>
              <a:rPr lang="en-US" sz="1200" dirty="0">
                <a:solidFill>
                  <a:srgbClr val="3C5790"/>
                </a:solidFill>
              </a:rPr>
              <a:t> cache store implementation.</a:t>
            </a:r>
          </a:p>
          <a:p>
            <a:pPr lvl="1"/>
            <a:r>
              <a:rPr lang="en-US" sz="1200" dirty="0" err="1">
                <a:solidFill>
                  <a:srgbClr val="3C5790"/>
                </a:solidFill>
              </a:rPr>
              <a:t>JdbcBinaryCacheStore</a:t>
            </a:r>
            <a:r>
              <a:rPr lang="en-US" sz="1200" dirty="0">
                <a:solidFill>
                  <a:srgbClr val="3C5790"/>
                </a:solidFill>
              </a:rPr>
              <a:t>/</a:t>
            </a:r>
            <a:r>
              <a:rPr lang="en-US" sz="1200" dirty="0" err="1">
                <a:solidFill>
                  <a:srgbClr val="3C5790"/>
                </a:solidFill>
              </a:rPr>
              <a:t>JdbcStringBasedCacheStore</a:t>
            </a:r>
            <a:r>
              <a:rPr lang="en-US" sz="1200" dirty="0">
                <a:solidFill>
                  <a:srgbClr val="3C5790"/>
                </a:solidFill>
              </a:rPr>
              <a:t>/</a:t>
            </a:r>
            <a:r>
              <a:rPr lang="en-US" sz="1200" dirty="0" err="1">
                <a:solidFill>
                  <a:srgbClr val="3C5790"/>
                </a:solidFill>
              </a:rPr>
              <a:t>JdbcMixedCacheStore</a:t>
            </a:r>
            <a:r>
              <a:rPr lang="en-US" sz="1200" dirty="0">
                <a:solidFill>
                  <a:srgbClr val="3C5790"/>
                </a:solidFill>
              </a:rPr>
              <a:t>	</a:t>
            </a:r>
          </a:p>
          <a:p>
            <a:pPr lvl="1"/>
            <a:r>
              <a:rPr lang="en-US" sz="1200" dirty="0" err="1">
                <a:solidFill>
                  <a:srgbClr val="3C5790"/>
                </a:solidFill>
              </a:rPr>
              <a:t>CasandraCacheStore</a:t>
            </a:r>
            <a:endParaRPr lang="en-US" sz="1200" dirty="0">
              <a:solidFill>
                <a:srgbClr val="3C5790"/>
              </a:solidFill>
            </a:endParaRPr>
          </a:p>
          <a:p>
            <a:pPr lvl="1"/>
            <a:r>
              <a:rPr lang="en-US" sz="1200" dirty="0" err="1">
                <a:solidFill>
                  <a:srgbClr val="3C5790"/>
                </a:solidFill>
              </a:rPr>
              <a:t>CloadCacheStore</a:t>
            </a:r>
            <a:r>
              <a:rPr lang="en-US" sz="1200" dirty="0">
                <a:solidFill>
                  <a:srgbClr val="3C5790"/>
                </a:solidFill>
              </a:rPr>
              <a:t> – uses </a:t>
            </a:r>
            <a:r>
              <a:rPr lang="en-US" sz="1200" dirty="0" err="1">
                <a:solidFill>
                  <a:srgbClr val="3C5790"/>
                </a:solidFill>
              </a:rPr>
              <a:t>Jclouds</a:t>
            </a:r>
            <a:r>
              <a:rPr lang="en-US" sz="1200" dirty="0">
                <a:solidFill>
                  <a:srgbClr val="3C5790"/>
                </a:solidFill>
              </a:rPr>
              <a:t> for CRUD operation on Amazon S3 or Amazon EC2.</a:t>
            </a:r>
          </a:p>
          <a:p>
            <a:pPr lvl="1"/>
            <a:r>
              <a:rPr lang="en-US" sz="1200" dirty="0" err="1">
                <a:solidFill>
                  <a:srgbClr val="3C5790"/>
                </a:solidFill>
              </a:rPr>
              <a:t>HBCacheStore</a:t>
            </a:r>
            <a:endParaRPr lang="en-US" sz="1200" dirty="0">
              <a:solidFill>
                <a:srgbClr val="3C5790"/>
              </a:solidFill>
            </a:endParaRPr>
          </a:p>
          <a:p>
            <a:pPr lvl="1"/>
            <a:r>
              <a:rPr lang="en-US" sz="1200" dirty="0" err="1">
                <a:solidFill>
                  <a:srgbClr val="3C5790"/>
                </a:solidFill>
              </a:rPr>
              <a:t>RemoteCacheStore</a:t>
            </a:r>
            <a:endParaRPr lang="en-US" sz="1200" dirty="0">
              <a:solidFill>
                <a:srgbClr val="3C5790"/>
              </a:solidFill>
            </a:endParaRPr>
          </a:p>
          <a:p>
            <a:pPr lvl="1"/>
            <a:r>
              <a:rPr lang="en-US" sz="1200" dirty="0" err="1">
                <a:solidFill>
                  <a:srgbClr val="3C5790"/>
                </a:solidFill>
              </a:rPr>
              <a:t>JdbmCacheStore</a:t>
            </a:r>
            <a:endParaRPr lang="en-US" sz="1200" dirty="0">
              <a:solidFill>
                <a:srgbClr val="3C5790"/>
              </a:solidFill>
            </a:endParaRPr>
          </a:p>
        </p:txBody>
      </p:sp>
    </p:spTree>
    <p:extLst>
      <p:ext uri="{BB962C8B-B14F-4D97-AF65-F5344CB8AC3E}">
        <p14:creationId xmlns:p14="http://schemas.microsoft.com/office/powerpoint/2010/main" val="325508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It’s simple to use batch and is less expensive then transactions.</a:t>
            </a:r>
          </a:p>
          <a:p>
            <a:r>
              <a:rPr lang="en-US" sz="1400" dirty="0">
                <a:solidFill>
                  <a:srgbClr val="3C5790"/>
                </a:solidFill>
              </a:rPr>
              <a:t>Multiple operations are grouped and executed “atomically”.</a:t>
            </a:r>
          </a:p>
          <a:p>
            <a:r>
              <a:rPr lang="en-US" sz="1400" dirty="0">
                <a:solidFill>
                  <a:srgbClr val="3C5790"/>
                </a:solidFill>
              </a:rPr>
              <a:t>Can be integrated with JTA.</a:t>
            </a:r>
          </a:p>
        </p:txBody>
      </p:sp>
      <p:pic>
        <p:nvPicPr>
          <p:cNvPr id="4" name="Picture 2"/>
          <p:cNvPicPr>
            <a:picLocks noChangeAspect="1" noChangeArrowheads="1"/>
          </p:cNvPicPr>
          <p:nvPr/>
        </p:nvPicPr>
        <p:blipFill>
          <a:blip r:embed="rId3" cstate="print"/>
          <a:srcRect/>
          <a:stretch>
            <a:fillRect/>
          </a:stretch>
        </p:blipFill>
        <p:spPr bwMode="auto">
          <a:xfrm>
            <a:off x="1981200" y="2861672"/>
            <a:ext cx="4800600" cy="3731853"/>
          </a:xfrm>
          <a:prstGeom prst="rect">
            <a:avLst/>
          </a:prstGeom>
          <a:noFill/>
          <a:ln w="9525">
            <a:noFill/>
            <a:miter lim="800000"/>
            <a:headEnd/>
            <a:tailEnd/>
          </a:ln>
        </p:spPr>
      </p:pic>
    </p:spTree>
    <p:extLst>
      <p:ext uri="{BB962C8B-B14F-4D97-AF65-F5344CB8AC3E}">
        <p14:creationId xmlns:p14="http://schemas.microsoft.com/office/powerpoint/2010/main" val="2222313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057400"/>
          </a:xfrm>
        </p:spPr>
        <p:txBody>
          <a:bodyPr/>
          <a:lstStyle/>
          <a:p>
            <a:r>
              <a:rPr lang="en-US" sz="1400" dirty="0">
                <a:solidFill>
                  <a:srgbClr val="3C5790"/>
                </a:solidFill>
              </a:rPr>
              <a:t>A cluster consists of a number of </a:t>
            </a:r>
            <a:r>
              <a:rPr lang="en-US" sz="1400" dirty="0" err="1">
                <a:solidFill>
                  <a:srgbClr val="3C5790"/>
                </a:solidFill>
              </a:rPr>
              <a:t>Infinispan</a:t>
            </a:r>
            <a:r>
              <a:rPr lang="en-US" sz="1400" dirty="0">
                <a:solidFill>
                  <a:srgbClr val="3C5790"/>
                </a:solidFill>
              </a:rPr>
              <a:t> instances.</a:t>
            </a:r>
          </a:p>
          <a:p>
            <a:r>
              <a:rPr lang="en-US" sz="1400" dirty="0">
                <a:solidFill>
                  <a:srgbClr val="3C5790"/>
                </a:solidFill>
              </a:rPr>
              <a:t>Each cluster in turn has a view, which is the list of cluster members.</a:t>
            </a:r>
          </a:p>
          <a:p>
            <a:r>
              <a:rPr lang="en-US" sz="1400" dirty="0" err="1">
                <a:solidFill>
                  <a:srgbClr val="3C5790"/>
                </a:solidFill>
              </a:rPr>
              <a:t>Infinispan</a:t>
            </a:r>
            <a:r>
              <a:rPr lang="en-US" sz="1400" dirty="0">
                <a:solidFill>
                  <a:srgbClr val="3C5790"/>
                </a:solidFill>
              </a:rPr>
              <a:t> uses </a:t>
            </a:r>
            <a:r>
              <a:rPr lang="en-US" sz="1400" dirty="0" err="1">
                <a:solidFill>
                  <a:srgbClr val="3C5790"/>
                </a:solidFill>
              </a:rPr>
              <a:t>JGroups</a:t>
            </a:r>
            <a:r>
              <a:rPr lang="en-US" sz="1400" dirty="0">
                <a:solidFill>
                  <a:srgbClr val="3C5790"/>
                </a:solidFill>
              </a:rPr>
              <a:t> for  communications within a cluster. </a:t>
            </a:r>
          </a:p>
          <a:p>
            <a:r>
              <a:rPr lang="en-US" sz="1400" dirty="0">
                <a:solidFill>
                  <a:srgbClr val="3C5790"/>
                </a:solidFill>
              </a:rPr>
              <a:t>The distribution has a default </a:t>
            </a:r>
            <a:r>
              <a:rPr lang="en-US" sz="1400" dirty="0" err="1">
                <a:solidFill>
                  <a:srgbClr val="3C5790"/>
                </a:solidFill>
              </a:rPr>
              <a:t>JGroups</a:t>
            </a:r>
            <a:r>
              <a:rPr lang="en-US" sz="1400" dirty="0">
                <a:solidFill>
                  <a:srgbClr val="3C5790"/>
                </a:solidFill>
              </a:rPr>
              <a:t> configuration containing:</a:t>
            </a:r>
          </a:p>
          <a:p>
            <a:pPr lvl="1"/>
            <a:r>
              <a:rPr lang="en-US" sz="1200" b="1" dirty="0">
                <a:solidFill>
                  <a:srgbClr val="3C5790"/>
                </a:solidFill>
              </a:rPr>
              <a:t>Jgroups-udp.xml </a:t>
            </a:r>
            <a:r>
              <a:rPr lang="en-US" sz="1200" dirty="0">
                <a:solidFill>
                  <a:srgbClr val="3C5790"/>
                </a:solidFill>
              </a:rPr>
              <a:t>: discovery configuration, using UDP</a:t>
            </a:r>
          </a:p>
          <a:p>
            <a:pPr lvl="1"/>
            <a:r>
              <a:rPr lang="en-US" sz="1200" b="1" dirty="0">
                <a:solidFill>
                  <a:srgbClr val="3C5790"/>
                </a:solidFill>
              </a:rPr>
              <a:t>Jgroups-tcp.xml</a:t>
            </a:r>
            <a:r>
              <a:rPr lang="en-US" sz="1200" dirty="0">
                <a:solidFill>
                  <a:srgbClr val="3C5790"/>
                </a:solidFill>
              </a:rPr>
              <a:t>: uses TCP transport and UDP multicast for discovery</a:t>
            </a:r>
          </a:p>
          <a:p>
            <a:pPr lvl="1"/>
            <a:r>
              <a:rPr lang="en-US" sz="1200" b="1" dirty="0">
                <a:solidFill>
                  <a:srgbClr val="3C5790"/>
                </a:solidFill>
              </a:rPr>
              <a:t>Jgroups-ec2.xml</a:t>
            </a:r>
            <a:r>
              <a:rPr lang="en-US" sz="1200" dirty="0">
                <a:solidFill>
                  <a:srgbClr val="3C5790"/>
                </a:solidFill>
              </a:rPr>
              <a:t>: TCP transport and experimental S3_PING protocol for discovery.</a:t>
            </a:r>
          </a:p>
          <a:p>
            <a:r>
              <a:rPr lang="en-US" sz="1400" dirty="0" err="1">
                <a:solidFill>
                  <a:srgbClr val="3C5790"/>
                </a:solidFill>
              </a:rPr>
              <a:t>JGroups</a:t>
            </a:r>
            <a:r>
              <a:rPr lang="en-US" sz="1400" dirty="0">
                <a:solidFill>
                  <a:srgbClr val="3C5790"/>
                </a:solidFill>
              </a:rPr>
              <a:t> configuration parameters are passed at JVM startup.</a:t>
            </a:r>
          </a:p>
        </p:txBody>
      </p:sp>
      <p:pic>
        <p:nvPicPr>
          <p:cNvPr id="4" name="Picture 2"/>
          <p:cNvPicPr>
            <a:picLocks noChangeAspect="1" noChangeArrowheads="1"/>
          </p:cNvPicPr>
          <p:nvPr/>
        </p:nvPicPr>
        <p:blipFill>
          <a:blip r:embed="rId3" cstate="print"/>
          <a:srcRect/>
          <a:stretch>
            <a:fillRect/>
          </a:stretch>
        </p:blipFill>
        <p:spPr bwMode="auto">
          <a:xfrm>
            <a:off x="1828800" y="4038600"/>
            <a:ext cx="5181600" cy="2533566"/>
          </a:xfrm>
          <a:prstGeom prst="rect">
            <a:avLst/>
          </a:prstGeom>
          <a:noFill/>
          <a:ln w="9525">
            <a:noFill/>
            <a:miter lim="800000"/>
            <a:headEnd/>
            <a:tailEnd/>
          </a:ln>
        </p:spPr>
      </p:pic>
    </p:spTree>
    <p:extLst>
      <p:ext uri="{BB962C8B-B14F-4D97-AF65-F5344CB8AC3E}">
        <p14:creationId xmlns:p14="http://schemas.microsoft.com/office/powerpoint/2010/main" val="2375954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Any cache from the cluster can define a cluster cache mode: </a:t>
            </a:r>
          </a:p>
          <a:p>
            <a:pPr lvl="1"/>
            <a:r>
              <a:rPr lang="en-US" sz="1200" b="1" dirty="0">
                <a:solidFill>
                  <a:srgbClr val="3C5790"/>
                </a:solidFill>
              </a:rPr>
              <a:t>replication</a:t>
            </a:r>
            <a:r>
              <a:rPr lang="en-US" sz="1200" dirty="0">
                <a:solidFill>
                  <a:srgbClr val="3C5790"/>
                </a:solidFill>
              </a:rPr>
              <a:t>: replica </a:t>
            </a:r>
          </a:p>
          <a:p>
            <a:pPr lvl="1"/>
            <a:r>
              <a:rPr lang="en-US" sz="1200" b="1" dirty="0">
                <a:solidFill>
                  <a:srgbClr val="3C5790"/>
                </a:solidFill>
              </a:rPr>
              <a:t>distribution</a:t>
            </a:r>
            <a:r>
              <a:rPr lang="en-US" sz="1200" dirty="0">
                <a:solidFill>
                  <a:srgbClr val="3C5790"/>
                </a:solidFill>
              </a:rPr>
              <a:t>: default, increases scalability </a:t>
            </a:r>
          </a:p>
          <a:p>
            <a:pPr lvl="1"/>
            <a:r>
              <a:rPr lang="en-US" sz="1200" b="1" dirty="0">
                <a:solidFill>
                  <a:srgbClr val="3C5790"/>
                </a:solidFill>
              </a:rPr>
              <a:t>invalidation</a:t>
            </a:r>
            <a:r>
              <a:rPr lang="en-US" sz="1200" dirty="0">
                <a:solidFill>
                  <a:srgbClr val="3C5790"/>
                </a:solidFill>
              </a:rPr>
              <a:t>: doesn't share data, remove data from another remote caches minimizing network traffic.</a:t>
            </a:r>
          </a:p>
          <a:p>
            <a:r>
              <a:rPr lang="en-US" sz="1400" dirty="0">
                <a:solidFill>
                  <a:srgbClr val="3C5790"/>
                </a:solidFill>
              </a:rPr>
              <a:t>All clustering modes provide for automatic discovery of new members in a cluster.</a:t>
            </a:r>
          </a:p>
          <a:p>
            <a:r>
              <a:rPr lang="en-US" sz="1400" dirty="0">
                <a:solidFill>
                  <a:srgbClr val="3C5790"/>
                </a:solidFill>
              </a:rPr>
              <a:t>Replication is the simplest clustered mode. After a new member joins a cluster, if state transfer is enabled. </a:t>
            </a:r>
          </a:p>
          <a:p>
            <a:r>
              <a:rPr lang="en-US" sz="1400" dirty="0">
                <a:solidFill>
                  <a:srgbClr val="3C5790"/>
                </a:solidFill>
              </a:rPr>
              <a:t>Replication can be synchronous or asynchronous. </a:t>
            </a:r>
          </a:p>
        </p:txBody>
      </p:sp>
      <p:pic>
        <p:nvPicPr>
          <p:cNvPr id="4" name="Picture 2"/>
          <p:cNvPicPr>
            <a:picLocks noChangeAspect="1" noChangeArrowheads="1"/>
          </p:cNvPicPr>
          <p:nvPr/>
        </p:nvPicPr>
        <p:blipFill>
          <a:blip r:embed="rId3" cstate="print"/>
          <a:srcRect/>
          <a:stretch>
            <a:fillRect/>
          </a:stretch>
        </p:blipFill>
        <p:spPr bwMode="auto">
          <a:xfrm>
            <a:off x="2667000" y="4191000"/>
            <a:ext cx="3505200" cy="2347745"/>
          </a:xfrm>
          <a:prstGeom prst="rect">
            <a:avLst/>
          </a:prstGeom>
          <a:noFill/>
          <a:ln w="9525">
            <a:noFill/>
            <a:miter lim="800000"/>
            <a:headEnd/>
            <a:tailEnd/>
          </a:ln>
        </p:spPr>
      </p:pic>
    </p:spTree>
    <p:extLst>
      <p:ext uri="{BB962C8B-B14F-4D97-AF65-F5344CB8AC3E}">
        <p14:creationId xmlns:p14="http://schemas.microsoft.com/office/powerpoint/2010/main" val="86739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14400"/>
          </a:xfrm>
        </p:spPr>
        <p:txBody>
          <a:bodyPr/>
          <a:lstStyle/>
          <a:p>
            <a:r>
              <a:rPr lang="en-US" sz="1400" dirty="0" err="1">
                <a:solidFill>
                  <a:srgbClr val="3C5790"/>
                </a:solidFill>
              </a:rPr>
              <a:t>Infinispan</a:t>
            </a:r>
            <a:r>
              <a:rPr lang="en-US" sz="1400" dirty="0">
                <a:solidFill>
                  <a:srgbClr val="3C5790"/>
                </a:solidFill>
              </a:rPr>
              <a:t> uses JMX to expose management operations and statistical data.</a:t>
            </a:r>
          </a:p>
          <a:p>
            <a:r>
              <a:rPr lang="en-US" sz="1400" dirty="0">
                <a:solidFill>
                  <a:srgbClr val="3C5790"/>
                </a:solidFill>
              </a:rPr>
              <a:t>Expanding the </a:t>
            </a:r>
            <a:r>
              <a:rPr lang="en-US" sz="1400" dirty="0" err="1">
                <a:solidFill>
                  <a:srgbClr val="3C5790"/>
                </a:solidFill>
              </a:rPr>
              <a:t>org.infinispan</a:t>
            </a:r>
            <a:r>
              <a:rPr lang="en-US" sz="1400" dirty="0">
                <a:solidFill>
                  <a:srgbClr val="3C5790"/>
                </a:solidFill>
              </a:rPr>
              <a:t> folder statistics will be found on  Cache and </a:t>
            </a:r>
            <a:r>
              <a:rPr lang="en-US" sz="1400" dirty="0" err="1">
                <a:solidFill>
                  <a:srgbClr val="3C5790"/>
                </a:solidFill>
              </a:rPr>
              <a:t>CacheManager</a:t>
            </a:r>
            <a:r>
              <a:rPr lang="en-US" sz="1400" dirty="0">
                <a:solidFill>
                  <a:srgbClr val="3C5790"/>
                </a:solidFill>
              </a:rPr>
              <a:t> nodes.</a:t>
            </a:r>
          </a:p>
          <a:p>
            <a:r>
              <a:rPr lang="en-US" sz="1400" dirty="0">
                <a:solidFill>
                  <a:srgbClr val="3C5790"/>
                </a:solidFill>
              </a:rPr>
              <a:t>We can use RHQ server to monitor</a:t>
            </a:r>
            <a:endParaRPr lang="ro-RO" sz="1400" dirty="0" smtClean="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066800" y="3124200"/>
            <a:ext cx="7079095" cy="2971800"/>
          </a:xfrm>
          <a:prstGeom prst="rect">
            <a:avLst/>
          </a:prstGeom>
          <a:noFill/>
          <a:ln w="9525">
            <a:noFill/>
            <a:miter lim="800000"/>
            <a:headEnd/>
            <a:tailEnd/>
          </a:ln>
        </p:spPr>
      </p:pic>
    </p:spTree>
    <p:extLst>
      <p:ext uri="{BB962C8B-B14F-4D97-AF65-F5344CB8AC3E}">
        <p14:creationId xmlns:p14="http://schemas.microsoft.com/office/powerpoint/2010/main" val="1691556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Infinispan</a:t>
            </a:r>
            <a:r>
              <a:rPr lang="en-US" sz="1400" dirty="0">
                <a:solidFill>
                  <a:srgbClr val="3C5790"/>
                </a:solidFill>
              </a:rPr>
              <a:t> can be used with </a:t>
            </a:r>
            <a:r>
              <a:rPr lang="en-US" sz="1400" b="1" dirty="0">
                <a:solidFill>
                  <a:srgbClr val="3C5790"/>
                </a:solidFill>
              </a:rPr>
              <a:t>CDI</a:t>
            </a:r>
            <a:r>
              <a:rPr lang="en-US" sz="1400" dirty="0">
                <a:solidFill>
                  <a:srgbClr val="3C5790"/>
                </a:solidFill>
              </a:rPr>
              <a:t>.</a:t>
            </a:r>
          </a:p>
          <a:p>
            <a:r>
              <a:rPr lang="en-US" sz="1400" dirty="0">
                <a:solidFill>
                  <a:srgbClr val="3C5790"/>
                </a:solidFill>
              </a:rPr>
              <a:t>The </a:t>
            </a:r>
            <a:r>
              <a:rPr lang="en-US" sz="1400" b="1" dirty="0">
                <a:solidFill>
                  <a:srgbClr val="3C5790"/>
                </a:solidFill>
              </a:rPr>
              <a:t>asynchronous API</a:t>
            </a:r>
            <a:r>
              <a:rPr lang="en-US" sz="1400" dirty="0">
                <a:solidFill>
                  <a:srgbClr val="3C5790"/>
                </a:solidFill>
              </a:rPr>
              <a:t> provides non-blocking cache methods: put, get, and remove.</a:t>
            </a:r>
          </a:p>
          <a:p>
            <a:r>
              <a:rPr lang="en-US" sz="1400" dirty="0" err="1">
                <a:solidFill>
                  <a:srgbClr val="3C5790"/>
                </a:solidFill>
              </a:rPr>
              <a:t>Infinispan</a:t>
            </a:r>
            <a:r>
              <a:rPr lang="en-US" sz="1400" dirty="0">
                <a:solidFill>
                  <a:srgbClr val="3C5790"/>
                </a:solidFill>
              </a:rPr>
              <a:t> exposes a </a:t>
            </a:r>
            <a:r>
              <a:rPr lang="en-US" sz="1400" b="1" dirty="0">
                <a:solidFill>
                  <a:srgbClr val="3C5790"/>
                </a:solidFill>
              </a:rPr>
              <a:t>querying API</a:t>
            </a:r>
            <a:r>
              <a:rPr lang="en-US" sz="1400" dirty="0">
                <a:solidFill>
                  <a:srgbClr val="3C5790"/>
                </a:solidFill>
              </a:rPr>
              <a:t> that allows users to write queries using either Lucene's object-oriented query API or Hibernate Search's compatible, but much simpler.	 </a:t>
            </a:r>
          </a:p>
        </p:txBody>
      </p:sp>
      <p:pic>
        <p:nvPicPr>
          <p:cNvPr id="4" name="Picture 2"/>
          <p:cNvPicPr>
            <a:picLocks noChangeAspect="1" noChangeArrowheads="1"/>
          </p:cNvPicPr>
          <p:nvPr/>
        </p:nvPicPr>
        <p:blipFill>
          <a:blip r:embed="rId3" cstate="print"/>
          <a:srcRect/>
          <a:stretch>
            <a:fillRect/>
          </a:stretch>
        </p:blipFill>
        <p:spPr bwMode="auto">
          <a:xfrm>
            <a:off x="152400" y="3545654"/>
            <a:ext cx="5410200" cy="2855146"/>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638800" y="4114800"/>
            <a:ext cx="3207258" cy="1752600"/>
          </a:xfrm>
          <a:prstGeom prst="rect">
            <a:avLst/>
          </a:prstGeom>
          <a:noFill/>
          <a:ln w="9525">
            <a:noFill/>
            <a:miter lim="800000"/>
            <a:headEnd/>
            <a:tailEnd/>
          </a:ln>
        </p:spPr>
      </p:pic>
    </p:spTree>
    <p:extLst>
      <p:ext uri="{BB962C8B-B14F-4D97-AF65-F5344CB8AC3E}">
        <p14:creationId xmlns:p14="http://schemas.microsoft.com/office/powerpoint/2010/main" val="2870665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000" dirty="0">
                <a:solidFill>
                  <a:srgbClr val="3C5790"/>
                </a:solidFill>
              </a:rPr>
              <a:t>High scalability</a:t>
            </a:r>
          </a:p>
          <a:p>
            <a:pPr lvl="1"/>
            <a:r>
              <a:rPr lang="en-US" sz="1000" dirty="0">
                <a:solidFill>
                  <a:srgbClr val="3C5790"/>
                </a:solidFill>
              </a:rPr>
              <a:t>Documented, API</a:t>
            </a:r>
          </a:p>
          <a:p>
            <a:pPr lvl="1"/>
            <a:r>
              <a:rPr lang="en-US" sz="1000" dirty="0">
                <a:solidFill>
                  <a:srgbClr val="3C5790"/>
                </a:solidFill>
              </a:rPr>
              <a:t>Can be integrated very easy.</a:t>
            </a:r>
          </a:p>
          <a:p>
            <a:pPr lvl="1"/>
            <a:r>
              <a:rPr lang="en-US" sz="1000" dirty="0">
                <a:solidFill>
                  <a:srgbClr val="3C5790"/>
                </a:solidFill>
              </a:rPr>
              <a:t>Scalable</a:t>
            </a:r>
          </a:p>
          <a:p>
            <a:pPr lvl="1"/>
            <a:r>
              <a:rPr lang="en-US" sz="1000" dirty="0">
                <a:solidFill>
                  <a:srgbClr val="3C5790"/>
                </a:solidFill>
              </a:rPr>
              <a:t>Transactions</a:t>
            </a:r>
          </a:p>
          <a:p>
            <a:pPr lvl="1"/>
            <a:r>
              <a:rPr lang="en-US" sz="1000" dirty="0" err="1">
                <a:solidFill>
                  <a:srgbClr val="3C5790"/>
                </a:solidFill>
              </a:rPr>
              <a:t>Plugable</a:t>
            </a:r>
            <a:r>
              <a:rPr lang="en-US" sz="1000" dirty="0">
                <a:solidFill>
                  <a:srgbClr val="3C5790"/>
                </a:solidFill>
              </a:rPr>
              <a:t> </a:t>
            </a:r>
          </a:p>
        </p:txBody>
      </p:sp>
    </p:spTree>
    <p:extLst>
      <p:ext uri="{BB962C8B-B14F-4D97-AF65-F5344CB8AC3E}">
        <p14:creationId xmlns:p14="http://schemas.microsoft.com/office/powerpoint/2010/main" val="180814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en-US" dirty="0" smtClean="0">
                <a:solidFill>
                  <a:schemeClr val="bg1"/>
                </a:solidFill>
              </a:rPr>
              <a:t>is Cache</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a:solidFill>
                  <a:srgbClr val="3C5790"/>
                </a:solidFill>
              </a:rPr>
              <a:t>Caches are tremendously useful in a wide variety of use cases. </a:t>
            </a:r>
          </a:p>
          <a:p>
            <a:r>
              <a:rPr lang="en-US" sz="1500" dirty="0">
                <a:solidFill>
                  <a:srgbClr val="3C5790"/>
                </a:solidFill>
              </a:rPr>
              <a:t>We can use caches when a value is expensive to compute or retrieve, and you will need its value on a certain input more than once.</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Memcached</a:t>
            </a:r>
            <a:r>
              <a:rPr lang="en-US" sz="1400" dirty="0">
                <a:solidFill>
                  <a:srgbClr val="3C5790"/>
                </a:solidFill>
              </a:rPr>
              <a:t> is a general-purpose distributed memory caching system.</a:t>
            </a:r>
          </a:p>
          <a:p>
            <a:r>
              <a:rPr lang="en-US" sz="1400" dirty="0" err="1">
                <a:solidFill>
                  <a:srgbClr val="3C5790"/>
                </a:solidFill>
              </a:rPr>
              <a:t>Memcached</a:t>
            </a:r>
            <a:r>
              <a:rPr lang="en-US" sz="1400" dirty="0">
                <a:solidFill>
                  <a:srgbClr val="3C5790"/>
                </a:solidFill>
              </a:rPr>
              <a:t> is free and open-source under BSD </a:t>
            </a:r>
            <a:r>
              <a:rPr lang="en-US" sz="1400" dirty="0" err="1">
                <a:solidFill>
                  <a:srgbClr val="3C5790"/>
                </a:solidFill>
              </a:rPr>
              <a:t>licence</a:t>
            </a:r>
            <a:r>
              <a:rPr lang="en-US" sz="1400" dirty="0">
                <a:solidFill>
                  <a:srgbClr val="3C5790"/>
                </a:solidFill>
              </a:rPr>
              <a:t>.</a:t>
            </a:r>
          </a:p>
          <a:p>
            <a:r>
              <a:rPr lang="en-US" sz="1400" dirty="0" err="1">
                <a:solidFill>
                  <a:srgbClr val="3C5790"/>
                </a:solidFill>
              </a:rPr>
              <a:t>Memcached</a:t>
            </a:r>
            <a:r>
              <a:rPr lang="en-US" sz="1400" dirty="0">
                <a:solidFill>
                  <a:srgbClr val="3C5790"/>
                </a:solidFill>
              </a:rPr>
              <a:t> runs on Unix-like OS and Windows.</a:t>
            </a:r>
            <a:endParaRPr lang="fr-CA" sz="1200" dirty="0">
              <a:solidFill>
                <a:srgbClr val="3C5790"/>
              </a:solidFill>
            </a:endParaRPr>
          </a:p>
        </p:txBody>
      </p:sp>
    </p:spTree>
    <p:extLst>
      <p:ext uri="{BB962C8B-B14F-4D97-AF65-F5344CB8AC3E}">
        <p14:creationId xmlns:p14="http://schemas.microsoft.com/office/powerpoint/2010/main" val="3785637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err="1">
                <a:solidFill>
                  <a:srgbClr val="3C5790"/>
                </a:solidFill>
              </a:rPr>
              <a:t>Memcached</a:t>
            </a:r>
            <a:r>
              <a:rPr lang="en-US" sz="1400" dirty="0">
                <a:solidFill>
                  <a:srgbClr val="3C5790"/>
                </a:solidFill>
              </a:rPr>
              <a:t> server can listen on TCP or UDP port for caching calls.</a:t>
            </a:r>
            <a:endParaRPr lang="en-US" sz="12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2667000" y="2667000"/>
            <a:ext cx="3733800" cy="2700012"/>
          </a:xfrm>
          <a:prstGeom prst="rect">
            <a:avLst/>
          </a:prstGeom>
          <a:noFill/>
          <a:ln w="9525">
            <a:noFill/>
            <a:miter lim="800000"/>
            <a:headEnd/>
            <a:tailEnd/>
          </a:ln>
        </p:spPr>
      </p:pic>
    </p:spTree>
    <p:extLst>
      <p:ext uri="{BB962C8B-B14F-4D97-AF65-F5344CB8AC3E}">
        <p14:creationId xmlns:p14="http://schemas.microsoft.com/office/powerpoint/2010/main" val="1891962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On Ubuntu, Memcahed can be installed using: </a:t>
            </a:r>
            <a:r>
              <a:rPr lang="ro-RO" sz="1400" b="1" dirty="0">
                <a:solidFill>
                  <a:srgbClr val="3C5790"/>
                </a:solidFill>
              </a:rPr>
              <a:t>sudo apt-get install memcahed</a:t>
            </a:r>
            <a:r>
              <a:rPr lang="ro-RO" sz="1400" dirty="0">
                <a:solidFill>
                  <a:srgbClr val="3C5790"/>
                </a:solidFill>
              </a:rPr>
              <a:t>.</a:t>
            </a:r>
          </a:p>
          <a:p>
            <a:r>
              <a:rPr lang="ro-RO" sz="1400" dirty="0">
                <a:solidFill>
                  <a:srgbClr val="3C5790"/>
                </a:solidFill>
              </a:rPr>
              <a:t>In order to verify the installation was done with success use following command : </a:t>
            </a:r>
            <a:r>
              <a:rPr lang="ro-RO" sz="1400" b="1" dirty="0">
                <a:solidFill>
                  <a:srgbClr val="3C5790"/>
                </a:solidFill>
              </a:rPr>
              <a:t>ps aux | grep memcahed</a:t>
            </a:r>
            <a:r>
              <a:rPr lang="ro-RO" sz="1400" dirty="0" smtClean="0">
                <a:solidFill>
                  <a:srgbClr val="3C5790"/>
                </a:solidFill>
              </a:rPr>
              <a:t>.</a:t>
            </a:r>
            <a:endParaRPr lang="en-US" sz="1400" dirty="0" smtClean="0">
              <a:solidFill>
                <a:srgbClr val="3C5790"/>
              </a:solidFill>
            </a:endParaRPr>
          </a:p>
          <a:p>
            <a:pPr lvl="0">
              <a:defRPr/>
            </a:pPr>
            <a:r>
              <a:rPr lang="en-US" sz="1400" dirty="0" err="1">
                <a:solidFill>
                  <a:srgbClr val="3C5790"/>
                </a:solidFill>
              </a:rPr>
              <a:t>Memca</a:t>
            </a:r>
            <a:r>
              <a:rPr lang="ro-RO" sz="1400" dirty="0">
                <a:solidFill>
                  <a:srgbClr val="3C5790"/>
                </a:solidFill>
              </a:rPr>
              <a:t>c</a:t>
            </a:r>
            <a:r>
              <a:rPr lang="en-US" sz="1400" dirty="0">
                <a:solidFill>
                  <a:srgbClr val="3C5790"/>
                </a:solidFill>
              </a:rPr>
              <a:t>he was designed with Linux and not windows</a:t>
            </a:r>
            <a:r>
              <a:rPr lang="ro-RO" sz="1400" dirty="0">
                <a:solidFill>
                  <a:srgbClr val="3C5790"/>
                </a:solidFill>
              </a:rPr>
              <a:t>, but there is also Windows distribution and dll for Win x64 OS.</a:t>
            </a:r>
          </a:p>
          <a:p>
            <a:pPr lvl="0">
              <a:defRPr/>
            </a:pPr>
            <a:r>
              <a:rPr lang="ro-RO" sz="1400" dirty="0">
                <a:solidFill>
                  <a:srgbClr val="3C5790"/>
                </a:solidFill>
              </a:rPr>
              <a:t>To install run following command in cmd using administrator: </a:t>
            </a:r>
            <a:r>
              <a:rPr lang="ro-RO" sz="1400" b="1" dirty="0">
                <a:solidFill>
                  <a:srgbClr val="3C5790"/>
                </a:solidFill>
              </a:rPr>
              <a:t>memcached.exe –d install</a:t>
            </a:r>
          </a:p>
          <a:p>
            <a:pPr lvl="0">
              <a:defRPr/>
            </a:pPr>
            <a:r>
              <a:rPr lang="ro-RO" sz="1400" dirty="0">
                <a:solidFill>
                  <a:srgbClr val="3C5790"/>
                </a:solidFill>
              </a:rPr>
              <a:t>To start: </a:t>
            </a:r>
            <a:r>
              <a:rPr lang="ro-RO" sz="1400" b="1" dirty="0">
                <a:solidFill>
                  <a:srgbClr val="3C5790"/>
                </a:solidFill>
              </a:rPr>
              <a:t>memcached.exe –d start</a:t>
            </a:r>
            <a:endParaRPr lang="en-US" sz="1400" b="1" dirty="0">
              <a:solidFill>
                <a:srgbClr val="3C5790"/>
              </a:solidFill>
            </a:endParaRP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228600" y="4267200"/>
            <a:ext cx="8686800" cy="438184"/>
          </a:xfrm>
          <a:prstGeom prst="rect">
            <a:avLst/>
          </a:prstGeom>
          <a:noFill/>
          <a:ln w="9525">
            <a:noFill/>
            <a:miter lim="800000"/>
            <a:headEnd/>
            <a:tailEnd/>
          </a:ln>
        </p:spPr>
      </p:pic>
    </p:spTree>
    <p:extLst>
      <p:ext uri="{BB962C8B-B14F-4D97-AF65-F5344CB8AC3E}">
        <p14:creationId xmlns:p14="http://schemas.microsoft.com/office/powerpoint/2010/main" val="576449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81200"/>
          </a:xfrm>
        </p:spPr>
        <p:txBody>
          <a:bodyPr/>
          <a:lstStyle/>
          <a:p>
            <a:r>
              <a:rPr lang="ro-RO" sz="1400" dirty="0">
                <a:solidFill>
                  <a:srgbClr val="3C5790"/>
                </a:solidFill>
              </a:rPr>
              <a:t>On Unix the configuration can be found on </a:t>
            </a:r>
            <a:r>
              <a:rPr lang="ro-RO" sz="1400" b="1" dirty="0">
                <a:solidFill>
                  <a:srgbClr val="3C5790"/>
                </a:solidFill>
              </a:rPr>
              <a:t>/etc/memcached.conf</a:t>
            </a:r>
            <a:r>
              <a:rPr lang="ro-RO" sz="1400" dirty="0">
                <a:solidFill>
                  <a:srgbClr val="3C5790"/>
                </a:solidFill>
              </a:rPr>
              <a:t>.</a:t>
            </a:r>
          </a:p>
          <a:p>
            <a:r>
              <a:rPr lang="ro-RO" sz="1400" dirty="0">
                <a:solidFill>
                  <a:srgbClr val="3C5790"/>
                </a:solidFill>
              </a:rPr>
              <a:t>Memcached can be used with languages as: PHP, Ruby, Python, Java, Rails, Django, Play.</a:t>
            </a:r>
          </a:p>
          <a:p>
            <a:r>
              <a:rPr lang="en-US" sz="1400" dirty="0" err="1">
                <a:solidFill>
                  <a:srgbClr val="3C5790"/>
                </a:solidFill>
              </a:rPr>
              <a:t>Memcached</a:t>
            </a:r>
            <a:r>
              <a:rPr lang="en-US" sz="1400" dirty="0">
                <a:solidFill>
                  <a:srgbClr val="3C5790"/>
                </a:solidFill>
              </a:rPr>
              <a:t> default listening interface is 127.0.0.1</a:t>
            </a:r>
            <a:endParaRPr lang="ro-RO" sz="1400" dirty="0">
              <a:solidFill>
                <a:srgbClr val="3C5790"/>
              </a:solidFill>
            </a:endParaRPr>
          </a:p>
          <a:p>
            <a:r>
              <a:rPr lang="ro-RO" sz="1400" dirty="0">
                <a:solidFill>
                  <a:srgbClr val="3C5790"/>
                </a:solidFill>
              </a:rPr>
              <a:t>Memcached will start on default port </a:t>
            </a:r>
            <a:r>
              <a:rPr lang="ro-RO" sz="1400" b="1" dirty="0">
                <a:solidFill>
                  <a:srgbClr val="3C5790"/>
                </a:solidFill>
              </a:rPr>
              <a:t>11211</a:t>
            </a:r>
            <a:r>
              <a:rPr lang="ro-RO" sz="1400" dirty="0">
                <a:solidFill>
                  <a:srgbClr val="3C5790"/>
                </a:solidFill>
              </a:rPr>
              <a:t> waiting for TCP connections.</a:t>
            </a:r>
            <a:endParaRPr lang="en-US" sz="1400" dirty="0">
              <a:solidFill>
                <a:srgbClr val="3C5790"/>
              </a:solidFill>
            </a:endParaRPr>
          </a:p>
          <a:p>
            <a:r>
              <a:rPr lang="en-US" sz="1400" dirty="0">
                <a:solidFill>
                  <a:srgbClr val="3C5790"/>
                </a:solidFill>
              </a:rPr>
              <a:t>The number of thread used is </a:t>
            </a:r>
            <a:r>
              <a:rPr lang="en-US" sz="1400" b="1" dirty="0">
                <a:solidFill>
                  <a:srgbClr val="3C5790"/>
                </a:solidFill>
              </a:rPr>
              <a:t>4</a:t>
            </a:r>
            <a:r>
              <a:rPr lang="en-US" sz="1400" dirty="0">
                <a:solidFill>
                  <a:srgbClr val="3C5790"/>
                </a:solidFill>
              </a:rPr>
              <a:t>.</a:t>
            </a:r>
          </a:p>
          <a:p>
            <a:r>
              <a:rPr lang="en-US" sz="1400" dirty="0" err="1">
                <a:solidFill>
                  <a:srgbClr val="3C5790"/>
                </a:solidFill>
              </a:rPr>
              <a:t>Memcached</a:t>
            </a:r>
            <a:r>
              <a:rPr lang="en-US" sz="1400" dirty="0">
                <a:solidFill>
                  <a:srgbClr val="3C5790"/>
                </a:solidFill>
              </a:rPr>
              <a:t> starts with </a:t>
            </a:r>
            <a:r>
              <a:rPr lang="en-US" sz="1400" b="1" dirty="0">
                <a:solidFill>
                  <a:srgbClr val="3C5790"/>
                </a:solidFill>
              </a:rPr>
              <a:t>64MB</a:t>
            </a:r>
            <a:r>
              <a:rPr lang="en-US" sz="1400" dirty="0">
                <a:solidFill>
                  <a:srgbClr val="3C5790"/>
                </a:solidFill>
              </a:rPr>
              <a:t> RAM assigned.</a:t>
            </a:r>
            <a:endParaRPr lang="ro-RO" sz="1400" dirty="0">
              <a:solidFill>
                <a:srgbClr val="3C5790"/>
              </a:solidFill>
            </a:endParaRPr>
          </a:p>
          <a:p>
            <a:r>
              <a:rPr lang="en-US" sz="1400" dirty="0">
                <a:solidFill>
                  <a:srgbClr val="3C5790"/>
                </a:solidFill>
              </a:rPr>
              <a:t>The number of </a:t>
            </a:r>
            <a:r>
              <a:rPr lang="en-US" sz="1400" dirty="0" err="1">
                <a:solidFill>
                  <a:srgbClr val="3C5790"/>
                </a:solidFill>
              </a:rPr>
              <a:t>simulatenous</a:t>
            </a:r>
            <a:r>
              <a:rPr lang="en-US" sz="1400" dirty="0">
                <a:solidFill>
                  <a:srgbClr val="3C5790"/>
                </a:solidFill>
              </a:rPr>
              <a:t> incoming connections can be </a:t>
            </a:r>
            <a:r>
              <a:rPr lang="en-US" sz="1400" dirty="0" err="1">
                <a:solidFill>
                  <a:srgbClr val="3C5790"/>
                </a:solidFill>
              </a:rPr>
              <a:t>limited.Default</a:t>
            </a:r>
            <a:r>
              <a:rPr lang="en-US" sz="1400" dirty="0">
                <a:solidFill>
                  <a:srgbClr val="3C5790"/>
                </a:solidFill>
              </a:rPr>
              <a:t> value is </a:t>
            </a:r>
            <a:r>
              <a:rPr lang="en-US" sz="1400" b="1" dirty="0">
                <a:solidFill>
                  <a:srgbClr val="3C5790"/>
                </a:solidFill>
              </a:rPr>
              <a:t>1024</a:t>
            </a:r>
            <a:r>
              <a:rPr lang="en-US" sz="1400" dirty="0">
                <a:solidFill>
                  <a:srgbClr val="3C5790"/>
                </a:solidFill>
              </a:rPr>
              <a:t>.</a:t>
            </a:r>
            <a:endParaRPr lang="ro-RO"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3544523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We need to include the </a:t>
            </a:r>
            <a:r>
              <a:rPr lang="ro-RO" sz="1400" b="1" dirty="0">
                <a:solidFill>
                  <a:srgbClr val="3C5790"/>
                </a:solidFill>
              </a:rPr>
              <a:t>spymemcached</a:t>
            </a:r>
            <a:r>
              <a:rPr lang="ro-RO" sz="1400" dirty="0">
                <a:solidFill>
                  <a:srgbClr val="3C5790"/>
                </a:solidFill>
              </a:rPr>
              <a:t> library in order to use Memcache.</a:t>
            </a:r>
          </a:p>
          <a:p>
            <a:r>
              <a:rPr lang="en-US" sz="1400" dirty="0" err="1">
                <a:solidFill>
                  <a:srgbClr val="3C5790"/>
                </a:solidFill>
              </a:rPr>
              <a:t>MemcachedClient</a:t>
            </a:r>
            <a:r>
              <a:rPr lang="en-US" sz="1400" dirty="0">
                <a:solidFill>
                  <a:srgbClr val="3C5790"/>
                </a:solidFill>
              </a:rPr>
              <a:t> creates the </a:t>
            </a:r>
            <a:r>
              <a:rPr lang="en-US" sz="1400" dirty="0" err="1">
                <a:solidFill>
                  <a:srgbClr val="3C5790"/>
                </a:solidFill>
              </a:rPr>
              <a:t>memcached</a:t>
            </a:r>
            <a:r>
              <a:rPr lang="en-US" sz="1400" dirty="0">
                <a:solidFill>
                  <a:srgbClr val="3C5790"/>
                </a:solidFill>
              </a:rPr>
              <a:t> connection.</a:t>
            </a:r>
          </a:p>
          <a:p>
            <a:r>
              <a:rPr lang="en-US" sz="1400" dirty="0">
                <a:solidFill>
                  <a:srgbClr val="3C5790"/>
                </a:solidFill>
              </a:rPr>
              <a:t>The set method works like "fire and forget" and it's not blocking.</a:t>
            </a:r>
          </a:p>
          <a:p>
            <a:r>
              <a:rPr lang="en-US" sz="1400" dirty="0">
                <a:solidFill>
                  <a:srgbClr val="3C5790"/>
                </a:solidFill>
              </a:rPr>
              <a:t>The get method is synchronous and blocks until data is retrieved.</a:t>
            </a:r>
            <a:endParaRPr lang="ro-RO" sz="1400" dirty="0">
              <a:solidFill>
                <a:srgbClr val="3C5790"/>
              </a:solidFill>
            </a:endParaRPr>
          </a:p>
          <a:p>
            <a:r>
              <a:rPr lang="ro-RO" sz="1400" dirty="0">
                <a:solidFill>
                  <a:srgbClr val="3C5790"/>
                </a:solidFill>
              </a:rPr>
              <a:t>We can store Java Serializable objects.</a:t>
            </a:r>
            <a:endParaRPr lang="en-US" sz="1400" dirty="0">
              <a:solidFill>
                <a:srgbClr val="3C5790"/>
              </a:solidFill>
            </a:endParaRPr>
          </a:p>
          <a:p>
            <a:endParaRPr lang="ro-RO" sz="14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524000" y="3933825"/>
            <a:ext cx="6400800" cy="1857375"/>
          </a:xfrm>
          <a:prstGeom prst="rect">
            <a:avLst/>
          </a:prstGeom>
          <a:noFill/>
          <a:ln w="9525">
            <a:noFill/>
            <a:miter lim="800000"/>
            <a:headEnd/>
            <a:tailEnd/>
          </a:ln>
        </p:spPr>
      </p:pic>
    </p:spTree>
    <p:extLst>
      <p:ext uri="{BB962C8B-B14F-4D97-AF65-F5344CB8AC3E}">
        <p14:creationId xmlns:p14="http://schemas.microsoft.com/office/powerpoint/2010/main" val="3645963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err="1">
                <a:solidFill>
                  <a:srgbClr val="3C5790"/>
                </a:solidFill>
              </a:rPr>
              <a:t>Spymemcahed</a:t>
            </a:r>
            <a:r>
              <a:rPr lang="en-US" sz="1400" dirty="0">
                <a:solidFill>
                  <a:srgbClr val="3C5790"/>
                </a:solidFill>
              </a:rPr>
              <a:t> offers asynchronous API with </a:t>
            </a:r>
            <a:r>
              <a:rPr lang="en-US" sz="1400" b="1" dirty="0" err="1">
                <a:solidFill>
                  <a:srgbClr val="3C5790"/>
                </a:solidFill>
              </a:rPr>
              <a:t>asyncGet</a:t>
            </a:r>
            <a:r>
              <a:rPr lang="en-US" sz="1400" dirty="0">
                <a:solidFill>
                  <a:srgbClr val="3C5790"/>
                </a:solidFill>
              </a:rPr>
              <a:t> method that returns a Future object.</a:t>
            </a:r>
            <a:endParaRPr lang="ro-RO" sz="1400" dirty="0">
              <a:solidFill>
                <a:srgbClr val="3C5790"/>
              </a:solidFill>
            </a:endParaRPr>
          </a:p>
          <a:p>
            <a:r>
              <a:rPr lang="en-US" sz="1400" dirty="0">
                <a:solidFill>
                  <a:srgbClr val="3C5790"/>
                </a:solidFill>
              </a:rPr>
              <a:t>If we get timeout expired, we receive </a:t>
            </a:r>
            <a:r>
              <a:rPr lang="en-US" sz="1400" dirty="0" err="1">
                <a:solidFill>
                  <a:srgbClr val="3C5790"/>
                </a:solidFill>
              </a:rPr>
              <a:t>TimeoutException</a:t>
            </a:r>
            <a:r>
              <a:rPr lang="en-US" sz="1400" dirty="0">
                <a:solidFill>
                  <a:srgbClr val="3C5790"/>
                </a:solidFill>
              </a:rPr>
              <a:t> and it's best to safely cancel the operation using the </a:t>
            </a:r>
            <a:r>
              <a:rPr lang="en-US" sz="1400" b="1" dirty="0">
                <a:solidFill>
                  <a:srgbClr val="3C5790"/>
                </a:solidFill>
              </a:rPr>
              <a:t>cancel</a:t>
            </a:r>
            <a:r>
              <a:rPr lang="en-US" sz="1400" dirty="0">
                <a:solidFill>
                  <a:srgbClr val="3C5790"/>
                </a:solidFill>
              </a:rPr>
              <a:t>() method.</a:t>
            </a: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1552575" y="3324225"/>
            <a:ext cx="5915025" cy="1857375"/>
          </a:xfrm>
          <a:prstGeom prst="rect">
            <a:avLst/>
          </a:prstGeom>
          <a:noFill/>
          <a:ln w="9525">
            <a:noFill/>
            <a:miter lim="800000"/>
            <a:headEnd/>
            <a:tailEnd/>
          </a:ln>
        </p:spPr>
      </p:pic>
    </p:spTree>
    <p:extLst>
      <p:ext uri="{BB962C8B-B14F-4D97-AF65-F5344CB8AC3E}">
        <p14:creationId xmlns:p14="http://schemas.microsoft.com/office/powerpoint/2010/main" val="2855086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819400"/>
          </a:xfrm>
        </p:spPr>
        <p:txBody>
          <a:bodyPr/>
          <a:lstStyle/>
          <a:p>
            <a:r>
              <a:rPr lang="ro-RO" sz="1400" b="1" dirty="0">
                <a:solidFill>
                  <a:srgbClr val="3C5790"/>
                </a:solidFill>
              </a:rPr>
              <a:t>Pros</a:t>
            </a:r>
            <a:r>
              <a:rPr lang="ro-RO" sz="1400" dirty="0">
                <a:solidFill>
                  <a:srgbClr val="3C5790"/>
                </a:solidFill>
              </a:rPr>
              <a:t>:</a:t>
            </a:r>
          </a:p>
          <a:p>
            <a:pPr lvl="1"/>
            <a:r>
              <a:rPr lang="en-US" sz="1400" dirty="0" err="1">
                <a:solidFill>
                  <a:srgbClr val="3C5790"/>
                </a:solidFill>
              </a:rPr>
              <a:t>Memcached</a:t>
            </a:r>
            <a:r>
              <a:rPr lang="en-US" sz="1400" dirty="0">
                <a:solidFill>
                  <a:srgbClr val="3C5790"/>
                </a:solidFill>
              </a:rPr>
              <a:t> is cross-platform</a:t>
            </a:r>
            <a:r>
              <a:rPr lang="ro-RO" sz="1400" dirty="0">
                <a:solidFill>
                  <a:srgbClr val="3C5790"/>
                </a:solidFill>
              </a:rPr>
              <a:t>.</a:t>
            </a:r>
            <a:endParaRPr lang="en-US" sz="1400" dirty="0">
              <a:solidFill>
                <a:srgbClr val="3C5790"/>
              </a:solidFill>
            </a:endParaRPr>
          </a:p>
          <a:p>
            <a:pPr lvl="1"/>
            <a:r>
              <a:rPr lang="en-US" sz="1400" dirty="0" err="1">
                <a:solidFill>
                  <a:srgbClr val="3C5790"/>
                </a:solidFill>
              </a:rPr>
              <a:t>Memcached</a:t>
            </a:r>
            <a:r>
              <a:rPr lang="en-US" sz="1400" dirty="0">
                <a:solidFill>
                  <a:srgbClr val="3C5790"/>
                </a:solidFill>
              </a:rPr>
              <a:t> never blocks</a:t>
            </a:r>
            <a:r>
              <a:rPr lang="en-US" sz="1000" dirty="0">
                <a:solidFill>
                  <a:srgbClr val="3C5790"/>
                </a:solidFill>
              </a:rPr>
              <a:t>.</a:t>
            </a:r>
            <a:endParaRPr lang="ro-RO" sz="1000" dirty="0">
              <a:solidFill>
                <a:srgbClr val="3C5790"/>
              </a:solidFill>
            </a:endParaRPr>
          </a:p>
          <a:p>
            <a:pPr lvl="1"/>
            <a:r>
              <a:rPr lang="ro-RO" sz="1400" dirty="0">
                <a:solidFill>
                  <a:srgbClr val="3C5790"/>
                </a:solidFill>
              </a:rPr>
              <a:t>Memcached is cheap.</a:t>
            </a:r>
          </a:p>
          <a:p>
            <a:r>
              <a:rPr lang="ro-RO" sz="1400" b="1" dirty="0">
                <a:solidFill>
                  <a:srgbClr val="3C5790"/>
                </a:solidFill>
              </a:rPr>
              <a:t>Cons</a:t>
            </a:r>
            <a:r>
              <a:rPr lang="ro-RO" sz="1400" dirty="0">
                <a:solidFill>
                  <a:srgbClr val="3C5790"/>
                </a:solidFill>
              </a:rPr>
              <a:t>:</a:t>
            </a:r>
          </a:p>
          <a:p>
            <a:pPr lvl="1"/>
            <a:r>
              <a:rPr lang="en-US" sz="1400" dirty="0">
                <a:solidFill>
                  <a:srgbClr val="3C5790"/>
                </a:solidFill>
              </a:rPr>
              <a:t>If we update content it's best to delete associated keys related to new content</a:t>
            </a:r>
            <a:r>
              <a:rPr lang="ro-RO" sz="1400" dirty="0">
                <a:solidFill>
                  <a:srgbClr val="3C5790"/>
                </a:solidFill>
              </a:rPr>
              <a:t> </a:t>
            </a:r>
            <a:r>
              <a:rPr lang="en-US" sz="1400" dirty="0">
                <a:solidFill>
                  <a:srgbClr val="3C5790"/>
                </a:solidFill>
              </a:rPr>
              <a:t>so that data is new. If we don't do this we have stale content</a:t>
            </a:r>
            <a:endParaRPr lang="ro-RO" sz="1400" dirty="0">
              <a:solidFill>
                <a:srgbClr val="3C5790"/>
              </a:solidFill>
            </a:endParaRPr>
          </a:p>
          <a:p>
            <a:pPr lvl="1"/>
            <a:r>
              <a:rPr lang="ro-RO" sz="1400" dirty="0">
                <a:solidFill>
                  <a:srgbClr val="3C5790"/>
                </a:solidFill>
              </a:rPr>
              <a:t>Memcached requires s</a:t>
            </a:r>
            <a:r>
              <a:rPr lang="en-US" sz="1400" dirty="0" err="1">
                <a:solidFill>
                  <a:srgbClr val="3C5790"/>
                </a:solidFill>
              </a:rPr>
              <a:t>ize</a:t>
            </a:r>
            <a:r>
              <a:rPr lang="en-US" sz="1400" dirty="0">
                <a:solidFill>
                  <a:srgbClr val="3C5790"/>
                </a:solidFill>
              </a:rPr>
              <a:t> requirements</a:t>
            </a:r>
            <a:r>
              <a:rPr lang="ro-RO" sz="1400" dirty="0">
                <a:solidFill>
                  <a:srgbClr val="3C5790"/>
                </a:solidFill>
              </a:rPr>
              <a:t>.</a:t>
            </a:r>
            <a:endParaRPr lang="en-US" sz="1400" dirty="0">
              <a:solidFill>
                <a:srgbClr val="3C5790"/>
              </a:solidFill>
            </a:endParaRPr>
          </a:p>
          <a:p>
            <a:pPr lvl="1"/>
            <a:r>
              <a:rPr lang="en-US" sz="1400" dirty="0">
                <a:solidFill>
                  <a:srgbClr val="3C5790"/>
                </a:solidFill>
              </a:rPr>
              <a:t>Volatility</a:t>
            </a:r>
            <a:r>
              <a:rPr lang="ro-RO" sz="1400" dirty="0">
                <a:solidFill>
                  <a:srgbClr val="3C5790"/>
                </a:solidFill>
              </a:rPr>
              <a:t>.</a:t>
            </a:r>
            <a:endParaRPr lang="en-US" sz="1400" dirty="0">
              <a:solidFill>
                <a:srgbClr val="3C5790"/>
              </a:solidFill>
            </a:endParaRPr>
          </a:p>
          <a:p>
            <a:pPr lvl="1"/>
            <a:r>
              <a:rPr lang="en-US" sz="1400" dirty="0">
                <a:solidFill>
                  <a:srgbClr val="3C5790"/>
                </a:solidFill>
              </a:rPr>
              <a:t>Security</a:t>
            </a:r>
            <a:r>
              <a:rPr lang="ro-RO" sz="1400" dirty="0">
                <a:solidFill>
                  <a:srgbClr val="3C5790"/>
                </a:solidFill>
              </a:rPr>
              <a:t> issues as Memcached doesn’t require security information.</a:t>
            </a:r>
            <a:endParaRPr lang="en-US"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412890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Redis</a:t>
            </a:r>
            <a:r>
              <a:rPr lang="en-US" sz="1400" dirty="0">
                <a:solidFill>
                  <a:srgbClr val="3C5790"/>
                </a:solidFill>
              </a:rPr>
              <a:t> is a data structure server.</a:t>
            </a:r>
          </a:p>
          <a:p>
            <a:r>
              <a:rPr lang="en-US" sz="1400" dirty="0">
                <a:solidFill>
                  <a:srgbClr val="3C5790"/>
                </a:solidFill>
              </a:rPr>
              <a:t>It's open-source, networked, in-memory, and stores keys with optional durability.</a:t>
            </a:r>
          </a:p>
          <a:p>
            <a:r>
              <a:rPr lang="en-US" sz="1400" dirty="0" err="1">
                <a:solidFill>
                  <a:srgbClr val="3C5790"/>
                </a:solidFill>
              </a:rPr>
              <a:t>Redis</a:t>
            </a:r>
            <a:r>
              <a:rPr lang="en-US" sz="1400" dirty="0">
                <a:solidFill>
                  <a:srgbClr val="3C5790"/>
                </a:solidFill>
              </a:rPr>
              <a:t> is the most popular key-value database.</a:t>
            </a:r>
          </a:p>
          <a:p>
            <a:r>
              <a:rPr lang="en-US" sz="1400" dirty="0">
                <a:solidFill>
                  <a:srgbClr val="3C5790"/>
                </a:solidFill>
              </a:rPr>
              <a:t>The name </a:t>
            </a:r>
            <a:r>
              <a:rPr lang="en-US" sz="1400" dirty="0" err="1">
                <a:solidFill>
                  <a:srgbClr val="3C5790"/>
                </a:solidFill>
              </a:rPr>
              <a:t>Redis</a:t>
            </a:r>
            <a:r>
              <a:rPr lang="en-US" sz="1400" dirty="0">
                <a:solidFill>
                  <a:srgbClr val="3C5790"/>
                </a:solidFill>
              </a:rPr>
              <a:t> means </a:t>
            </a:r>
            <a:r>
              <a:rPr lang="en-US" sz="1400" dirty="0" err="1">
                <a:solidFill>
                  <a:srgbClr val="3C5790"/>
                </a:solidFill>
              </a:rPr>
              <a:t>REmote</a:t>
            </a:r>
            <a:r>
              <a:rPr lang="en-US" sz="1400" dirty="0">
                <a:solidFill>
                  <a:srgbClr val="3C5790"/>
                </a:solidFill>
              </a:rPr>
              <a:t> </a:t>
            </a:r>
            <a:r>
              <a:rPr lang="en-US" sz="1400" dirty="0" err="1">
                <a:solidFill>
                  <a:srgbClr val="3C5790"/>
                </a:solidFill>
              </a:rPr>
              <a:t>DIctionary</a:t>
            </a:r>
            <a:r>
              <a:rPr lang="en-US" sz="1400" dirty="0">
                <a:solidFill>
                  <a:srgbClr val="3C5790"/>
                </a:solidFill>
              </a:rPr>
              <a:t> Server.</a:t>
            </a:r>
            <a:endParaRPr lang="fr-CA" sz="1200" dirty="0">
              <a:solidFill>
                <a:srgbClr val="3C579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74" y="3429000"/>
            <a:ext cx="724665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09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Persistence</a:t>
            </a:r>
          </a:p>
          <a:p>
            <a:pPr lvl="1"/>
            <a:r>
              <a:rPr lang="en-US" sz="1400" dirty="0" err="1">
                <a:solidFill>
                  <a:srgbClr val="3C5790"/>
                </a:solidFill>
              </a:rPr>
              <a:t>Redis</a:t>
            </a:r>
            <a:r>
              <a:rPr lang="en-US" sz="1400" dirty="0">
                <a:solidFill>
                  <a:srgbClr val="3C5790"/>
                </a:solidFill>
              </a:rPr>
              <a:t> typically holds the whole dataset in memory.</a:t>
            </a:r>
          </a:p>
          <a:p>
            <a:pPr lvl="1"/>
            <a:r>
              <a:rPr lang="en-US" sz="1400" dirty="0">
                <a:solidFill>
                  <a:srgbClr val="3C5790"/>
                </a:solidFill>
              </a:rPr>
              <a:t>Persistence is achieved with technique called snapshotting, and is a semi-persistent durability mode where the dataset is asynchronously transferred from memory to disk from time to time, written in RDB dump format.</a:t>
            </a:r>
          </a:p>
          <a:p>
            <a:pPr lvl="1"/>
            <a:r>
              <a:rPr lang="en-US" sz="1400" dirty="0">
                <a:solidFill>
                  <a:srgbClr val="3C5790"/>
                </a:solidFill>
              </a:rPr>
              <a:t>By default, </a:t>
            </a:r>
            <a:r>
              <a:rPr lang="en-US" sz="1400" dirty="0" err="1">
                <a:solidFill>
                  <a:srgbClr val="3C5790"/>
                </a:solidFill>
              </a:rPr>
              <a:t>Redis</a:t>
            </a:r>
            <a:r>
              <a:rPr lang="en-US" sz="1400" dirty="0">
                <a:solidFill>
                  <a:srgbClr val="3C5790"/>
                </a:solidFill>
              </a:rPr>
              <a:t> syncs data to the disk at least every 2 seconds, with more or less robust options available if needed.</a:t>
            </a:r>
          </a:p>
          <a:p>
            <a:pPr lvl="1"/>
            <a:r>
              <a:rPr lang="en-US" sz="1400" dirty="0">
                <a:solidFill>
                  <a:srgbClr val="3C5790"/>
                </a:solidFill>
              </a:rPr>
              <a:t>In the case of a complete system failure on default settings, only a few seconds of data would be lost.</a:t>
            </a:r>
          </a:p>
        </p:txBody>
      </p:sp>
    </p:spTree>
    <p:extLst>
      <p:ext uri="{BB962C8B-B14F-4D97-AF65-F5344CB8AC3E}">
        <p14:creationId xmlns:p14="http://schemas.microsoft.com/office/powerpoint/2010/main" val="4103884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Replication</a:t>
            </a:r>
          </a:p>
          <a:p>
            <a:pPr lvl="1"/>
            <a:r>
              <a:rPr lang="en-US" sz="1400" dirty="0" err="1">
                <a:solidFill>
                  <a:srgbClr val="3C5790"/>
                </a:solidFill>
              </a:rPr>
              <a:t>Redis</a:t>
            </a:r>
            <a:r>
              <a:rPr lang="en-US" sz="1400" dirty="0">
                <a:solidFill>
                  <a:srgbClr val="3C5790"/>
                </a:solidFill>
              </a:rPr>
              <a:t> supports master-slave replication. </a:t>
            </a:r>
          </a:p>
          <a:p>
            <a:pPr lvl="1"/>
            <a:r>
              <a:rPr lang="en-US" sz="1400" dirty="0">
                <a:solidFill>
                  <a:srgbClr val="3C5790"/>
                </a:solidFill>
              </a:rPr>
              <a:t>Data from any </a:t>
            </a:r>
            <a:r>
              <a:rPr lang="en-US" sz="1400" dirty="0" err="1">
                <a:solidFill>
                  <a:srgbClr val="3C5790"/>
                </a:solidFill>
              </a:rPr>
              <a:t>Redis</a:t>
            </a:r>
            <a:r>
              <a:rPr lang="en-US" sz="1400" dirty="0">
                <a:solidFill>
                  <a:srgbClr val="3C5790"/>
                </a:solidFill>
              </a:rPr>
              <a:t> server can replicate to any number of slaves.</a:t>
            </a:r>
          </a:p>
          <a:p>
            <a:pPr lvl="1"/>
            <a:r>
              <a:rPr lang="en-US" sz="1400" dirty="0">
                <a:solidFill>
                  <a:srgbClr val="3C5790"/>
                </a:solidFill>
              </a:rPr>
              <a:t>A slave may be a master to another slave. This allows </a:t>
            </a:r>
            <a:r>
              <a:rPr lang="en-US" sz="1400" dirty="0" err="1">
                <a:solidFill>
                  <a:srgbClr val="3C5790"/>
                </a:solidFill>
              </a:rPr>
              <a:t>Redis</a:t>
            </a:r>
            <a:r>
              <a:rPr lang="en-US" sz="1400" dirty="0">
                <a:solidFill>
                  <a:srgbClr val="3C5790"/>
                </a:solidFill>
              </a:rPr>
              <a:t> to implement a single-rooted replication tree.</a:t>
            </a:r>
          </a:p>
          <a:p>
            <a:pPr lvl="1"/>
            <a:r>
              <a:rPr lang="en-US" sz="1400" dirty="0">
                <a:solidFill>
                  <a:srgbClr val="3C5790"/>
                </a:solidFill>
              </a:rPr>
              <a:t>The Publish/Subscribe feature is fully implemented, so a client of a slave may SUBSCRIBE to a channel and receive a full feed of messages </a:t>
            </a:r>
            <a:r>
              <a:rPr lang="en-US" sz="1400" dirty="0" err="1">
                <a:solidFill>
                  <a:srgbClr val="3C5790"/>
                </a:solidFill>
              </a:rPr>
              <a:t>PUBLISHed</a:t>
            </a:r>
            <a:r>
              <a:rPr lang="en-US" sz="1400" dirty="0">
                <a:solidFill>
                  <a:srgbClr val="3C5790"/>
                </a:solidFill>
              </a:rPr>
              <a:t> to the master, anywhere up the replication tree. </a:t>
            </a:r>
          </a:p>
          <a:p>
            <a:pPr lvl="1"/>
            <a:r>
              <a:rPr lang="en-US" sz="1400" dirty="0">
                <a:solidFill>
                  <a:srgbClr val="3C5790"/>
                </a:solidFill>
              </a:rPr>
              <a:t>Replication is useful for read (but not write) scalability or data redundancy.</a:t>
            </a:r>
          </a:p>
        </p:txBody>
      </p:sp>
    </p:spTree>
    <p:extLst>
      <p:ext uri="{BB962C8B-B14F-4D97-AF65-F5344CB8AC3E}">
        <p14:creationId xmlns:p14="http://schemas.microsoft.com/office/powerpoint/2010/main" val="4081170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en-US" dirty="0" smtClean="0">
                <a:solidFill>
                  <a:schemeClr val="bg1"/>
                </a:solidFill>
              </a:rPr>
              <a:t>Cache</a:t>
            </a:r>
            <a:r>
              <a:rPr lang="fr-CA" dirty="0">
                <a:solidFill>
                  <a:schemeClr val="bg1"/>
                </a:solidFill>
              </a:rPr>
              <a:t> </a:t>
            </a:r>
            <a:r>
              <a:rPr lang="fr-CA" dirty="0" err="1" smtClean="0">
                <a:solidFill>
                  <a:schemeClr val="bg1"/>
                </a:solidFill>
              </a:rPr>
              <a:t>Libraries</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2209800"/>
          </a:xfrm>
        </p:spPr>
        <p:txBody>
          <a:bodyPr/>
          <a:lstStyle/>
          <a:p>
            <a:r>
              <a:rPr lang="en-US" sz="1500" dirty="0" smtClean="0">
                <a:solidFill>
                  <a:srgbClr val="3C5790"/>
                </a:solidFill>
              </a:rPr>
              <a:t>Common Java Cache libraries:</a:t>
            </a:r>
          </a:p>
          <a:p>
            <a:pPr lvl="1"/>
            <a:r>
              <a:rPr lang="en-US" sz="1100" dirty="0" smtClean="0">
                <a:solidFill>
                  <a:srgbClr val="3C5790"/>
                </a:solidFill>
              </a:rPr>
              <a:t>Guava</a:t>
            </a:r>
          </a:p>
          <a:p>
            <a:pPr lvl="1"/>
            <a:r>
              <a:rPr lang="en-US" sz="1100" dirty="0" err="1" smtClean="0">
                <a:solidFill>
                  <a:srgbClr val="3C5790"/>
                </a:solidFill>
              </a:rPr>
              <a:t>EhCache</a:t>
            </a:r>
            <a:endParaRPr lang="en-US" sz="1100" dirty="0" smtClean="0">
              <a:solidFill>
                <a:srgbClr val="3C5790"/>
              </a:solidFill>
            </a:endParaRPr>
          </a:p>
          <a:p>
            <a:pPr lvl="1"/>
            <a:r>
              <a:rPr lang="en-US" sz="1100" dirty="0" err="1" smtClean="0">
                <a:solidFill>
                  <a:srgbClr val="3C5790"/>
                </a:solidFill>
              </a:rPr>
              <a:t>Inifinispan</a:t>
            </a:r>
            <a:endParaRPr lang="en-US" sz="1100" dirty="0" smtClean="0">
              <a:solidFill>
                <a:srgbClr val="3C5790"/>
              </a:solidFill>
            </a:endParaRPr>
          </a:p>
          <a:p>
            <a:pPr lvl="1"/>
            <a:r>
              <a:rPr lang="en-US" sz="1100" dirty="0" err="1" smtClean="0">
                <a:solidFill>
                  <a:srgbClr val="3C5790"/>
                </a:solidFill>
              </a:rPr>
              <a:t>MemCached</a:t>
            </a:r>
            <a:endParaRPr lang="en-US" sz="1100" dirty="0" smtClean="0">
              <a:solidFill>
                <a:srgbClr val="3C5790"/>
              </a:solidFill>
            </a:endParaRPr>
          </a:p>
          <a:p>
            <a:pPr lvl="1"/>
            <a:r>
              <a:rPr lang="en-US" sz="1100" dirty="0" err="1" smtClean="0">
                <a:solidFill>
                  <a:srgbClr val="3C5790"/>
                </a:solidFill>
              </a:rPr>
              <a:t>Redis</a:t>
            </a:r>
            <a:endParaRPr lang="en-US" sz="1100" dirty="0" smtClean="0">
              <a:solidFill>
                <a:srgbClr val="3C5790"/>
              </a:solidFill>
            </a:endParaRPr>
          </a:p>
          <a:p>
            <a:pPr lvl="1"/>
            <a:r>
              <a:rPr lang="en-US" sz="1100" dirty="0" smtClean="0">
                <a:solidFill>
                  <a:srgbClr val="3C5790"/>
                </a:solidFill>
              </a:rPr>
              <a:t>Spring Cache</a:t>
            </a:r>
          </a:p>
          <a:p>
            <a:pPr marL="0" indent="0">
              <a:buNone/>
            </a:pPr>
            <a:endParaRPr lang="fr-CA" sz="1400" dirty="0" smtClean="0">
              <a:solidFill>
                <a:srgbClr val="3C5790"/>
              </a:solidFill>
            </a:endParaRPr>
          </a:p>
        </p:txBody>
      </p:sp>
    </p:spTree>
    <p:extLst>
      <p:ext uri="{BB962C8B-B14F-4D97-AF65-F5344CB8AC3E}">
        <p14:creationId xmlns:p14="http://schemas.microsoft.com/office/powerpoint/2010/main" val="3852687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Performance</a:t>
            </a:r>
          </a:p>
          <a:p>
            <a:pPr lvl="1"/>
            <a:r>
              <a:rPr lang="en-US" sz="1400" dirty="0">
                <a:solidFill>
                  <a:srgbClr val="3C5790"/>
                </a:solidFill>
              </a:rPr>
              <a:t>When the durability of data is not needed, the in-memory nature of </a:t>
            </a:r>
            <a:r>
              <a:rPr lang="en-US" sz="1400" dirty="0" err="1">
                <a:solidFill>
                  <a:srgbClr val="3C5790"/>
                </a:solidFill>
              </a:rPr>
              <a:t>Redis</a:t>
            </a:r>
            <a:r>
              <a:rPr lang="en-US" sz="1400" dirty="0">
                <a:solidFill>
                  <a:srgbClr val="3C5790"/>
                </a:solidFill>
              </a:rPr>
              <a:t> allows it to perform extremely well compared to database systems that write every change to disk before considering a transaction committed.</a:t>
            </a:r>
          </a:p>
          <a:p>
            <a:pPr lvl="1"/>
            <a:r>
              <a:rPr lang="en-US" sz="1400" dirty="0">
                <a:solidFill>
                  <a:srgbClr val="3C5790"/>
                </a:solidFill>
              </a:rPr>
              <a:t>There is no notable speed difference between write and read operations.</a:t>
            </a:r>
          </a:p>
          <a:p>
            <a:pPr lvl="1"/>
            <a:r>
              <a:rPr lang="en-US" sz="1400" dirty="0" err="1">
                <a:solidFill>
                  <a:srgbClr val="3C5790"/>
                </a:solidFill>
              </a:rPr>
              <a:t>Redis</a:t>
            </a:r>
            <a:r>
              <a:rPr lang="en-US" sz="1400" dirty="0">
                <a:solidFill>
                  <a:srgbClr val="3C5790"/>
                </a:solidFill>
              </a:rPr>
              <a:t> operates as a single process and single-threaded.</a:t>
            </a:r>
          </a:p>
          <a:p>
            <a:pPr lvl="1"/>
            <a:r>
              <a:rPr lang="en-US" sz="1400" dirty="0">
                <a:solidFill>
                  <a:srgbClr val="3C5790"/>
                </a:solidFill>
              </a:rPr>
              <a:t>A single </a:t>
            </a:r>
            <a:r>
              <a:rPr lang="en-US" sz="1400" dirty="0" err="1">
                <a:solidFill>
                  <a:srgbClr val="3C5790"/>
                </a:solidFill>
              </a:rPr>
              <a:t>Redis</a:t>
            </a:r>
            <a:r>
              <a:rPr lang="en-US" sz="1400" dirty="0">
                <a:solidFill>
                  <a:srgbClr val="3C5790"/>
                </a:solidFill>
              </a:rPr>
              <a:t> instance cannot utilize parallel execution of tasks e.g. stored procedures.</a:t>
            </a:r>
          </a:p>
        </p:txBody>
      </p:sp>
    </p:spTree>
    <p:extLst>
      <p:ext uri="{BB962C8B-B14F-4D97-AF65-F5344CB8AC3E}">
        <p14:creationId xmlns:p14="http://schemas.microsoft.com/office/powerpoint/2010/main" val="1693223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is an in-memory persistent key-value store.</a:t>
            </a:r>
          </a:p>
          <a:p>
            <a:r>
              <a:rPr lang="en-US" sz="1400" dirty="0" err="1">
                <a:solidFill>
                  <a:srgbClr val="3C5790"/>
                </a:solidFill>
              </a:rPr>
              <a:t>Redis</a:t>
            </a:r>
            <a:r>
              <a:rPr lang="en-US" sz="1400" dirty="0">
                <a:solidFill>
                  <a:srgbClr val="3C5790"/>
                </a:solidFill>
              </a:rPr>
              <a:t> does hold all the data in memory and it does write that out to disk for persistence.</a:t>
            </a:r>
          </a:p>
          <a:p>
            <a:r>
              <a:rPr lang="en-US" sz="1400" dirty="0">
                <a:solidFill>
                  <a:srgbClr val="3C5790"/>
                </a:solidFill>
              </a:rPr>
              <a:t>The reality is that </a:t>
            </a:r>
            <a:r>
              <a:rPr lang="en-US" sz="1400" dirty="0" err="1">
                <a:solidFill>
                  <a:srgbClr val="3C5790"/>
                </a:solidFill>
              </a:rPr>
              <a:t>Redis</a:t>
            </a:r>
            <a:r>
              <a:rPr lang="en-US" sz="1400" dirty="0">
                <a:solidFill>
                  <a:srgbClr val="3C5790"/>
                </a:solidFill>
              </a:rPr>
              <a:t> exposes five different data structures, only one of which is a typical key-value structure.</a:t>
            </a:r>
          </a:p>
        </p:txBody>
      </p:sp>
    </p:spTree>
    <p:extLst>
      <p:ext uri="{BB962C8B-B14F-4D97-AF65-F5344CB8AC3E}">
        <p14:creationId xmlns:p14="http://schemas.microsoft.com/office/powerpoint/2010/main" val="3887120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We can start </a:t>
            </a:r>
            <a:r>
              <a:rPr lang="en-US" sz="1400" dirty="0" err="1">
                <a:solidFill>
                  <a:srgbClr val="3C5790"/>
                </a:solidFill>
              </a:rPr>
              <a:t>Redis</a:t>
            </a:r>
            <a:r>
              <a:rPr lang="en-US" sz="1400" dirty="0">
                <a:solidFill>
                  <a:srgbClr val="3C5790"/>
                </a:solidFill>
              </a:rPr>
              <a:t> with default settings for the server using </a:t>
            </a:r>
            <a:r>
              <a:rPr lang="en-US" sz="1400" b="1" i="1" dirty="0" err="1">
                <a:solidFill>
                  <a:srgbClr val="3C5790"/>
                </a:solidFill>
              </a:rPr>
              <a:t>redis</a:t>
            </a:r>
            <a:r>
              <a:rPr lang="en-US" sz="1400" b="1" i="1" dirty="0">
                <a:solidFill>
                  <a:srgbClr val="3C5790"/>
                </a:solidFill>
              </a:rPr>
              <a:t>-server</a:t>
            </a:r>
            <a:r>
              <a:rPr lang="en-US" sz="1400" dirty="0">
                <a:solidFill>
                  <a:srgbClr val="3C5790"/>
                </a:solidFill>
              </a:rPr>
              <a:t> command</a:t>
            </a:r>
            <a:r>
              <a:rPr lang="en-US" sz="1400" dirty="0" smtClean="0">
                <a:solidFill>
                  <a:srgbClr val="3C5790"/>
                </a:solidFill>
              </a:rPr>
              <a:t>.</a:t>
            </a:r>
          </a:p>
          <a:p>
            <a:r>
              <a:rPr lang="en-US" sz="1400" dirty="0">
                <a:solidFill>
                  <a:srgbClr val="3C5790"/>
                </a:solidFill>
              </a:rPr>
              <a:t>We can connect to </a:t>
            </a:r>
            <a:r>
              <a:rPr lang="en-US" sz="1400" dirty="0" err="1">
                <a:solidFill>
                  <a:srgbClr val="3C5790"/>
                </a:solidFill>
              </a:rPr>
              <a:t>Redis</a:t>
            </a:r>
            <a:r>
              <a:rPr lang="en-US" sz="1400" dirty="0">
                <a:solidFill>
                  <a:srgbClr val="3C5790"/>
                </a:solidFill>
              </a:rPr>
              <a:t> using </a:t>
            </a:r>
            <a:r>
              <a:rPr lang="en-US" sz="1400" b="1" i="1" dirty="0" err="1">
                <a:solidFill>
                  <a:srgbClr val="3C5790"/>
                </a:solidFill>
              </a:rPr>
              <a:t>redis</a:t>
            </a:r>
            <a:r>
              <a:rPr lang="en-US" sz="1400" b="1" i="1" dirty="0">
                <a:solidFill>
                  <a:srgbClr val="3C5790"/>
                </a:solidFill>
              </a:rPr>
              <a:t>-cli</a:t>
            </a:r>
            <a:r>
              <a:rPr lang="en-US" sz="1400" dirty="0">
                <a:solidFill>
                  <a:srgbClr val="3C5790"/>
                </a:solidFill>
              </a:rPr>
              <a:t> tool</a:t>
            </a:r>
            <a:r>
              <a:rPr lang="en-US" sz="1400" dirty="0" smtClean="0">
                <a:solidFill>
                  <a:srgbClr val="3C5790"/>
                </a:solidFill>
              </a:rPr>
              <a:t>.</a:t>
            </a:r>
          </a:p>
          <a:p>
            <a:endParaRPr lang="en-US" sz="14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739868"/>
            <a:ext cx="8952571" cy="107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22717"/>
            <a:ext cx="5162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852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set key/value information using the </a:t>
            </a:r>
            <a:r>
              <a:rPr lang="en-US" sz="1400" dirty="0">
                <a:solidFill>
                  <a:srgbClr val="FF0000"/>
                </a:solidFill>
              </a:rPr>
              <a:t>SET</a:t>
            </a:r>
            <a:r>
              <a:rPr lang="en-US" sz="1400" dirty="0">
                <a:solidFill>
                  <a:srgbClr val="3C5790"/>
                </a:solidFill>
              </a:rPr>
              <a:t> command.</a:t>
            </a:r>
          </a:p>
          <a:p>
            <a:r>
              <a:rPr lang="en-US" sz="1400" dirty="0">
                <a:solidFill>
                  <a:srgbClr val="3C5790"/>
                </a:solidFill>
              </a:rPr>
              <a:t>To retrieve the value data of key the </a:t>
            </a:r>
            <a:r>
              <a:rPr lang="en-US" sz="1400" b="1" dirty="0">
                <a:solidFill>
                  <a:srgbClr val="FF0000"/>
                </a:solidFill>
              </a:rPr>
              <a:t>GET</a:t>
            </a:r>
            <a:r>
              <a:rPr lang="en-US" sz="1400" dirty="0">
                <a:solidFill>
                  <a:srgbClr val="3C5790"/>
                </a:solidFill>
              </a:rPr>
              <a:t> command </a:t>
            </a:r>
            <a:r>
              <a:rPr lang="en-US" sz="1400" dirty="0" err="1">
                <a:solidFill>
                  <a:srgbClr val="3C5790"/>
                </a:solidFill>
              </a:rPr>
              <a:t>isused</a:t>
            </a:r>
            <a:r>
              <a:rPr lang="en-US" sz="1400" dirty="0">
                <a:solidFill>
                  <a:srgbClr val="3C5790"/>
                </a:solidFill>
              </a:rPr>
              <a:t>.</a:t>
            </a:r>
          </a:p>
          <a:p>
            <a:r>
              <a:rPr lang="en-US" sz="1400" dirty="0">
                <a:solidFill>
                  <a:srgbClr val="3C5790"/>
                </a:solidFill>
              </a:rPr>
              <a:t>In order to retrieve information about key/value pair the </a:t>
            </a:r>
            <a:r>
              <a:rPr lang="en-US" sz="1400" dirty="0">
                <a:solidFill>
                  <a:srgbClr val="FF0000"/>
                </a:solidFill>
              </a:rPr>
              <a:t>keys</a:t>
            </a:r>
            <a:r>
              <a:rPr lang="en-US" sz="1400" dirty="0">
                <a:solidFill>
                  <a:srgbClr val="3C5790"/>
                </a:solidFill>
              </a:rPr>
              <a:t> command is used.</a:t>
            </a:r>
          </a:p>
          <a:p>
            <a:r>
              <a:rPr lang="en-US" sz="1400" dirty="0">
                <a:solidFill>
                  <a:srgbClr val="3C5790"/>
                </a:solidFill>
              </a:rPr>
              <a:t>The </a:t>
            </a:r>
            <a:r>
              <a:rPr lang="en-US" sz="1400" b="1" dirty="0">
                <a:solidFill>
                  <a:srgbClr val="FF0000"/>
                </a:solidFill>
              </a:rPr>
              <a:t>DEL</a:t>
            </a:r>
            <a:r>
              <a:rPr lang="en-US" sz="1400" dirty="0">
                <a:solidFill>
                  <a:srgbClr val="3C5790"/>
                </a:solidFill>
              </a:rPr>
              <a:t> command can be used to delete key/values pair.</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0400"/>
            <a:ext cx="54102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296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maps keys to types of values.</a:t>
            </a:r>
          </a:p>
          <a:p>
            <a:r>
              <a:rPr lang="en-US" sz="1400" dirty="0" err="1">
                <a:solidFill>
                  <a:srgbClr val="3C5790"/>
                </a:solidFill>
              </a:rPr>
              <a:t>Redis</a:t>
            </a:r>
            <a:r>
              <a:rPr lang="en-US" sz="1400" dirty="0">
                <a:solidFill>
                  <a:srgbClr val="3C5790"/>
                </a:solidFill>
              </a:rPr>
              <a:t> supports not only strings, but also abstract data types:</a:t>
            </a:r>
          </a:p>
          <a:p>
            <a:pPr lvl="1"/>
            <a:r>
              <a:rPr lang="en-US" sz="1400" dirty="0">
                <a:solidFill>
                  <a:srgbClr val="3C5790"/>
                </a:solidFill>
              </a:rPr>
              <a:t>Lists of strings</a:t>
            </a:r>
          </a:p>
          <a:p>
            <a:pPr lvl="1"/>
            <a:r>
              <a:rPr lang="en-US" sz="1400" dirty="0">
                <a:solidFill>
                  <a:srgbClr val="3C5790"/>
                </a:solidFill>
              </a:rPr>
              <a:t>Sets of strings (collections of non-repeating unsorted elements)</a:t>
            </a:r>
          </a:p>
          <a:p>
            <a:pPr lvl="1"/>
            <a:r>
              <a:rPr lang="en-US" sz="1400" dirty="0">
                <a:solidFill>
                  <a:srgbClr val="3C5790"/>
                </a:solidFill>
              </a:rPr>
              <a:t>Sorted sets of strings (collections of non-repeating elements ordered by a floating-point number called score)</a:t>
            </a:r>
          </a:p>
          <a:p>
            <a:pPr lvl="1"/>
            <a:r>
              <a:rPr lang="en-US" sz="1400" dirty="0">
                <a:solidFill>
                  <a:srgbClr val="3C5790"/>
                </a:solidFill>
              </a:rPr>
              <a:t>Hash tables where keys and values are strings</a:t>
            </a:r>
          </a:p>
          <a:p>
            <a:r>
              <a:rPr lang="en-US" sz="1400" dirty="0">
                <a:solidFill>
                  <a:srgbClr val="3C5790"/>
                </a:solidFill>
              </a:rPr>
              <a:t>The type of a value determines what operations (called commands) are available for the value itself.</a:t>
            </a:r>
          </a:p>
        </p:txBody>
      </p:sp>
    </p:spTree>
    <p:extLst>
      <p:ext uri="{BB962C8B-B14F-4D97-AF65-F5344CB8AC3E}">
        <p14:creationId xmlns:p14="http://schemas.microsoft.com/office/powerpoint/2010/main" val="3942412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67722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498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err="1">
                <a:solidFill>
                  <a:srgbClr val="3C5790"/>
                </a:solidFill>
              </a:rPr>
              <a:t>Jedis</a:t>
            </a:r>
            <a:r>
              <a:rPr lang="en-US" sz="1400" dirty="0">
                <a:solidFill>
                  <a:srgbClr val="3C5790"/>
                </a:solidFill>
              </a:rPr>
              <a:t> is a </a:t>
            </a:r>
            <a:r>
              <a:rPr lang="en-US" sz="1400" dirty="0" err="1">
                <a:solidFill>
                  <a:srgbClr val="3C5790"/>
                </a:solidFill>
              </a:rPr>
              <a:t>redis</a:t>
            </a:r>
            <a:r>
              <a:rPr lang="en-US" sz="1400" dirty="0">
                <a:solidFill>
                  <a:srgbClr val="3C5790"/>
                </a:solidFill>
              </a:rPr>
              <a:t> java client.</a:t>
            </a:r>
          </a:p>
          <a:p>
            <a:r>
              <a:rPr lang="en-US" sz="1400" dirty="0" err="1">
                <a:solidFill>
                  <a:srgbClr val="3C5790"/>
                </a:solidFill>
              </a:rPr>
              <a:t>Jedis</a:t>
            </a:r>
            <a:r>
              <a:rPr lang="en-US" sz="1400" dirty="0">
                <a:solidFill>
                  <a:srgbClr val="3C5790"/>
                </a:solidFill>
              </a:rPr>
              <a:t> is fully compatible with the </a:t>
            </a:r>
            <a:r>
              <a:rPr lang="en-US" sz="1400" dirty="0" err="1">
                <a:solidFill>
                  <a:srgbClr val="3C5790"/>
                </a:solidFill>
              </a:rPr>
              <a:t>redis</a:t>
            </a:r>
            <a:r>
              <a:rPr lang="en-US" sz="1400" dirty="0">
                <a:solidFill>
                  <a:srgbClr val="3C5790"/>
                </a:solidFill>
              </a:rPr>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2895600"/>
            <a:ext cx="35528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442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The Spring Data </a:t>
            </a:r>
            <a:r>
              <a:rPr lang="en-US" sz="1400" dirty="0" err="1">
                <a:solidFill>
                  <a:srgbClr val="3C5790"/>
                </a:solidFill>
              </a:rPr>
              <a:t>Redis</a:t>
            </a:r>
            <a:r>
              <a:rPr lang="en-US" sz="1400" dirty="0">
                <a:solidFill>
                  <a:srgbClr val="3C5790"/>
                </a:solidFill>
              </a:rPr>
              <a:t> (or SDR) framework makes it easy to write Spring applications that use the </a:t>
            </a:r>
            <a:r>
              <a:rPr lang="en-US" sz="1400" dirty="0" err="1">
                <a:solidFill>
                  <a:srgbClr val="3C5790"/>
                </a:solidFill>
              </a:rPr>
              <a:t>Redis</a:t>
            </a:r>
            <a:r>
              <a:rPr lang="en-US" sz="1400" dirty="0">
                <a:solidFill>
                  <a:srgbClr val="3C5790"/>
                </a:solidFill>
              </a:rPr>
              <a:t> key value store by eliminating the redundant tasks and boiler plate code required for interacting with the store through Spring’s excellent infrastructure support.</a:t>
            </a:r>
            <a:endParaRPr lang="en-US" sz="12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048000"/>
            <a:ext cx="53816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218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For dealing with high available </a:t>
            </a:r>
            <a:r>
              <a:rPr lang="en-US" sz="1400" dirty="0" err="1">
                <a:solidFill>
                  <a:srgbClr val="3C5790"/>
                </a:solidFill>
              </a:rPr>
              <a:t>Redis</a:t>
            </a:r>
            <a:r>
              <a:rPr lang="en-US" sz="1400" dirty="0">
                <a:solidFill>
                  <a:srgbClr val="3C5790"/>
                </a:solidFill>
              </a:rPr>
              <a:t> there is support for </a:t>
            </a:r>
            <a:r>
              <a:rPr lang="en-US" sz="1400" dirty="0" err="1">
                <a:solidFill>
                  <a:srgbClr val="3C5790"/>
                </a:solidFill>
              </a:rPr>
              <a:t>Redis</a:t>
            </a:r>
            <a:r>
              <a:rPr lang="en-US" sz="1400" dirty="0">
                <a:solidFill>
                  <a:srgbClr val="3C5790"/>
                </a:solidFill>
              </a:rPr>
              <a:t> Sentinel using </a:t>
            </a:r>
            <a:r>
              <a:rPr lang="en-US" sz="1400" b="1" i="1" dirty="0" err="1">
                <a:solidFill>
                  <a:srgbClr val="3C5790"/>
                </a:solidFill>
              </a:rPr>
              <a:t>RedisSentinelConfiguration</a:t>
            </a:r>
            <a:r>
              <a:rPr lang="en-US" sz="1400" dirty="0">
                <a:solidFill>
                  <a:srgbClr val="3C5790"/>
                </a:solidFill>
              </a:rPr>
              <a:t>.</a:t>
            </a:r>
            <a:endParaRPr lang="en-US" sz="1200" dirty="0">
              <a:solidFill>
                <a:srgbClr val="3C579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2971800"/>
            <a:ext cx="5076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53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a:solidFill>
                  <a:srgbClr val="3C5790"/>
                </a:solidFill>
              </a:rPr>
              <a:t>From the framework perspective the data stored in </a:t>
            </a:r>
            <a:r>
              <a:rPr lang="en-US" sz="1400" dirty="0" err="1">
                <a:solidFill>
                  <a:srgbClr val="3C5790"/>
                </a:solidFill>
              </a:rPr>
              <a:t>Redis</a:t>
            </a:r>
            <a:r>
              <a:rPr lang="en-US" sz="1400" dirty="0">
                <a:solidFill>
                  <a:srgbClr val="3C5790"/>
                </a:solidFill>
              </a:rPr>
              <a:t> is just bytes.</a:t>
            </a:r>
          </a:p>
          <a:p>
            <a:r>
              <a:rPr lang="en-US" sz="1400" dirty="0">
                <a:solidFill>
                  <a:srgbClr val="3C5790"/>
                </a:solidFill>
              </a:rPr>
              <a:t>While </a:t>
            </a:r>
            <a:r>
              <a:rPr lang="en-US" sz="1400" dirty="0" err="1">
                <a:solidFill>
                  <a:srgbClr val="3C5790"/>
                </a:solidFill>
              </a:rPr>
              <a:t>Redis</a:t>
            </a:r>
            <a:r>
              <a:rPr lang="en-US" sz="1400" dirty="0">
                <a:solidFill>
                  <a:srgbClr val="3C5790"/>
                </a:solidFill>
              </a:rPr>
              <a:t> supports various types, for the most part these refer to the way the data is stored rather then what it represents.</a:t>
            </a:r>
          </a:p>
          <a:p>
            <a:r>
              <a:rPr lang="en-US" sz="1400" dirty="0">
                <a:solidFill>
                  <a:srgbClr val="3C5790"/>
                </a:solidFill>
              </a:rPr>
              <a:t>The conversion between the user (custom) types and raw data (and vice-versa) is handled in Spring Data </a:t>
            </a:r>
            <a:r>
              <a:rPr lang="en-US" sz="1400" dirty="0" err="1">
                <a:solidFill>
                  <a:srgbClr val="3C5790"/>
                </a:solidFill>
              </a:rPr>
              <a:t>Redis</a:t>
            </a:r>
            <a:r>
              <a:rPr lang="en-US" sz="1400" dirty="0">
                <a:solidFill>
                  <a:srgbClr val="3C5790"/>
                </a:solidFill>
              </a:rPr>
              <a:t> through the </a:t>
            </a:r>
            <a:r>
              <a:rPr lang="en-US" sz="1400" b="1" dirty="0" err="1">
                <a:solidFill>
                  <a:srgbClr val="3C5790"/>
                </a:solidFill>
              </a:rPr>
              <a:t>RedisSerializer</a:t>
            </a:r>
            <a:r>
              <a:rPr lang="en-US" sz="1400" dirty="0">
                <a:solidFill>
                  <a:srgbClr val="3C5790"/>
                </a:solidFill>
              </a:rPr>
              <a:t> interface which as the name implies, takes care of the serialization process.</a:t>
            </a:r>
          </a:p>
          <a:p>
            <a:r>
              <a:rPr lang="en-US" sz="1400" dirty="0">
                <a:solidFill>
                  <a:srgbClr val="3C5790"/>
                </a:solidFill>
              </a:rPr>
              <a:t>Multiple implementations are available out of the box: </a:t>
            </a:r>
          </a:p>
          <a:p>
            <a:pPr lvl="1"/>
            <a:r>
              <a:rPr lang="en-US" sz="1400" dirty="0" err="1">
                <a:solidFill>
                  <a:srgbClr val="3C5790"/>
                </a:solidFill>
              </a:rPr>
              <a:t>StringRedisSerializer</a:t>
            </a:r>
            <a:r>
              <a:rPr lang="en-US" sz="1400" dirty="0">
                <a:solidFill>
                  <a:srgbClr val="3C5790"/>
                </a:solidFill>
              </a:rPr>
              <a:t> </a:t>
            </a:r>
          </a:p>
          <a:p>
            <a:pPr lvl="1"/>
            <a:r>
              <a:rPr lang="en-US" sz="1400" dirty="0" err="1">
                <a:solidFill>
                  <a:srgbClr val="3C5790"/>
                </a:solidFill>
              </a:rPr>
              <a:t>JdkSerializationRedisSerializer</a:t>
            </a:r>
            <a:endParaRPr lang="en-US" sz="1400" dirty="0">
              <a:solidFill>
                <a:srgbClr val="3C5790"/>
              </a:solidFill>
            </a:endParaRPr>
          </a:p>
          <a:p>
            <a:pPr lvl="1"/>
            <a:r>
              <a:rPr lang="en-US" sz="1400" dirty="0" err="1">
                <a:solidFill>
                  <a:srgbClr val="3C5790"/>
                </a:solidFill>
              </a:rPr>
              <a:t>OxmSerializer</a:t>
            </a:r>
            <a:r>
              <a:rPr lang="en-US" sz="1400" dirty="0">
                <a:solidFill>
                  <a:srgbClr val="3C5790"/>
                </a:solidFill>
              </a:rPr>
              <a:t> (Object/XML mapping)</a:t>
            </a:r>
          </a:p>
          <a:p>
            <a:pPr lvl="1"/>
            <a:r>
              <a:rPr lang="en-US" sz="1400" dirty="0" err="1">
                <a:solidFill>
                  <a:srgbClr val="3C5790"/>
                </a:solidFill>
              </a:rPr>
              <a:t>JacksonJsonRedisSerializer</a:t>
            </a:r>
            <a:r>
              <a:rPr lang="en-US" sz="1400" dirty="0">
                <a:solidFill>
                  <a:srgbClr val="3C5790"/>
                </a:solidFill>
              </a:rPr>
              <a:t> (JSON format) </a:t>
            </a:r>
          </a:p>
          <a:p>
            <a:pPr lvl="1"/>
            <a:r>
              <a:rPr lang="en-US" sz="1400" dirty="0">
                <a:solidFill>
                  <a:srgbClr val="3C5790"/>
                </a:solidFill>
              </a:rPr>
              <a:t>Jackson2JsonRedisSerializer (JSON format)</a:t>
            </a:r>
          </a:p>
        </p:txBody>
      </p:sp>
    </p:spTree>
    <p:extLst>
      <p:ext uri="{BB962C8B-B14F-4D97-AF65-F5344CB8AC3E}">
        <p14:creationId xmlns:p14="http://schemas.microsoft.com/office/powerpoint/2010/main" val="17912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Guava caches are local to a single run of your application. </a:t>
            </a:r>
            <a:endParaRPr lang="en-US" sz="1400" dirty="0" smtClean="0">
              <a:solidFill>
                <a:srgbClr val="3C5790"/>
              </a:solidFill>
            </a:endParaRPr>
          </a:p>
          <a:p>
            <a:r>
              <a:rPr lang="en-US" sz="1400" dirty="0" smtClean="0">
                <a:solidFill>
                  <a:srgbClr val="3C5790"/>
                </a:solidFill>
              </a:rPr>
              <a:t>They </a:t>
            </a:r>
            <a:r>
              <a:rPr lang="en-US" sz="1400" dirty="0">
                <a:solidFill>
                  <a:srgbClr val="3C5790"/>
                </a:solidFill>
              </a:rPr>
              <a:t>do not store data in files, or on outside servers</a:t>
            </a:r>
            <a:endParaRPr lang="ro-RO" sz="1400" dirty="0" smtClean="0">
              <a:solidFill>
                <a:srgbClr val="3C579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err="1">
                <a:solidFill>
                  <a:srgbClr val="3C5790"/>
                </a:solidFill>
              </a:rPr>
              <a:t>Redis</a:t>
            </a:r>
            <a:r>
              <a:rPr lang="en-US" sz="1400" dirty="0">
                <a:solidFill>
                  <a:srgbClr val="3C5790"/>
                </a:solidFill>
              </a:rPr>
              <a:t> Sentinel provides high availability for </a:t>
            </a:r>
            <a:r>
              <a:rPr lang="en-US" sz="1400" dirty="0" err="1">
                <a:solidFill>
                  <a:srgbClr val="3C5790"/>
                </a:solidFill>
              </a:rPr>
              <a:t>Redis</a:t>
            </a:r>
            <a:r>
              <a:rPr lang="en-US" sz="1400" dirty="0">
                <a:solidFill>
                  <a:srgbClr val="3C5790"/>
                </a:solidFill>
              </a:rPr>
              <a:t>.</a:t>
            </a:r>
          </a:p>
          <a:p>
            <a:r>
              <a:rPr lang="en-US" sz="1400" dirty="0" err="1">
                <a:solidFill>
                  <a:srgbClr val="3C5790"/>
                </a:solidFill>
              </a:rPr>
              <a:t>Redis</a:t>
            </a:r>
            <a:r>
              <a:rPr lang="en-US" sz="1400" dirty="0">
                <a:solidFill>
                  <a:srgbClr val="3C5790"/>
                </a:solidFill>
              </a:rPr>
              <a:t> Sentinel provides tasks such as monitoring, notifications and acts as a configuration provider for clients.</a:t>
            </a:r>
          </a:p>
          <a:p>
            <a:r>
              <a:rPr lang="en-US" sz="1400" dirty="0">
                <a:solidFill>
                  <a:srgbClr val="3C5790"/>
                </a:solidFill>
              </a:rPr>
              <a:t>Sentinel capabilities:</a:t>
            </a:r>
          </a:p>
          <a:p>
            <a:pPr lvl="1"/>
            <a:r>
              <a:rPr lang="en-US" sz="1400" b="1" dirty="0">
                <a:solidFill>
                  <a:srgbClr val="3C5790"/>
                </a:solidFill>
              </a:rPr>
              <a:t>Monitoring</a:t>
            </a:r>
            <a:r>
              <a:rPr lang="en-US" sz="1400" dirty="0">
                <a:solidFill>
                  <a:srgbClr val="3C5790"/>
                </a:solidFill>
              </a:rPr>
              <a:t>: checks if your master and slave instances are working as expected.</a:t>
            </a:r>
          </a:p>
          <a:p>
            <a:pPr lvl="1"/>
            <a:r>
              <a:rPr lang="en-US" sz="1400" b="1" dirty="0">
                <a:solidFill>
                  <a:srgbClr val="3C5790"/>
                </a:solidFill>
              </a:rPr>
              <a:t>Notification:</a:t>
            </a:r>
            <a:r>
              <a:rPr lang="en-US" sz="1400" dirty="0">
                <a:solidFill>
                  <a:srgbClr val="3C5790"/>
                </a:solidFill>
              </a:rPr>
              <a:t>. can notify the system administrator, another computer programs, via an API, that something is wrong with one of the monitored </a:t>
            </a:r>
            <a:r>
              <a:rPr lang="en-US" sz="1400" dirty="0" err="1">
                <a:solidFill>
                  <a:srgbClr val="3C5790"/>
                </a:solidFill>
              </a:rPr>
              <a:t>Redis</a:t>
            </a:r>
            <a:r>
              <a:rPr lang="en-US" sz="1400" dirty="0">
                <a:solidFill>
                  <a:srgbClr val="3C5790"/>
                </a:solidFill>
              </a:rPr>
              <a:t> instances.</a:t>
            </a:r>
          </a:p>
          <a:p>
            <a:pPr lvl="1"/>
            <a:r>
              <a:rPr lang="en-US" sz="1400" b="1" dirty="0">
                <a:solidFill>
                  <a:srgbClr val="3C5790"/>
                </a:solidFill>
              </a:rPr>
              <a:t>Automatic</a:t>
            </a:r>
            <a:r>
              <a:rPr lang="en-US" sz="1400" dirty="0">
                <a:solidFill>
                  <a:srgbClr val="3C5790"/>
                </a:solidFill>
              </a:rPr>
              <a:t> </a:t>
            </a:r>
            <a:r>
              <a:rPr lang="en-US" sz="1400" b="1" dirty="0">
                <a:solidFill>
                  <a:srgbClr val="3C5790"/>
                </a:solidFill>
              </a:rPr>
              <a:t>failover:</a:t>
            </a:r>
            <a:r>
              <a:rPr lang="en-US" sz="1400" dirty="0">
                <a:solidFill>
                  <a:srgbClr val="3C5790"/>
                </a:solidFill>
              </a:rPr>
              <a:t> can start a failover process where a slave is promoted to master, the other additional slaves are reconfigured to use the new master</a:t>
            </a:r>
          </a:p>
          <a:p>
            <a:pPr lvl="1"/>
            <a:r>
              <a:rPr lang="en-US" sz="1400" b="1" dirty="0">
                <a:solidFill>
                  <a:srgbClr val="3C5790"/>
                </a:solidFill>
              </a:rPr>
              <a:t>Configuration</a:t>
            </a:r>
            <a:r>
              <a:rPr lang="en-US" sz="1400" dirty="0">
                <a:solidFill>
                  <a:srgbClr val="3C5790"/>
                </a:solidFill>
              </a:rPr>
              <a:t> </a:t>
            </a:r>
            <a:r>
              <a:rPr lang="en-US" sz="1400" b="1" dirty="0">
                <a:solidFill>
                  <a:srgbClr val="3C5790"/>
                </a:solidFill>
              </a:rPr>
              <a:t>provider</a:t>
            </a:r>
            <a:r>
              <a:rPr lang="en-US" sz="1400" dirty="0">
                <a:solidFill>
                  <a:srgbClr val="3C5790"/>
                </a:solidFill>
              </a:rPr>
              <a:t>: acts as a source of authority for clients service discovery: clients connect to Sentinels in order to ask for the address of the current </a:t>
            </a:r>
            <a:r>
              <a:rPr lang="en-US" sz="1400" dirty="0" err="1">
                <a:solidFill>
                  <a:srgbClr val="3C5790"/>
                </a:solidFill>
              </a:rPr>
              <a:t>Redis</a:t>
            </a:r>
            <a:r>
              <a:rPr lang="en-US" sz="1400" dirty="0">
                <a:solidFill>
                  <a:srgbClr val="3C5790"/>
                </a:solidFill>
              </a:rPr>
              <a:t> master responsible for a given service. </a:t>
            </a:r>
          </a:p>
        </p:txBody>
      </p:sp>
    </p:spTree>
    <p:extLst>
      <p:ext uri="{BB962C8B-B14F-4D97-AF65-F5344CB8AC3E}">
        <p14:creationId xmlns:p14="http://schemas.microsoft.com/office/powerpoint/2010/main" val="3321703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Spring Cache annotations:</a:t>
            </a:r>
          </a:p>
          <a:p>
            <a:pPr lvl="1"/>
            <a:r>
              <a:rPr lang="en-US" sz="1200" b="1" dirty="0">
                <a:solidFill>
                  <a:srgbClr val="3C5790"/>
                </a:solidFill>
              </a:rPr>
              <a:t>@Cacheable</a:t>
            </a:r>
            <a:r>
              <a:rPr lang="en-US" sz="1200" dirty="0">
                <a:solidFill>
                  <a:srgbClr val="3C5790"/>
                </a:solidFill>
              </a:rPr>
              <a:t> triggers cache population</a:t>
            </a:r>
          </a:p>
          <a:p>
            <a:pPr lvl="1"/>
            <a:r>
              <a:rPr lang="en-US" sz="1200" b="1" dirty="0">
                <a:solidFill>
                  <a:srgbClr val="3C5790"/>
                </a:solidFill>
              </a:rPr>
              <a:t>@</a:t>
            </a:r>
            <a:r>
              <a:rPr lang="en-US" sz="1200" b="1" dirty="0" err="1">
                <a:solidFill>
                  <a:srgbClr val="3C5790"/>
                </a:solidFill>
              </a:rPr>
              <a:t>CacheEvict</a:t>
            </a:r>
            <a:r>
              <a:rPr lang="en-US" sz="1200" dirty="0">
                <a:solidFill>
                  <a:srgbClr val="3C5790"/>
                </a:solidFill>
              </a:rPr>
              <a:t> triggers cache eviction</a:t>
            </a:r>
          </a:p>
          <a:p>
            <a:pPr lvl="1"/>
            <a:r>
              <a:rPr lang="en-US" sz="1200" b="1" dirty="0">
                <a:solidFill>
                  <a:srgbClr val="3C5790"/>
                </a:solidFill>
              </a:rPr>
              <a:t>@</a:t>
            </a:r>
            <a:r>
              <a:rPr lang="en-US" sz="1200" b="1" dirty="0" err="1">
                <a:solidFill>
                  <a:srgbClr val="3C5790"/>
                </a:solidFill>
              </a:rPr>
              <a:t>CachePut</a:t>
            </a:r>
            <a:r>
              <a:rPr lang="en-US" sz="1200" dirty="0">
                <a:solidFill>
                  <a:srgbClr val="3C5790"/>
                </a:solidFill>
              </a:rPr>
              <a:t> updates the cache without interfering with the method execution</a:t>
            </a:r>
          </a:p>
          <a:p>
            <a:pPr lvl="1"/>
            <a:r>
              <a:rPr lang="en-US" sz="1200" b="1" dirty="0">
                <a:solidFill>
                  <a:srgbClr val="3C5790"/>
                </a:solidFill>
              </a:rPr>
              <a:t>@Caching</a:t>
            </a:r>
            <a:r>
              <a:rPr lang="en-US" sz="1200" dirty="0">
                <a:solidFill>
                  <a:srgbClr val="3C5790"/>
                </a:solidFill>
              </a:rPr>
              <a:t> regroups multiple cache operations to be applied on a method</a:t>
            </a:r>
          </a:p>
          <a:p>
            <a:pPr lvl="1"/>
            <a:r>
              <a:rPr lang="en-US" sz="1200" b="1" dirty="0">
                <a:solidFill>
                  <a:srgbClr val="3C5790"/>
                </a:solidFill>
              </a:rPr>
              <a:t>@</a:t>
            </a:r>
            <a:r>
              <a:rPr lang="en-US" sz="1200" b="1" dirty="0" err="1">
                <a:solidFill>
                  <a:srgbClr val="3C5790"/>
                </a:solidFill>
              </a:rPr>
              <a:t>CacheConfig</a:t>
            </a:r>
            <a:r>
              <a:rPr lang="en-US" sz="1200" dirty="0">
                <a:solidFill>
                  <a:srgbClr val="3C5790"/>
                </a:solidFill>
              </a:rPr>
              <a:t> shares some common cache-related settings at class-level </a:t>
            </a:r>
            <a:endParaRPr lang="en-US" sz="1200" dirty="0" smtClean="0">
              <a:solidFill>
                <a:srgbClr val="3C5790"/>
              </a:solidFill>
            </a:endParaRPr>
          </a:p>
          <a:p>
            <a:endParaRPr lang="ro-RO" sz="1400" dirty="0" smtClean="0">
              <a:solidFill>
                <a:srgbClr val="3C5790"/>
              </a:solidFill>
            </a:endParaRPr>
          </a:p>
        </p:txBody>
      </p:sp>
    </p:spTree>
    <p:extLst>
      <p:ext uri="{BB962C8B-B14F-4D97-AF65-F5344CB8AC3E}">
        <p14:creationId xmlns:p14="http://schemas.microsoft.com/office/powerpoint/2010/main" val="2082209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smtClean="0">
                <a:solidFill>
                  <a:srgbClr val="3C5790"/>
                </a:solidFill>
              </a:rPr>
              <a:t>The method that returns the Book element is annotated with </a:t>
            </a:r>
            <a:r>
              <a:rPr lang="en-US" sz="1400" b="1" dirty="0" smtClean="0">
                <a:solidFill>
                  <a:srgbClr val="3C5790"/>
                </a:solidFill>
              </a:rPr>
              <a:t>@Cacheable</a:t>
            </a:r>
            <a:r>
              <a:rPr lang="en-US" sz="1400" dirty="0" smtClean="0">
                <a:solidFill>
                  <a:srgbClr val="3C5790"/>
                </a:solidFill>
              </a:rPr>
              <a:t>.</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962275" y="2714625"/>
            <a:ext cx="2219325" cy="485775"/>
          </a:xfrm>
          <a:prstGeom prst="rect">
            <a:avLst/>
          </a:prstGeom>
        </p:spPr>
      </p:pic>
      <p:pic>
        <p:nvPicPr>
          <p:cNvPr id="3" name="Picture 2"/>
          <p:cNvPicPr>
            <a:picLocks noChangeAspect="1"/>
          </p:cNvPicPr>
          <p:nvPr/>
        </p:nvPicPr>
        <p:blipFill>
          <a:blip r:embed="rId4"/>
          <a:stretch>
            <a:fillRect/>
          </a:stretch>
        </p:blipFill>
        <p:spPr>
          <a:xfrm>
            <a:off x="2286000" y="3609975"/>
            <a:ext cx="4162425" cy="3095625"/>
          </a:xfrm>
          <a:prstGeom prst="rect">
            <a:avLst/>
          </a:prstGeom>
        </p:spPr>
      </p:pic>
    </p:spTree>
    <p:extLst>
      <p:ext uri="{BB962C8B-B14F-4D97-AF65-F5344CB8AC3E}">
        <p14:creationId xmlns:p14="http://schemas.microsoft.com/office/powerpoint/2010/main" val="2350001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smtClean="0">
                <a:solidFill>
                  <a:srgbClr val="3C5790"/>
                </a:solidFill>
              </a:rPr>
              <a:t>In order to enable spring cache we need to use the </a:t>
            </a:r>
            <a:r>
              <a:rPr lang="en-US" sz="1400" b="1" dirty="0" smtClean="0">
                <a:solidFill>
                  <a:srgbClr val="3C5790"/>
                </a:solidFill>
              </a:rPr>
              <a:t>@</a:t>
            </a:r>
            <a:r>
              <a:rPr lang="en-US" sz="1400" b="1" dirty="0" err="1" smtClean="0">
                <a:solidFill>
                  <a:srgbClr val="3C5790"/>
                </a:solidFill>
              </a:rPr>
              <a:t>EnableCaching</a:t>
            </a:r>
            <a:r>
              <a:rPr lang="en-US" sz="1400" b="1" dirty="0" smtClean="0">
                <a:solidFill>
                  <a:srgbClr val="3C5790"/>
                </a:solidFill>
              </a:rPr>
              <a:t> </a:t>
            </a:r>
            <a:r>
              <a:rPr lang="en-US" sz="1400" dirty="0" smtClean="0">
                <a:solidFill>
                  <a:srgbClr val="3C5790"/>
                </a:solidFill>
              </a:rPr>
              <a:t>annotation.</a:t>
            </a:r>
            <a:endParaRPr lang="ro-RO" sz="1400" dirty="0" smtClean="0">
              <a:solidFill>
                <a:srgbClr val="3C5790"/>
              </a:solidFill>
            </a:endParaRPr>
          </a:p>
        </p:txBody>
      </p:sp>
      <p:pic>
        <p:nvPicPr>
          <p:cNvPr id="4" name="Picture 3"/>
          <p:cNvPicPr>
            <a:picLocks noChangeAspect="1"/>
          </p:cNvPicPr>
          <p:nvPr/>
        </p:nvPicPr>
        <p:blipFill>
          <a:blip r:embed="rId3"/>
          <a:stretch>
            <a:fillRect/>
          </a:stretch>
        </p:blipFill>
        <p:spPr>
          <a:xfrm>
            <a:off x="1828800" y="2438400"/>
            <a:ext cx="5105400" cy="4245448"/>
          </a:xfrm>
          <a:prstGeom prst="rect">
            <a:avLst/>
          </a:prstGeom>
        </p:spPr>
      </p:pic>
    </p:spTree>
    <p:extLst>
      <p:ext uri="{BB962C8B-B14F-4D97-AF65-F5344CB8AC3E}">
        <p14:creationId xmlns:p14="http://schemas.microsoft.com/office/powerpoint/2010/main" val="5126344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The cache is nothing but a key-value store which stores the data based on certain key.</a:t>
            </a:r>
          </a:p>
          <a:p>
            <a:r>
              <a:rPr lang="en-US" sz="1400" dirty="0">
                <a:solidFill>
                  <a:srgbClr val="3C5790"/>
                </a:solidFill>
              </a:rPr>
              <a:t>In Spring framework based caching, the method arguments of cached method acts as the source of Key generation.</a:t>
            </a:r>
          </a:p>
          <a:p>
            <a:r>
              <a:rPr lang="en-US" sz="1400" dirty="0">
                <a:solidFill>
                  <a:srgbClr val="3C5790"/>
                </a:solidFill>
              </a:rPr>
              <a:t>Every key is essentially the Hash-code of these arguments.</a:t>
            </a:r>
          </a:p>
          <a:p>
            <a:r>
              <a:rPr lang="en-US" sz="1400" dirty="0">
                <a:solidFill>
                  <a:srgbClr val="3C5790"/>
                </a:solidFill>
              </a:rPr>
              <a:t>To provide a different default key generator, one needs to implement the </a:t>
            </a:r>
            <a:r>
              <a:rPr lang="en-US" sz="1400" dirty="0" err="1">
                <a:solidFill>
                  <a:srgbClr val="3C5790"/>
                </a:solidFill>
              </a:rPr>
              <a:t>org.springframework.cache.KeyGenerator</a:t>
            </a:r>
            <a:r>
              <a:rPr lang="en-US" sz="1400" dirty="0">
                <a:solidFill>
                  <a:srgbClr val="3C5790"/>
                </a:solidFill>
              </a:rPr>
              <a:t> interface. </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1528762" y="3810000"/>
            <a:ext cx="5781675" cy="609600"/>
          </a:xfrm>
          <a:prstGeom prst="rect">
            <a:avLst/>
          </a:prstGeom>
        </p:spPr>
      </p:pic>
    </p:spTree>
    <p:extLst>
      <p:ext uri="{BB962C8B-B14F-4D97-AF65-F5344CB8AC3E}">
        <p14:creationId xmlns:p14="http://schemas.microsoft.com/office/powerpoint/2010/main" val="2207986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143000"/>
          </a:xfrm>
        </p:spPr>
        <p:txBody>
          <a:bodyPr/>
          <a:lstStyle/>
          <a:p>
            <a:r>
              <a:rPr lang="en-US" sz="1400" dirty="0">
                <a:solidFill>
                  <a:srgbClr val="3C5790"/>
                </a:solidFill>
              </a:rPr>
              <a:t>Spring framework also supports conditional caching letting user to cache certain methods based on some </a:t>
            </a:r>
            <a:r>
              <a:rPr lang="en-US" sz="1400" dirty="0" smtClean="0">
                <a:solidFill>
                  <a:srgbClr val="3C5790"/>
                </a:solidFill>
              </a:rPr>
              <a:t>conditions.</a:t>
            </a:r>
          </a:p>
          <a:p>
            <a:r>
              <a:rPr lang="en-US" sz="1400" dirty="0" smtClean="0">
                <a:solidFill>
                  <a:srgbClr val="3C5790"/>
                </a:solidFill>
              </a:rPr>
              <a:t>Bellow we </a:t>
            </a:r>
            <a:r>
              <a:rPr lang="en-US" sz="1400" dirty="0">
                <a:solidFill>
                  <a:srgbClr val="3C5790"/>
                </a:solidFill>
              </a:rPr>
              <a:t>cache profiles only for those users who have </a:t>
            </a:r>
            <a:r>
              <a:rPr lang="en-US" sz="1400" dirty="0" err="1">
                <a:solidFill>
                  <a:srgbClr val="3C5790"/>
                </a:solidFill>
              </a:rPr>
              <a:t>profileId</a:t>
            </a:r>
            <a:r>
              <a:rPr lang="en-US" sz="1400" dirty="0">
                <a:solidFill>
                  <a:srgbClr val="3C5790"/>
                </a:solidFill>
              </a:rPr>
              <a:t> greater than </a:t>
            </a:r>
            <a:r>
              <a:rPr lang="en-US" sz="1400" dirty="0" smtClean="0">
                <a:solidFill>
                  <a:srgbClr val="3C5790"/>
                </a:solidFill>
              </a:rPr>
              <a:t>50.</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828800" y="3048000"/>
            <a:ext cx="5295900" cy="457200"/>
          </a:xfrm>
          <a:prstGeom prst="rect">
            <a:avLst/>
          </a:prstGeom>
        </p:spPr>
      </p:pic>
    </p:spTree>
    <p:extLst>
      <p:ext uri="{BB962C8B-B14F-4D97-AF65-F5344CB8AC3E}">
        <p14:creationId xmlns:p14="http://schemas.microsoft.com/office/powerpoint/2010/main" val="33783012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The @Cacheable annotation allows the user to specify how the key is generated through its key attribute</a:t>
            </a:r>
            <a:r>
              <a:rPr lang="en-US" sz="1400" dirty="0" smtClean="0">
                <a:solidFill>
                  <a:srgbClr val="3C5790"/>
                </a:solidFill>
              </a:rPr>
              <a:t>.</a:t>
            </a:r>
          </a:p>
          <a:p>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504950" y="2514600"/>
            <a:ext cx="5829300" cy="1619250"/>
          </a:xfrm>
          <a:prstGeom prst="rect">
            <a:avLst/>
          </a:prstGeom>
        </p:spPr>
      </p:pic>
    </p:spTree>
    <p:extLst>
      <p:ext uri="{BB962C8B-B14F-4D97-AF65-F5344CB8AC3E}">
        <p14:creationId xmlns:p14="http://schemas.microsoft.com/office/powerpoint/2010/main" val="22032665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Spring cache allows not just population of a cache store but also eviction.</a:t>
            </a:r>
          </a:p>
          <a:p>
            <a:r>
              <a:rPr lang="en-US" sz="1400" dirty="0">
                <a:solidFill>
                  <a:srgbClr val="3C5790"/>
                </a:solidFill>
              </a:rPr>
              <a:t>This process is useful for removing stale or unused data from the cache.</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2438400" y="2761504"/>
            <a:ext cx="3657600" cy="504825"/>
          </a:xfrm>
          <a:prstGeom prst="rect">
            <a:avLst/>
          </a:prstGeom>
        </p:spPr>
      </p:pic>
      <p:sp>
        <p:nvSpPr>
          <p:cNvPr id="6" name="Espace réservé du contenu 4"/>
          <p:cNvSpPr txBox="1">
            <a:spLocks/>
          </p:cNvSpPr>
          <p:nvPr/>
        </p:nvSpPr>
        <p:spPr bwMode="auto">
          <a:xfrm>
            <a:off x="76200" y="3505200"/>
            <a:ext cx="8686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smtClean="0">
                <a:solidFill>
                  <a:srgbClr val="3C5790"/>
                </a:solidFill>
              </a:rPr>
              <a:t>There are cases when multiple annotations of the same type, such as @CacheEvict or @CachePut need to be specified.</a:t>
            </a:r>
            <a:endParaRPr lang="ro-RO" sz="1400" dirty="0" smtClean="0">
              <a:solidFill>
                <a:srgbClr val="3C5790"/>
              </a:solidFill>
            </a:endParaRPr>
          </a:p>
        </p:txBody>
      </p:sp>
      <p:pic>
        <p:nvPicPr>
          <p:cNvPr id="7" name="Picture 6"/>
          <p:cNvPicPr>
            <a:picLocks noChangeAspect="1"/>
          </p:cNvPicPr>
          <p:nvPr/>
        </p:nvPicPr>
        <p:blipFill>
          <a:blip r:embed="rId4"/>
          <a:stretch>
            <a:fillRect/>
          </a:stretch>
        </p:blipFill>
        <p:spPr>
          <a:xfrm>
            <a:off x="1038225" y="4343400"/>
            <a:ext cx="7067550" cy="476250"/>
          </a:xfrm>
          <a:prstGeom prst="rect">
            <a:avLst/>
          </a:prstGeom>
        </p:spPr>
      </p:pic>
    </p:spTree>
    <p:extLst>
      <p:ext uri="{BB962C8B-B14F-4D97-AF65-F5344CB8AC3E}">
        <p14:creationId xmlns:p14="http://schemas.microsoft.com/office/powerpoint/2010/main" val="26525184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Conclusions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200" dirty="0">
                <a:solidFill>
                  <a:srgbClr val="3C5790"/>
                </a:solidFill>
              </a:rPr>
              <a:t>faster access to valid cached resources</a:t>
            </a:r>
          </a:p>
          <a:p>
            <a:pPr lvl="1"/>
            <a:r>
              <a:rPr lang="en-US" sz="1200" dirty="0">
                <a:solidFill>
                  <a:srgbClr val="3C5790"/>
                </a:solidFill>
              </a:rPr>
              <a:t>saving on costly use of bandwidth </a:t>
            </a:r>
          </a:p>
          <a:p>
            <a:pPr lvl="1"/>
            <a:r>
              <a:rPr lang="en-US" sz="1200" dirty="0">
                <a:solidFill>
                  <a:srgbClr val="3C5790"/>
                </a:solidFill>
              </a:rPr>
              <a:t>providing cached resources even when origin server is down </a:t>
            </a:r>
          </a:p>
          <a:p>
            <a:endParaRPr lang="en-US" sz="1400" dirty="0">
              <a:solidFill>
                <a:srgbClr val="3C5790"/>
              </a:solidFill>
            </a:endParaRPr>
          </a:p>
          <a:p>
            <a:r>
              <a:rPr lang="en-US" sz="1400" dirty="0">
                <a:solidFill>
                  <a:srgbClr val="3C5790"/>
                </a:solidFill>
              </a:rPr>
              <a:t>Cons:</a:t>
            </a:r>
          </a:p>
          <a:p>
            <a:pPr lvl="1"/>
            <a:r>
              <a:rPr lang="en-US" sz="1200" dirty="0">
                <a:solidFill>
                  <a:srgbClr val="3C5790"/>
                </a:solidFill>
              </a:rPr>
              <a:t>slower performance if the resource isn't found in the cache </a:t>
            </a:r>
          </a:p>
          <a:p>
            <a:pPr lvl="1"/>
            <a:r>
              <a:rPr lang="en-US" sz="1200" dirty="0">
                <a:solidFill>
                  <a:srgbClr val="3C5790"/>
                </a:solidFill>
              </a:rPr>
              <a:t>Obtaining a stale copy of a resource when an </a:t>
            </a:r>
            <a:r>
              <a:rPr lang="en-US" sz="1200" dirty="0" err="1">
                <a:solidFill>
                  <a:srgbClr val="3C5790"/>
                </a:solidFill>
              </a:rPr>
              <a:t>uptodate</a:t>
            </a:r>
            <a:r>
              <a:rPr lang="en-US" sz="1200" dirty="0">
                <a:solidFill>
                  <a:srgbClr val="3C5790"/>
                </a:solidFill>
              </a:rPr>
              <a:t> copy is needed </a:t>
            </a:r>
            <a:endParaRPr lang="ro-RO" sz="1200" dirty="0" smtClean="0">
              <a:solidFill>
                <a:srgbClr val="3C5790"/>
              </a:solidFill>
            </a:endParaRPr>
          </a:p>
        </p:txBody>
      </p:sp>
    </p:spTree>
    <p:extLst>
      <p:ext uri="{BB962C8B-B14F-4D97-AF65-F5344CB8AC3E}">
        <p14:creationId xmlns:p14="http://schemas.microsoft.com/office/powerpoint/2010/main" val="2697722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a:t>
            </a:r>
            <a:r>
              <a:rPr lang="en-US" sz="1600" dirty="0" smtClean="0">
                <a:solidFill>
                  <a:schemeClr val="bg1"/>
                </a:solidFill>
              </a:rPr>
              <a:t>code.google.com/p/guava-libraries/wiki/CachesExplained</a:t>
            </a:r>
          </a:p>
          <a:p>
            <a:r>
              <a:rPr lang="fr-CA" sz="1600" dirty="0">
                <a:solidFill>
                  <a:schemeClr val="bg1"/>
                </a:solidFill>
              </a:rPr>
              <a:t>http://</a:t>
            </a:r>
            <a:r>
              <a:rPr lang="fr-CA" sz="1600" dirty="0" smtClean="0">
                <a:solidFill>
                  <a:schemeClr val="bg1"/>
                </a:solidFill>
              </a:rPr>
              <a:t>www.ehcache.org/documentation</a:t>
            </a:r>
          </a:p>
          <a:p>
            <a:r>
              <a:rPr lang="fr-CA" sz="1600" dirty="0">
                <a:solidFill>
                  <a:schemeClr val="bg1"/>
                </a:solidFill>
              </a:rPr>
              <a:t>http://en.wikipedia.org/wiki/Redis</a:t>
            </a:r>
          </a:p>
          <a:p>
            <a:r>
              <a:rPr lang="fr-CA" sz="1600" dirty="0">
                <a:solidFill>
                  <a:schemeClr val="bg1"/>
                </a:solidFill>
              </a:rPr>
              <a:t>Manning – Redis in Action</a:t>
            </a: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a:solidFill>
                  <a:srgbClr val="3C5790"/>
                </a:solidFill>
              </a:rPr>
              <a:t>Obtaining a Cache is done using the </a:t>
            </a:r>
            <a:r>
              <a:rPr lang="en-US" sz="1400" dirty="0" err="1">
                <a:solidFill>
                  <a:srgbClr val="3C5790"/>
                </a:solidFill>
              </a:rPr>
              <a:t>CacheBuilder</a:t>
            </a:r>
            <a:r>
              <a:rPr lang="en-US" sz="1400" dirty="0">
                <a:solidFill>
                  <a:srgbClr val="3C5790"/>
                </a:solidFill>
              </a:rPr>
              <a:t> builder pattern</a:t>
            </a:r>
            <a:r>
              <a:rPr lang="en-US" sz="1400" dirty="0" smtClean="0">
                <a:solidFill>
                  <a:srgbClr val="3C5790"/>
                </a:solidFill>
              </a:rPr>
              <a:t>.</a:t>
            </a:r>
          </a:p>
          <a:p>
            <a:r>
              <a:rPr lang="en-US" sz="1400" dirty="0">
                <a:solidFill>
                  <a:srgbClr val="3C5790"/>
                </a:solidFill>
              </a:rPr>
              <a:t>Guava provides three basic types of eviction: </a:t>
            </a:r>
            <a:r>
              <a:rPr lang="en-US" sz="1400" b="1" dirty="0">
                <a:solidFill>
                  <a:srgbClr val="3C5790"/>
                </a:solidFill>
              </a:rPr>
              <a:t>size-based eviction</a:t>
            </a:r>
            <a:r>
              <a:rPr lang="en-US" sz="1400" dirty="0">
                <a:solidFill>
                  <a:srgbClr val="3C5790"/>
                </a:solidFill>
              </a:rPr>
              <a:t>, </a:t>
            </a:r>
            <a:r>
              <a:rPr lang="en-US" sz="1400" b="1" dirty="0">
                <a:solidFill>
                  <a:srgbClr val="3C5790"/>
                </a:solidFill>
              </a:rPr>
              <a:t>time-based eviction</a:t>
            </a:r>
            <a:r>
              <a:rPr lang="en-US" sz="1400" dirty="0">
                <a:solidFill>
                  <a:srgbClr val="3C5790"/>
                </a:solidFill>
              </a:rPr>
              <a:t>, and </a:t>
            </a:r>
            <a:r>
              <a:rPr lang="en-US" sz="1400" b="1" dirty="0">
                <a:solidFill>
                  <a:srgbClr val="3C5790"/>
                </a:solidFill>
              </a:rPr>
              <a:t>reference-based eviction</a:t>
            </a:r>
            <a:r>
              <a:rPr lang="en-US" sz="1400" dirty="0">
                <a:solidFill>
                  <a:srgbClr val="3C5790"/>
                </a:solidFill>
              </a:rPr>
              <a:t>. </a:t>
            </a:r>
          </a:p>
          <a:p>
            <a:r>
              <a:rPr lang="en-US" sz="1400" dirty="0" err="1">
                <a:solidFill>
                  <a:srgbClr val="3C5790"/>
                </a:solidFill>
              </a:rPr>
              <a:t>CacheBuilder</a:t>
            </a:r>
            <a:r>
              <a:rPr lang="en-US" sz="1400" dirty="0">
                <a:solidFill>
                  <a:srgbClr val="3C5790"/>
                </a:solidFill>
              </a:rPr>
              <a:t> provides two approaches to timed eviction: </a:t>
            </a:r>
          </a:p>
          <a:p>
            <a:pPr lvl="1"/>
            <a:r>
              <a:rPr lang="en-US" sz="1000" b="1" dirty="0" err="1" smtClean="0">
                <a:solidFill>
                  <a:srgbClr val="3C5790"/>
                </a:solidFill>
              </a:rPr>
              <a:t>expireAfterAccess</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only expire entries after the specified duration has passed since the entry was last accessed by a read or a write. Note that the order in which entries are evicted will be similar to that of size-based eviction.</a:t>
            </a:r>
          </a:p>
          <a:p>
            <a:pPr lvl="1"/>
            <a:r>
              <a:rPr lang="en-US" sz="1000" b="1" dirty="0" err="1" smtClean="0">
                <a:solidFill>
                  <a:srgbClr val="3C5790"/>
                </a:solidFill>
              </a:rPr>
              <a:t>expireAfterWrite</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expire entries after the specified duration has passed since the entry was created, or the most recent replacement of the value. This could be desirable if cached data grows stale after a certain amount </a:t>
            </a:r>
            <a:r>
              <a:rPr lang="en-US" sz="1000" dirty="0" smtClean="0">
                <a:solidFill>
                  <a:srgbClr val="3C5790"/>
                </a:solidFill>
              </a:rPr>
              <a:t>of </a:t>
            </a:r>
            <a:r>
              <a:rPr lang="en-US" sz="1000" dirty="0">
                <a:solidFill>
                  <a:srgbClr val="3C5790"/>
                </a:solidFill>
              </a:rPr>
              <a:t>time. </a:t>
            </a:r>
            <a:endParaRPr lang="en-US" sz="1000" dirty="0" smtClean="0">
              <a:solidFill>
                <a:srgbClr val="3C5790"/>
              </a:solidFill>
            </a:endParaRPr>
          </a:p>
          <a:p>
            <a:pPr marL="0" indent="0">
              <a:buNone/>
            </a:pPr>
            <a:endParaRPr lang="ro-RO" sz="1400" dirty="0" smtClean="0">
              <a:solidFill>
                <a:srgbClr val="3C5790"/>
              </a:solidFill>
            </a:endParaRPr>
          </a:p>
        </p:txBody>
      </p:sp>
    </p:spTree>
    <p:extLst>
      <p:ext uri="{BB962C8B-B14F-4D97-AF65-F5344CB8AC3E}">
        <p14:creationId xmlns:p14="http://schemas.microsoft.com/office/powerpoint/2010/main" val="3685923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At any time, you may explicitly invalidate cache entries rather than waiting for entries to be evicted. This can be done:</a:t>
            </a:r>
          </a:p>
          <a:p>
            <a:pPr lvl="1"/>
            <a:r>
              <a:rPr lang="en-US" sz="1200" dirty="0" smtClean="0">
                <a:solidFill>
                  <a:srgbClr val="3C5790"/>
                </a:solidFill>
              </a:rPr>
              <a:t>individually</a:t>
            </a:r>
            <a:r>
              <a:rPr lang="en-US" sz="1200" dirty="0">
                <a:solidFill>
                  <a:srgbClr val="3C5790"/>
                </a:solidFill>
              </a:rPr>
              <a:t>, using </a:t>
            </a:r>
            <a:r>
              <a:rPr lang="en-US" sz="1200" dirty="0" err="1">
                <a:solidFill>
                  <a:srgbClr val="3C5790"/>
                </a:solidFill>
              </a:rPr>
              <a:t>Cache.invalidate</a:t>
            </a:r>
            <a:r>
              <a:rPr lang="en-US" sz="1200" dirty="0">
                <a:solidFill>
                  <a:srgbClr val="3C5790"/>
                </a:solidFill>
              </a:rPr>
              <a:t>(key)</a:t>
            </a:r>
          </a:p>
          <a:p>
            <a:pPr lvl="1"/>
            <a:r>
              <a:rPr lang="en-US" sz="1200" dirty="0" smtClean="0">
                <a:solidFill>
                  <a:srgbClr val="3C5790"/>
                </a:solidFill>
              </a:rPr>
              <a:t>in </a:t>
            </a:r>
            <a:r>
              <a:rPr lang="en-US" sz="1200" dirty="0">
                <a:solidFill>
                  <a:srgbClr val="3C5790"/>
                </a:solidFill>
              </a:rPr>
              <a:t>bulk, using </a:t>
            </a:r>
            <a:r>
              <a:rPr lang="en-US" sz="1200" dirty="0" err="1">
                <a:solidFill>
                  <a:srgbClr val="3C5790"/>
                </a:solidFill>
              </a:rPr>
              <a:t>Cache.invalidateAll</a:t>
            </a:r>
            <a:r>
              <a:rPr lang="en-US" sz="1200" dirty="0">
                <a:solidFill>
                  <a:srgbClr val="3C5790"/>
                </a:solidFill>
              </a:rPr>
              <a:t>(keys)</a:t>
            </a:r>
          </a:p>
          <a:p>
            <a:pPr lvl="1"/>
            <a:r>
              <a:rPr lang="en-US" sz="1200" dirty="0" smtClean="0">
                <a:solidFill>
                  <a:srgbClr val="3C5790"/>
                </a:solidFill>
              </a:rPr>
              <a:t>to </a:t>
            </a:r>
            <a:r>
              <a:rPr lang="en-US" sz="1200" dirty="0">
                <a:solidFill>
                  <a:srgbClr val="3C5790"/>
                </a:solidFill>
              </a:rPr>
              <a:t>all entries, using </a:t>
            </a:r>
            <a:r>
              <a:rPr lang="en-US" sz="1200" dirty="0" err="1">
                <a:solidFill>
                  <a:srgbClr val="3C5790"/>
                </a:solidFill>
              </a:rPr>
              <a:t>Cache.invalidateAll</a:t>
            </a:r>
            <a:r>
              <a:rPr lang="en-US" sz="1200" dirty="0">
                <a:solidFill>
                  <a:srgbClr val="3C5790"/>
                </a:solidFill>
              </a:rPr>
              <a:t>() </a:t>
            </a:r>
            <a:endParaRPr lang="en-US" sz="1200" dirty="0" smtClean="0">
              <a:solidFill>
                <a:srgbClr val="3C5790"/>
              </a:solidFill>
            </a:endParaRPr>
          </a:p>
          <a:p>
            <a:r>
              <a:rPr lang="en-US" sz="1400" dirty="0">
                <a:solidFill>
                  <a:srgbClr val="3C5790"/>
                </a:solidFill>
              </a:rPr>
              <a:t>If your cache should not grow beyond a certain size, just use </a:t>
            </a:r>
            <a:r>
              <a:rPr lang="en-US" sz="1400" dirty="0" err="1">
                <a:solidFill>
                  <a:srgbClr val="3C5790"/>
                </a:solidFill>
              </a:rPr>
              <a:t>CacheBuilder.maximumSize</a:t>
            </a:r>
            <a:r>
              <a:rPr lang="en-US" sz="1400" dirty="0">
                <a:solidFill>
                  <a:srgbClr val="3C5790"/>
                </a:solidFill>
              </a:rPr>
              <a:t>(long).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781175" y="3810000"/>
            <a:ext cx="5276850" cy="1533525"/>
          </a:xfrm>
          <a:prstGeom prst="rect">
            <a:avLst/>
          </a:prstGeom>
        </p:spPr>
      </p:pic>
    </p:spTree>
    <p:extLst>
      <p:ext uri="{BB962C8B-B14F-4D97-AF65-F5344CB8AC3E}">
        <p14:creationId xmlns:p14="http://schemas.microsoft.com/office/powerpoint/2010/main" val="375670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smtClean="0">
                <a:solidFill>
                  <a:srgbClr val="3C5790"/>
                </a:solidFill>
              </a:rPr>
              <a:t>We can </a:t>
            </a:r>
            <a:r>
              <a:rPr lang="en-US" sz="1400" dirty="0">
                <a:solidFill>
                  <a:srgbClr val="3C5790"/>
                </a:solidFill>
              </a:rPr>
              <a:t>specify a removal listener for your cache to perform some operation when an entry is removed, via </a:t>
            </a:r>
            <a:r>
              <a:rPr lang="en-US" sz="1400" dirty="0" err="1">
                <a:solidFill>
                  <a:srgbClr val="3C5790"/>
                </a:solidFill>
              </a:rPr>
              <a:t>CacheBuilder.removalListener</a:t>
            </a:r>
            <a:r>
              <a:rPr lang="en-US" sz="1400" dirty="0">
                <a:solidFill>
                  <a:srgbClr val="3C5790"/>
                </a:solidFill>
              </a:rPr>
              <a:t>(</a:t>
            </a:r>
            <a:r>
              <a:rPr lang="en-US" sz="1400" dirty="0" err="1">
                <a:solidFill>
                  <a:srgbClr val="3C5790"/>
                </a:solidFill>
              </a:rPr>
              <a:t>RemovalListener</a:t>
            </a:r>
            <a:r>
              <a:rPr lang="en-US" sz="1400" dirty="0">
                <a:solidFill>
                  <a:srgbClr val="3C5790"/>
                </a:solidFill>
              </a:rPr>
              <a:t>). </a:t>
            </a:r>
            <a:endParaRPr lang="en-US" sz="1400" dirty="0" smtClean="0">
              <a:solidFill>
                <a:srgbClr val="3C5790"/>
              </a:solidFill>
            </a:endParaRPr>
          </a:p>
          <a:p>
            <a:r>
              <a:rPr lang="en-US" sz="1400" dirty="0">
                <a:solidFill>
                  <a:srgbClr val="3C5790"/>
                </a:solidFill>
              </a:rPr>
              <a:t>Removal listener operations are executed synchronously by default, and since cache maintenance is normally performed during normal cache operations, expensive removal listeners can slow down normal cache function!</a:t>
            </a:r>
          </a:p>
          <a:p>
            <a:r>
              <a:rPr lang="en-US" sz="1400" dirty="0">
                <a:solidFill>
                  <a:srgbClr val="3C5790"/>
                </a:solidFill>
              </a:rPr>
              <a:t>If we have an expensive removal listener, </a:t>
            </a:r>
            <a:r>
              <a:rPr lang="en-US" sz="1400" dirty="0" smtClean="0">
                <a:solidFill>
                  <a:srgbClr val="3C5790"/>
                </a:solidFill>
              </a:rPr>
              <a:t>use </a:t>
            </a:r>
            <a:r>
              <a:rPr lang="en-US" sz="1400" b="1" dirty="0" err="1" smtClean="0">
                <a:solidFill>
                  <a:srgbClr val="3C5790"/>
                </a:solidFill>
              </a:rPr>
              <a:t>RemovalListeners.asynchronous</a:t>
            </a:r>
            <a:r>
              <a:rPr lang="en-US" sz="1400" b="1" dirty="0" smtClean="0">
                <a:solidFill>
                  <a:srgbClr val="3C5790"/>
                </a:solidFill>
              </a:rPr>
              <a:t>(</a:t>
            </a:r>
            <a:r>
              <a:rPr lang="en-US" sz="1400" b="1" dirty="0" err="1" smtClean="0">
                <a:solidFill>
                  <a:srgbClr val="3C5790"/>
                </a:solidFill>
              </a:rPr>
              <a:t>RemovalListener</a:t>
            </a:r>
            <a:r>
              <a:rPr lang="en-US" sz="1400" b="1" dirty="0" smtClean="0">
                <a:solidFill>
                  <a:srgbClr val="3C5790"/>
                </a:solidFill>
              </a:rPr>
              <a:t>, </a:t>
            </a:r>
            <a:r>
              <a:rPr lang="en-US" sz="1400" b="1" dirty="0">
                <a:solidFill>
                  <a:srgbClr val="3C5790"/>
                </a:solidFill>
              </a:rPr>
              <a:t>Executor)</a:t>
            </a:r>
            <a:r>
              <a:rPr lang="en-US" sz="1400" dirty="0">
                <a:solidFill>
                  <a:srgbClr val="3C5790"/>
                </a:solidFill>
              </a:rPr>
              <a:t> to decorate a </a:t>
            </a:r>
            <a:r>
              <a:rPr lang="en-US" sz="1400" dirty="0" err="1">
                <a:solidFill>
                  <a:srgbClr val="3C5790"/>
                </a:solidFill>
              </a:rPr>
              <a:t>RemovalListener</a:t>
            </a:r>
            <a:r>
              <a:rPr lang="en-US" sz="1400" dirty="0">
                <a:solidFill>
                  <a:srgbClr val="3C5790"/>
                </a:solidFill>
              </a:rPr>
              <a:t> to operate asynchronously</a:t>
            </a:r>
            <a:r>
              <a:rPr lang="en-US" sz="1400" dirty="0" smtClean="0">
                <a:solidFill>
                  <a:srgbClr val="3C5790"/>
                </a:solidFill>
              </a:rPr>
              <a:t>.</a:t>
            </a:r>
            <a:endParaRPr lang="ro-RO" sz="1400" dirty="0" smtClean="0">
              <a:solidFill>
                <a:srgbClr val="3C5790"/>
              </a:solidFill>
            </a:endParaRPr>
          </a:p>
        </p:txBody>
      </p:sp>
    </p:spTree>
    <p:extLst>
      <p:ext uri="{BB962C8B-B14F-4D97-AF65-F5344CB8AC3E}">
        <p14:creationId xmlns:p14="http://schemas.microsoft.com/office/powerpoint/2010/main" val="389299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Refreshing is not quite the same as eviction. </a:t>
            </a:r>
          </a:p>
          <a:p>
            <a:r>
              <a:rPr lang="en-US" sz="1400" dirty="0">
                <a:solidFill>
                  <a:srgbClr val="3C5790"/>
                </a:solidFill>
              </a:rPr>
              <a:t>Using </a:t>
            </a:r>
            <a:r>
              <a:rPr lang="en-US" sz="1400" dirty="0" err="1">
                <a:solidFill>
                  <a:srgbClr val="3C5790"/>
                </a:solidFill>
              </a:rPr>
              <a:t>LoadingCache.refresh</a:t>
            </a:r>
            <a:r>
              <a:rPr lang="en-US" sz="1400" dirty="0">
                <a:solidFill>
                  <a:srgbClr val="3C5790"/>
                </a:solidFill>
              </a:rPr>
              <a:t>(K), refreshing a key loads a new value for the key, possibly asynchronously. </a:t>
            </a:r>
          </a:p>
          <a:p>
            <a:r>
              <a:rPr lang="en-US" sz="1400" dirty="0">
                <a:solidFill>
                  <a:srgbClr val="3C5790"/>
                </a:solidFill>
              </a:rPr>
              <a:t>The old value (if any) is still returned while the key is being refreshed.</a:t>
            </a:r>
            <a:endParaRPr lang="ro-RO" sz="1400" dirty="0" smtClean="0">
              <a:solidFill>
                <a:srgbClr val="3C5790"/>
              </a:solidFill>
            </a:endParaRPr>
          </a:p>
        </p:txBody>
      </p:sp>
    </p:spTree>
    <p:extLst>
      <p:ext uri="{BB962C8B-B14F-4D97-AF65-F5344CB8AC3E}">
        <p14:creationId xmlns:p14="http://schemas.microsoft.com/office/powerpoint/2010/main" val="217225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6486</TotalTime>
  <Words>3066</Words>
  <Application>Microsoft Office PowerPoint</Application>
  <PresentationFormat>On-screen Show (4:3)</PresentationFormat>
  <Paragraphs>344</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143</vt:lpstr>
      <vt:lpstr>Cache Libraries  </vt:lpstr>
      <vt:lpstr>Contents</vt:lpstr>
      <vt:lpstr>What is Cache?</vt:lpstr>
      <vt:lpstr>Cache Libraries</vt:lpstr>
      <vt:lpstr>Guava</vt:lpstr>
      <vt:lpstr>Guava (cont.)</vt:lpstr>
      <vt:lpstr>Guava (cont.)</vt:lpstr>
      <vt:lpstr>Guava (cont.)</vt:lpstr>
      <vt:lpstr>Guava (cont.)</vt:lpstr>
      <vt:lpstr>Guava (cont.)</vt:lpstr>
      <vt:lpstr>Guava (cont.)</vt:lpstr>
      <vt:lpstr>EhCache</vt:lpstr>
      <vt:lpstr>EhCache (cont.)</vt:lpstr>
      <vt:lpstr>EhCache (cont.)</vt:lpstr>
      <vt:lpstr>Infinispan</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MemCached</vt:lpstr>
      <vt:lpstr>MemCached (cont.)</vt:lpstr>
      <vt:lpstr>MemCached (cont.)</vt:lpstr>
      <vt:lpstr>MemCached (cont.)</vt:lpstr>
      <vt:lpstr>MemCached (cont.)</vt:lpstr>
      <vt:lpstr>MemCached (cont.)</vt:lpstr>
      <vt:lpstr>MemCached (cont.)</vt:lpstr>
      <vt:lpstr>Redis</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Spring Cache</vt:lpstr>
      <vt:lpstr>Spring Cache (cont.)</vt:lpstr>
      <vt:lpstr>Spring Cache (cont.)</vt:lpstr>
      <vt:lpstr>Spring Cache (cont.)</vt:lpstr>
      <vt:lpstr>Spring Cache (cont.)</vt:lpstr>
      <vt:lpstr>Spring Cache (cont.)</vt:lpstr>
      <vt:lpstr>Spring Cache (cont.)</vt:lpstr>
      <vt:lpstr>Conclusions</vt:lpstr>
      <vt:lpstr>Bibliography</vt:lpstr>
    </vt:vector>
  </TitlesOfParts>
  <Company>Computaris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711</cp:revision>
  <dcterms:created xsi:type="dcterms:W3CDTF">2012-04-12T06:19:17Z</dcterms:created>
  <dcterms:modified xsi:type="dcterms:W3CDTF">2015-10-17T08:29:34Z</dcterms:modified>
</cp:coreProperties>
</file>