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9" r:id="rId5"/>
    <p:sldId id="447" r:id="rId6"/>
    <p:sldId id="391" r:id="rId7"/>
    <p:sldId id="390" r:id="rId8"/>
    <p:sldId id="439" r:id="rId9"/>
    <p:sldId id="429" r:id="rId10"/>
    <p:sldId id="436" r:id="rId11"/>
    <p:sldId id="441" r:id="rId12"/>
    <p:sldId id="428" r:id="rId13"/>
    <p:sldId id="438" r:id="rId14"/>
    <p:sldId id="444" r:id="rId15"/>
    <p:sldId id="443" r:id="rId16"/>
    <p:sldId id="445" r:id="rId17"/>
    <p:sldId id="446" r:id="rId18"/>
    <p:sldId id="259" r:id="rId1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1768" autoAdjust="0"/>
  </p:normalViewPr>
  <p:slideViewPr>
    <p:cSldViewPr>
      <p:cViewPr varScale="1">
        <p:scale>
          <a:sx n="63" d="100"/>
          <a:sy n="63" d="100"/>
        </p:scale>
        <p:origin x="139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09/12/2023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09/12/2023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09/12/2023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09/12/2023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09/12/2023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09/12/2023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09/12/2023</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09/12/2023</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09/12/2023</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09/12/2023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09/12/2023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09/12/2023</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Java_(programming_language)"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Java 14 New </a:t>
            </a:r>
            <a:r>
              <a:rPr lang="fr-CA" sz="4000" dirty="0" err="1">
                <a:solidFill>
                  <a:schemeClr val="bg1"/>
                </a:solidFill>
              </a:rPr>
              <a:t>Features</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b="1" dirty="0">
                <a:solidFill>
                  <a:srgbClr val="3C5790"/>
                </a:solidFill>
              </a:rPr>
              <a:t>Records</a:t>
            </a:r>
            <a:r>
              <a:rPr lang="en-US" sz="1400" dirty="0">
                <a:solidFill>
                  <a:srgbClr val="3C5790"/>
                </a:solidFill>
              </a:rPr>
              <a:t> were introduced to reduce repetitive boilerplate code in data model POJOs. </a:t>
            </a:r>
          </a:p>
          <a:p>
            <a:r>
              <a:rPr lang="en-US" sz="1400" dirty="0">
                <a:solidFill>
                  <a:srgbClr val="3C5790"/>
                </a:solidFill>
              </a:rPr>
              <a:t>They simplify day to day development, improve efficiency and greatly minimize the risk of human error.</a:t>
            </a:r>
          </a:p>
          <a:p>
            <a:r>
              <a:rPr lang="en-US" sz="1400" dirty="0">
                <a:solidFill>
                  <a:srgbClr val="3C5790"/>
                </a:solidFill>
              </a:rPr>
              <a:t>For example, a data model for a User with an id and password can be simply defined as:</a:t>
            </a:r>
          </a:p>
        </p:txBody>
      </p:sp>
      <p:pic>
        <p:nvPicPr>
          <p:cNvPr id="3" name="Picture 2">
            <a:extLst>
              <a:ext uri="{FF2B5EF4-FFF2-40B4-BE49-F238E27FC236}">
                <a16:creationId xmlns:a16="http://schemas.microsoft.com/office/drawing/2014/main" id="{F2652CAA-43F1-A4F5-B7E9-8F90C9ECE330}"/>
              </a:ext>
            </a:extLst>
          </p:cNvPr>
          <p:cNvPicPr>
            <a:picLocks noChangeAspect="1"/>
          </p:cNvPicPr>
          <p:nvPr/>
        </p:nvPicPr>
        <p:blipFill>
          <a:blip r:embed="rId3"/>
          <a:stretch>
            <a:fillRect/>
          </a:stretch>
        </p:blipFill>
        <p:spPr>
          <a:xfrm>
            <a:off x="1447800" y="3124200"/>
            <a:ext cx="5647691" cy="781063"/>
          </a:xfrm>
          <a:prstGeom prst="rect">
            <a:avLst/>
          </a:prstGeom>
        </p:spPr>
      </p:pic>
      <p:sp>
        <p:nvSpPr>
          <p:cNvPr id="5" name="Espace réservé du contenu 4">
            <a:extLst>
              <a:ext uri="{FF2B5EF4-FFF2-40B4-BE49-F238E27FC236}">
                <a16:creationId xmlns:a16="http://schemas.microsoft.com/office/drawing/2014/main" id="{B146CB87-F458-8BB1-7EE1-E47298BCA4D3}"/>
              </a:ext>
            </a:extLst>
          </p:cNvPr>
          <p:cNvSpPr txBox="1">
            <a:spLocks/>
          </p:cNvSpPr>
          <p:nvPr/>
        </p:nvSpPr>
        <p:spPr bwMode="auto">
          <a:xfrm>
            <a:off x="228600" y="3962400"/>
            <a:ext cx="86868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solidFill>
                  <a:srgbClr val="3C5790"/>
                </a:solidFill>
              </a:rPr>
              <a:t>This simple declaration will automatically add a constructor, getters, equals, </a:t>
            </a:r>
            <a:r>
              <a:rPr lang="en-US" sz="1400" dirty="0" err="1">
                <a:solidFill>
                  <a:srgbClr val="3C5790"/>
                </a:solidFill>
              </a:rPr>
              <a:t>hashCode</a:t>
            </a:r>
            <a:r>
              <a:rPr lang="en-US" sz="1400" dirty="0">
                <a:solidFill>
                  <a:srgbClr val="3C5790"/>
                </a:solidFill>
              </a:rPr>
              <a:t> and </a:t>
            </a:r>
            <a:r>
              <a:rPr lang="en-US" sz="1400" dirty="0" err="1">
                <a:solidFill>
                  <a:srgbClr val="3C5790"/>
                </a:solidFill>
              </a:rPr>
              <a:t>toString</a:t>
            </a:r>
            <a:r>
              <a:rPr lang="en-US" sz="1400" dirty="0">
                <a:solidFill>
                  <a:srgbClr val="3C5790"/>
                </a:solidFill>
              </a:rPr>
              <a:t> methods for us.</a:t>
            </a:r>
          </a:p>
        </p:txBody>
      </p:sp>
      <p:pic>
        <p:nvPicPr>
          <p:cNvPr id="8" name="Picture 7">
            <a:extLst>
              <a:ext uri="{FF2B5EF4-FFF2-40B4-BE49-F238E27FC236}">
                <a16:creationId xmlns:a16="http://schemas.microsoft.com/office/drawing/2014/main" id="{3C8D5A0C-4C8A-6810-75A5-963A3AB28B39}"/>
              </a:ext>
            </a:extLst>
          </p:cNvPr>
          <p:cNvPicPr>
            <a:picLocks noChangeAspect="1"/>
          </p:cNvPicPr>
          <p:nvPr/>
        </p:nvPicPr>
        <p:blipFill>
          <a:blip r:embed="rId4"/>
          <a:stretch>
            <a:fillRect/>
          </a:stretch>
        </p:blipFill>
        <p:spPr>
          <a:xfrm>
            <a:off x="1905000" y="4508466"/>
            <a:ext cx="4803228" cy="749334"/>
          </a:xfrm>
          <a:prstGeom prst="rect">
            <a:avLst/>
          </a:prstGeom>
        </p:spPr>
      </p:pic>
      <p:pic>
        <p:nvPicPr>
          <p:cNvPr id="10" name="Picture 9">
            <a:extLst>
              <a:ext uri="{FF2B5EF4-FFF2-40B4-BE49-F238E27FC236}">
                <a16:creationId xmlns:a16="http://schemas.microsoft.com/office/drawing/2014/main" id="{1EC45A40-58ED-61B0-6C49-F65988035D7C}"/>
              </a:ext>
            </a:extLst>
          </p:cNvPr>
          <p:cNvPicPr>
            <a:picLocks noChangeAspect="1"/>
          </p:cNvPicPr>
          <p:nvPr/>
        </p:nvPicPr>
        <p:blipFill>
          <a:blip r:embed="rId5"/>
          <a:stretch>
            <a:fillRect/>
          </a:stretch>
        </p:blipFill>
        <p:spPr>
          <a:xfrm>
            <a:off x="2438400" y="5679440"/>
            <a:ext cx="3043026" cy="749334"/>
          </a:xfrm>
          <a:prstGeom prst="rect">
            <a:avLst/>
          </a:prstGeom>
        </p:spPr>
      </p:pic>
    </p:spTree>
    <p:extLst>
      <p:ext uri="{BB962C8B-B14F-4D97-AF65-F5344CB8AC3E}">
        <p14:creationId xmlns:p14="http://schemas.microsoft.com/office/powerpoint/2010/main" val="185677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752600"/>
          </a:xfrm>
        </p:spPr>
        <p:txBody>
          <a:bodyPr/>
          <a:lstStyle/>
          <a:p>
            <a:r>
              <a:rPr lang="en-US" sz="1400" dirty="0">
                <a:solidFill>
                  <a:srgbClr val="3C5790"/>
                </a:solidFill>
              </a:rPr>
              <a:t>Text blocks continue their journey to getting a mainstream upgrade and are still available as preview features.</a:t>
            </a:r>
          </a:p>
          <a:p>
            <a:r>
              <a:rPr lang="en-US" sz="1400" dirty="0">
                <a:solidFill>
                  <a:srgbClr val="3C5790"/>
                </a:solidFill>
              </a:rPr>
              <a:t>In addition to the capabilities from JDK 13 to make multiline strings easier to use, text blocks now have two new escape sequences:</a:t>
            </a:r>
          </a:p>
          <a:p>
            <a:r>
              <a:rPr lang="en-US" sz="1400" b="1" dirty="0">
                <a:solidFill>
                  <a:srgbClr val="3C5790"/>
                </a:solidFill>
              </a:rPr>
              <a:t>\</a:t>
            </a:r>
            <a:r>
              <a:rPr lang="en-US" sz="1400" dirty="0">
                <a:solidFill>
                  <a:srgbClr val="3C5790"/>
                </a:solidFill>
              </a:rPr>
              <a:t>: to indicate the end of the line, so that a new line character is not introduced</a:t>
            </a:r>
          </a:p>
          <a:p>
            <a:r>
              <a:rPr lang="en-US" sz="1400" b="1" dirty="0">
                <a:solidFill>
                  <a:srgbClr val="3C5790"/>
                </a:solidFill>
              </a:rPr>
              <a:t>\s</a:t>
            </a:r>
            <a:r>
              <a:rPr lang="en-US" sz="1400" dirty="0">
                <a:solidFill>
                  <a:srgbClr val="3C5790"/>
                </a:solidFill>
              </a:rPr>
              <a:t>: to indicate a single space</a:t>
            </a:r>
          </a:p>
        </p:txBody>
      </p:sp>
    </p:spTree>
    <p:extLst>
      <p:ext uri="{BB962C8B-B14F-4D97-AF65-F5344CB8AC3E}">
        <p14:creationId xmlns:p14="http://schemas.microsoft.com/office/powerpoint/2010/main" val="279989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a:t>
            </a:r>
            <a:r>
              <a:rPr lang="en-US" sz="1400" b="1" dirty="0">
                <a:solidFill>
                  <a:srgbClr val="3C5790"/>
                </a:solidFill>
              </a:rPr>
              <a:t>Foreign Memory Access API </a:t>
            </a:r>
            <a:r>
              <a:rPr lang="en-US" sz="1400" dirty="0">
                <a:solidFill>
                  <a:srgbClr val="3C5790"/>
                </a:solidFill>
              </a:rPr>
              <a:t>(JEP 370) a new API to allow Java programs to access foreign memory, such as native memory, outside the heap in a safe and efficient manner.</a:t>
            </a:r>
          </a:p>
          <a:p>
            <a:r>
              <a:rPr lang="en-US" sz="1400" dirty="0">
                <a:solidFill>
                  <a:srgbClr val="3C5790"/>
                </a:solidFill>
              </a:rPr>
              <a:t>Many Java libraries such as </a:t>
            </a:r>
            <a:r>
              <a:rPr lang="en-US" sz="1400" dirty="0" err="1">
                <a:solidFill>
                  <a:srgbClr val="3C5790"/>
                </a:solidFill>
              </a:rPr>
              <a:t>mapDB</a:t>
            </a:r>
            <a:r>
              <a:rPr lang="en-US" sz="1400" dirty="0">
                <a:solidFill>
                  <a:srgbClr val="3C5790"/>
                </a:solidFill>
              </a:rPr>
              <a:t> and </a:t>
            </a:r>
            <a:r>
              <a:rPr lang="en-US" sz="1400" dirty="0" err="1">
                <a:solidFill>
                  <a:srgbClr val="3C5790"/>
                </a:solidFill>
              </a:rPr>
              <a:t>memcached</a:t>
            </a:r>
            <a:r>
              <a:rPr lang="en-US" sz="1400" dirty="0">
                <a:solidFill>
                  <a:srgbClr val="3C5790"/>
                </a:solidFill>
              </a:rPr>
              <a:t> do access foreign memory.</a:t>
            </a:r>
          </a:p>
          <a:p>
            <a:r>
              <a:rPr lang="en-US" sz="1400" dirty="0">
                <a:solidFill>
                  <a:srgbClr val="3C5790"/>
                </a:solidFill>
              </a:rPr>
              <a:t>The API is built upon three main abstractions of </a:t>
            </a:r>
            <a:r>
              <a:rPr lang="en-US" sz="1400" b="1" dirty="0" err="1">
                <a:solidFill>
                  <a:srgbClr val="3C5790"/>
                </a:solidFill>
              </a:rPr>
              <a:t>MemorySegment</a:t>
            </a:r>
            <a:r>
              <a:rPr lang="en-US" sz="1400" dirty="0">
                <a:solidFill>
                  <a:srgbClr val="3C5790"/>
                </a:solidFill>
              </a:rPr>
              <a:t>, </a:t>
            </a:r>
            <a:r>
              <a:rPr lang="en-US" sz="1400" b="1" dirty="0" err="1">
                <a:solidFill>
                  <a:srgbClr val="3C5790"/>
                </a:solidFill>
              </a:rPr>
              <a:t>MemoryAddress</a:t>
            </a:r>
            <a:r>
              <a:rPr lang="en-US" sz="1400" dirty="0">
                <a:solidFill>
                  <a:srgbClr val="3C5790"/>
                </a:solidFill>
              </a:rPr>
              <a:t> and </a:t>
            </a:r>
            <a:r>
              <a:rPr lang="en-US" sz="1400" b="1" dirty="0" err="1">
                <a:solidFill>
                  <a:srgbClr val="3C5790"/>
                </a:solidFill>
              </a:rPr>
              <a:t>MemoryLayout</a:t>
            </a:r>
            <a:r>
              <a:rPr lang="en-US" sz="1400" dirty="0">
                <a:solidFill>
                  <a:srgbClr val="3C5790"/>
                </a:solidFill>
              </a:rPr>
              <a:t>, this API is a safe way to access both heap and non-heap memory.</a:t>
            </a:r>
          </a:p>
        </p:txBody>
      </p:sp>
    </p:spTree>
    <p:extLst>
      <p:ext uri="{BB962C8B-B14F-4D97-AF65-F5344CB8AC3E}">
        <p14:creationId xmlns:p14="http://schemas.microsoft.com/office/powerpoint/2010/main" val="1500426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Traditionally, to deliver Java code, an application developer would simply send out a JAR file that the user was supposed to run inside their own JVM.</a:t>
            </a:r>
          </a:p>
          <a:p>
            <a:r>
              <a:rPr lang="en-US" sz="1400" dirty="0">
                <a:solidFill>
                  <a:srgbClr val="3C5790"/>
                </a:solidFill>
              </a:rPr>
              <a:t>The </a:t>
            </a:r>
            <a:r>
              <a:rPr lang="en-US" sz="1400" b="1" dirty="0">
                <a:solidFill>
                  <a:srgbClr val="3C5790"/>
                </a:solidFill>
              </a:rPr>
              <a:t>Packaging</a:t>
            </a:r>
            <a:r>
              <a:rPr lang="en-US" sz="1400" dirty="0">
                <a:solidFill>
                  <a:srgbClr val="3C5790"/>
                </a:solidFill>
              </a:rPr>
              <a:t> </a:t>
            </a:r>
            <a:r>
              <a:rPr lang="en-US" sz="1400" b="1" dirty="0">
                <a:solidFill>
                  <a:srgbClr val="3C5790"/>
                </a:solidFill>
              </a:rPr>
              <a:t>Tool</a:t>
            </a:r>
            <a:r>
              <a:rPr lang="en-US" sz="1400" dirty="0">
                <a:solidFill>
                  <a:srgbClr val="3C5790"/>
                </a:solidFill>
              </a:rPr>
              <a:t> (JEP 343) aims to deliver an installer by double clicking the package on their native platforms, such as Windows or macOS. </a:t>
            </a:r>
          </a:p>
          <a:p>
            <a:r>
              <a:rPr lang="en-US" sz="1400" dirty="0">
                <a:solidFill>
                  <a:srgbClr val="3C5790"/>
                </a:solidFill>
              </a:rPr>
              <a:t>Developers can use </a:t>
            </a:r>
            <a:r>
              <a:rPr lang="en-US" sz="1400" b="1" dirty="0" err="1">
                <a:solidFill>
                  <a:srgbClr val="3C5790"/>
                </a:solidFill>
              </a:rPr>
              <a:t>jlink</a:t>
            </a:r>
            <a:r>
              <a:rPr lang="en-US" sz="1400" dirty="0">
                <a:solidFill>
                  <a:srgbClr val="3C5790"/>
                </a:solidFill>
              </a:rPr>
              <a:t> to condense the JDK down to the minimum required modules, and then use this packaging tool to create a lightweight image that can be installed as an exe on Windows or a dmg on a macOS.</a:t>
            </a:r>
          </a:p>
        </p:txBody>
      </p:sp>
    </p:spTree>
    <p:extLst>
      <p:ext uri="{BB962C8B-B14F-4D97-AF65-F5344CB8AC3E}">
        <p14:creationId xmlns:p14="http://schemas.microsoft.com/office/powerpoint/2010/main" val="2858606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a:t>
            </a:r>
            <a:r>
              <a:rPr lang="en-US" sz="1400" b="1" dirty="0">
                <a:solidFill>
                  <a:srgbClr val="3C5790"/>
                </a:solidFill>
              </a:rPr>
              <a:t>Z Garbage</a:t>
            </a:r>
            <a:r>
              <a:rPr lang="en-US" sz="1400" dirty="0">
                <a:solidFill>
                  <a:srgbClr val="3C5790"/>
                </a:solidFill>
              </a:rPr>
              <a:t> </a:t>
            </a:r>
            <a:r>
              <a:rPr lang="en-US" sz="1400" b="1" dirty="0">
                <a:solidFill>
                  <a:srgbClr val="3C5790"/>
                </a:solidFill>
              </a:rPr>
              <a:t>Collector</a:t>
            </a:r>
            <a:r>
              <a:rPr lang="en-US" sz="1400" dirty="0">
                <a:solidFill>
                  <a:srgbClr val="3C5790"/>
                </a:solidFill>
              </a:rPr>
              <a:t>, a scalable, low-latency garbage collector, was first introduced in Java 11 as an experimental feature. Initially, the only supported platform was Linux/x64.</a:t>
            </a:r>
          </a:p>
          <a:p>
            <a:r>
              <a:rPr lang="en-US" sz="1400" dirty="0">
                <a:solidFill>
                  <a:srgbClr val="3C5790"/>
                </a:solidFill>
              </a:rPr>
              <a:t>After receiving positive feedback on ZGC for Linux, Java 14 has ported its support to Windows and macOS as well. Though still an experimental feature, it’s all set to become production-ready in the next JDK release.</a:t>
            </a:r>
          </a:p>
        </p:txBody>
      </p:sp>
    </p:spTree>
    <p:extLst>
      <p:ext uri="{BB962C8B-B14F-4D97-AF65-F5344CB8AC3E}">
        <p14:creationId xmlns:p14="http://schemas.microsoft.com/office/powerpoint/2010/main" val="1675488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Non-uniform memory access </a:t>
            </a:r>
            <a:r>
              <a:rPr lang="en-US" sz="1400" dirty="0">
                <a:solidFill>
                  <a:srgbClr val="3C5790"/>
                </a:solidFill>
              </a:rPr>
              <a:t>(NUMA) was not implemented so far for the G1 garbage collector, unlike the Parallel collector. Looking at the performance improvement that it offers to run a single JVM across multiple sockets, this JEP was introduced to make the G1 collector NUMA-aware as well.</a:t>
            </a:r>
          </a:p>
        </p:txBody>
      </p:sp>
    </p:spTree>
    <p:extLst>
      <p:ext uri="{BB962C8B-B14F-4D97-AF65-F5344CB8AC3E}">
        <p14:creationId xmlns:p14="http://schemas.microsoft.com/office/powerpoint/2010/main" val="1919091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With </a:t>
            </a:r>
            <a:r>
              <a:rPr lang="en-US" sz="1400" b="1" dirty="0">
                <a:solidFill>
                  <a:srgbClr val="3C5790"/>
                </a:solidFill>
              </a:rPr>
              <a:t>JFR Event Streaming </a:t>
            </a:r>
            <a:r>
              <a:rPr lang="en-US" sz="1400" dirty="0">
                <a:solidFill>
                  <a:srgbClr val="3C5790"/>
                </a:solidFill>
              </a:rPr>
              <a:t>(JEP 349), JDK’s flight recorder data is now exposed so that it can be continuously monitored.  This involves modifications to the package </a:t>
            </a:r>
            <a:r>
              <a:rPr lang="en-US" sz="1400" dirty="0" err="1">
                <a:solidFill>
                  <a:srgbClr val="3C5790"/>
                </a:solidFill>
              </a:rPr>
              <a:t>jdk.jfr.consumer</a:t>
            </a:r>
            <a:r>
              <a:rPr lang="en-US" sz="1400" dirty="0">
                <a:solidFill>
                  <a:srgbClr val="3C5790"/>
                </a:solidFill>
              </a:rPr>
              <a:t> so that users can now read or stream the recording data directly.</a:t>
            </a:r>
          </a:p>
        </p:txBody>
      </p:sp>
    </p:spTree>
    <p:extLst>
      <p:ext uri="{BB962C8B-B14F-4D97-AF65-F5344CB8AC3E}">
        <p14:creationId xmlns:p14="http://schemas.microsoft.com/office/powerpoint/2010/main" val="4024525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Java 14 has deprecated a couple of features:</a:t>
            </a:r>
          </a:p>
          <a:p>
            <a:r>
              <a:rPr lang="en-US" sz="1400" dirty="0">
                <a:solidFill>
                  <a:srgbClr val="3C5790"/>
                </a:solidFill>
              </a:rPr>
              <a:t>Solaris and SPARC Ports (JEP 362) – because this Unix operating system and RISC processor are not in active development since the past few years.</a:t>
            </a:r>
          </a:p>
          <a:p>
            <a:r>
              <a:rPr lang="en-US" sz="1400" dirty="0" err="1">
                <a:solidFill>
                  <a:srgbClr val="3C5790"/>
                </a:solidFill>
              </a:rPr>
              <a:t>ParallelScavenge</a:t>
            </a:r>
            <a:r>
              <a:rPr lang="en-US" sz="1400" dirty="0">
                <a:solidFill>
                  <a:srgbClr val="3C5790"/>
                </a:solidFill>
              </a:rPr>
              <a:t> and </a:t>
            </a:r>
            <a:r>
              <a:rPr lang="en-US" sz="1400" dirty="0" err="1">
                <a:solidFill>
                  <a:srgbClr val="3C5790"/>
                </a:solidFill>
              </a:rPr>
              <a:t>SerialOld</a:t>
            </a:r>
            <a:r>
              <a:rPr lang="en-US" sz="1400" dirty="0">
                <a:solidFill>
                  <a:srgbClr val="3C5790"/>
                </a:solidFill>
              </a:rPr>
              <a:t> GC Combination (JEP 366) – since this is a rarely used combination of GC algorithms and requires significant maintenance effort.</a:t>
            </a:r>
          </a:p>
          <a:p>
            <a:r>
              <a:rPr lang="en-US" sz="1400" dirty="0">
                <a:solidFill>
                  <a:srgbClr val="3C5790"/>
                </a:solidFill>
              </a:rPr>
              <a:t>Concurrent Mark Sweep (CMS) Garbage Collector (JEP 363) – deprecated by Java 9, this GC has been succeeded by G1 as the default GC. Also, there are other more performant alternatives to use now, such as ZGC and Shenandoah, hence the removal.</a:t>
            </a:r>
          </a:p>
          <a:p>
            <a:r>
              <a:rPr lang="en-US" sz="1400" dirty="0">
                <a:solidFill>
                  <a:srgbClr val="3C5790"/>
                </a:solidFill>
              </a:rPr>
              <a:t>Pack200 Tools and API (JEP 367) – these were deprecated for removal in Java 11, and now removed.</a:t>
            </a:r>
          </a:p>
        </p:txBody>
      </p:sp>
    </p:spTree>
    <p:extLst>
      <p:ext uri="{BB962C8B-B14F-4D97-AF65-F5344CB8AC3E}">
        <p14:creationId xmlns:p14="http://schemas.microsoft.com/office/powerpoint/2010/main" val="2799127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hlinkClick r:id="rId3">
                  <a:extLst>
                    <a:ext uri="{A12FA001-AC4F-418D-AE19-62706E023703}">
                      <ahyp:hlinkClr xmlns:ahyp="http://schemas.microsoft.com/office/drawing/2018/hyperlinkcolor" val="tx"/>
                    </a:ext>
                  </a:extLst>
                </a:hlinkClick>
              </a:rPr>
              <a:t>http://en.wikipedia.org/wiki/Java_(programming_language)</a:t>
            </a:r>
            <a:endParaRPr lang="en-US" sz="1600" dirty="0">
              <a:solidFill>
                <a:schemeClr val="bg1"/>
              </a:solidFill>
            </a:endParaRPr>
          </a:p>
          <a:p>
            <a:r>
              <a:rPr lang="en-US" sz="1600" dirty="0">
                <a:solidFill>
                  <a:schemeClr val="bg1"/>
                </a:solidFill>
              </a:rPr>
              <a:t>https://www.baeldung.com/java-14-new-features</a:t>
            </a:r>
          </a:p>
          <a:p>
            <a:r>
              <a:rPr lang="en-US" sz="1600" dirty="0">
                <a:solidFill>
                  <a:schemeClr val="bg1"/>
                </a:solidFill>
              </a:rPr>
              <a:t>https://www.digitalocean.com/community/tutorials/java-14-features</a:t>
            </a:r>
          </a:p>
          <a:p>
            <a:r>
              <a:rPr lang="en-US" sz="1600" dirty="0">
                <a:solidFill>
                  <a:schemeClr val="bg1"/>
                </a:solidFill>
              </a:rPr>
              <a:t>https://mkyong.com/java/what-is-new-in-java-14/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Java?</a:t>
            </a:r>
          </a:p>
          <a:p>
            <a:r>
              <a:rPr lang="fr-CA" sz="1600" dirty="0" err="1">
                <a:solidFill>
                  <a:srgbClr val="3C5790"/>
                </a:solidFill>
              </a:rPr>
              <a:t>History</a:t>
            </a:r>
            <a:endParaRPr lang="fr-CA" sz="1600" dirty="0">
              <a:solidFill>
                <a:srgbClr val="3C5790"/>
              </a:solidFill>
            </a:endParaRPr>
          </a:p>
          <a:p>
            <a:r>
              <a:rPr lang="fr-CA" sz="1600" dirty="0">
                <a:solidFill>
                  <a:srgbClr val="3C5790"/>
                </a:solidFill>
              </a:rPr>
              <a:t>Java </a:t>
            </a:r>
            <a:r>
              <a:rPr lang="fr-CA" sz="1600" dirty="0" err="1">
                <a:solidFill>
                  <a:srgbClr val="3C5790"/>
                </a:solidFill>
              </a:rPr>
              <a:t>Flavors</a:t>
            </a:r>
            <a:endParaRPr lang="fr-CA" sz="1600" dirty="0">
              <a:solidFill>
                <a:srgbClr val="3C5790"/>
              </a:solidFill>
            </a:endParaRPr>
          </a:p>
          <a:p>
            <a:r>
              <a:rPr lang="fr-CA" sz="1600" dirty="0">
                <a:solidFill>
                  <a:srgbClr val="3C5790"/>
                </a:solidFill>
              </a:rPr>
              <a:t>New </a:t>
            </a:r>
            <a:r>
              <a:rPr lang="fr-CA" sz="1600" dirty="0" err="1">
                <a:solidFill>
                  <a:srgbClr val="3C5790"/>
                </a:solidFill>
              </a:rPr>
              <a:t>Features</a:t>
            </a:r>
            <a:endParaRPr lang="fr-CA" sz="1600" dirty="0">
              <a:solidFill>
                <a:srgbClr val="3C5790"/>
              </a:solidFill>
            </a:endParaRPr>
          </a:p>
          <a:p>
            <a:r>
              <a:rPr lang="fr-CA" sz="1600" dirty="0" err="1">
                <a:solidFill>
                  <a:srgbClr val="3C5790"/>
                </a:solidFill>
              </a:rPr>
              <a:t>Incubating</a:t>
            </a:r>
            <a:r>
              <a:rPr lang="fr-CA" sz="1600" dirty="0">
                <a:solidFill>
                  <a:srgbClr val="3C5790"/>
                </a:solidFill>
              </a:rPr>
              <a:t> </a:t>
            </a:r>
            <a:r>
              <a:rPr lang="fr-CA" sz="1600" dirty="0" err="1">
                <a:solidFill>
                  <a:srgbClr val="3C5790"/>
                </a:solidFill>
              </a:rPr>
              <a:t>Features</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en-US" sz="1600" dirty="0">
                <a:solidFill>
                  <a:srgbClr val="3C5790"/>
                </a:solidFill>
              </a:rPr>
              <a:t>Other Improvements</a:t>
            </a: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Java?</a:t>
            </a:r>
          </a:p>
        </p:txBody>
      </p:sp>
      <p:sp>
        <p:nvSpPr>
          <p:cNvPr id="4099" name="Espace réservé du contenu 4"/>
          <p:cNvSpPr>
            <a:spLocks noGrp="1"/>
          </p:cNvSpPr>
          <p:nvPr>
            <p:ph idx="1"/>
          </p:nvPr>
        </p:nvSpPr>
        <p:spPr>
          <a:xfrm>
            <a:off x="228600" y="2133600"/>
            <a:ext cx="8686800" cy="4419600"/>
          </a:xfrm>
        </p:spPr>
        <p:txBody>
          <a:bodyPr/>
          <a:lstStyle/>
          <a:p>
            <a:r>
              <a:rPr lang="en-US" sz="1500" b="1" dirty="0">
                <a:solidFill>
                  <a:srgbClr val="3C5790"/>
                </a:solidFill>
              </a:rPr>
              <a:t>Java</a:t>
            </a:r>
            <a:r>
              <a:rPr lang="en-US" sz="1500" dirty="0">
                <a:solidFill>
                  <a:srgbClr val="3C5790"/>
                </a:solidFill>
              </a:rPr>
              <a:t> is a programming language created by Sun Microsystems.</a:t>
            </a:r>
          </a:p>
          <a:p>
            <a:r>
              <a:rPr lang="en-US" sz="1500" dirty="0">
                <a:solidFill>
                  <a:srgbClr val="3C5790"/>
                </a:solidFill>
              </a:rPr>
              <a:t>Java is used in a wide variety of computing platforms from embedded devices and mobile phones on  the low end, to enterprise servers and supercomputers on the high end.</a:t>
            </a:r>
          </a:p>
          <a:p>
            <a:r>
              <a:rPr lang="en-US" sz="1500" dirty="0">
                <a:solidFill>
                  <a:srgbClr val="3C5790"/>
                </a:solidFill>
              </a:rPr>
              <a:t>Memory management is handled through integrated automatic garbage collection performed by the JVM.</a:t>
            </a:r>
          </a:p>
          <a:p>
            <a:r>
              <a:rPr lang="en-US" sz="1500" dirty="0">
                <a:solidFill>
                  <a:srgbClr val="3C5790"/>
                </a:solidFill>
              </a:rPr>
              <a:t>The heart of the Java platform is the concept of a "virtual machine" that executes Java </a:t>
            </a:r>
            <a:r>
              <a:rPr lang="en-US" sz="1500" b="1" dirty="0" err="1">
                <a:solidFill>
                  <a:srgbClr val="3C5790"/>
                </a:solidFill>
              </a:rPr>
              <a:t>bytecode</a:t>
            </a:r>
            <a:r>
              <a:rPr lang="en-US" sz="1500" dirty="0">
                <a:solidFill>
                  <a:srgbClr val="3C5790"/>
                </a:solidFill>
              </a:rPr>
              <a:t> programs. This </a:t>
            </a:r>
            <a:r>
              <a:rPr lang="en-US" sz="1500" dirty="0" err="1">
                <a:solidFill>
                  <a:srgbClr val="3C5790"/>
                </a:solidFill>
              </a:rPr>
              <a:t>bytecode</a:t>
            </a:r>
            <a:r>
              <a:rPr lang="en-US" sz="1500" dirty="0">
                <a:solidFill>
                  <a:srgbClr val="3C5790"/>
                </a:solidFill>
              </a:rPr>
              <a:t> is the same no matter what hardware or operating system the program is running under. </a:t>
            </a:r>
          </a:p>
          <a:p>
            <a:r>
              <a:rPr lang="en-US" sz="1500" dirty="0">
                <a:solidFill>
                  <a:srgbClr val="3C5790"/>
                </a:solidFill>
              </a:rPr>
              <a:t>There is a </a:t>
            </a:r>
            <a:r>
              <a:rPr lang="en-US" sz="1500" b="1" dirty="0">
                <a:solidFill>
                  <a:srgbClr val="3C5790"/>
                </a:solidFill>
              </a:rPr>
              <a:t>JIT(Just-In-Time)</a:t>
            </a:r>
            <a:r>
              <a:rPr lang="en-US" sz="1500" dirty="0">
                <a:solidFill>
                  <a:srgbClr val="3C5790"/>
                </a:solidFill>
              </a:rPr>
              <a:t> compiler within the Java Virtual Machine, or JVM.  The JIT compiler translates the Java </a:t>
            </a:r>
            <a:r>
              <a:rPr lang="en-US" sz="1500" dirty="0" err="1">
                <a:solidFill>
                  <a:srgbClr val="3C5790"/>
                </a:solidFill>
              </a:rPr>
              <a:t>bytecode</a:t>
            </a:r>
            <a:r>
              <a:rPr lang="en-US" sz="1500" dirty="0">
                <a:solidFill>
                  <a:srgbClr val="3C5790"/>
                </a:solidFill>
              </a:rPr>
              <a:t> into native processor instructions at run-time and caches the native code in memory during execution. </a:t>
            </a:r>
          </a:p>
          <a:p>
            <a:r>
              <a:rPr lang="en-US" sz="1500" dirty="0">
                <a:solidFill>
                  <a:srgbClr val="3C5790"/>
                </a:solidFill>
              </a:rPr>
              <a:t>The Java programs are cross-platform or platform independent, but the code of the Java Virtual Machines (JVM) that execute these programs is not.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2895600"/>
          </a:xfrm>
        </p:spPr>
        <p:txBody>
          <a:bodyPr/>
          <a:lstStyle/>
          <a:p>
            <a:r>
              <a:rPr lang="en-US" sz="1500" dirty="0">
                <a:solidFill>
                  <a:srgbClr val="3C5790"/>
                </a:solidFill>
              </a:rPr>
              <a:t>The initial Java release was named </a:t>
            </a:r>
            <a:r>
              <a:rPr lang="en-US" sz="1500" b="1" dirty="0">
                <a:solidFill>
                  <a:srgbClr val="3C5790"/>
                </a:solidFill>
              </a:rPr>
              <a:t>Oak</a:t>
            </a:r>
            <a:r>
              <a:rPr lang="en-US" sz="1500" dirty="0">
                <a:solidFill>
                  <a:srgbClr val="3C5790"/>
                </a:solidFill>
              </a:rPr>
              <a:t>, and the first stable version was JDK 1.0.2, called Java 1.</a:t>
            </a:r>
          </a:p>
          <a:p>
            <a:r>
              <a:rPr lang="en-US" sz="1500" dirty="0">
                <a:solidFill>
                  <a:srgbClr val="3C5790"/>
                </a:solidFill>
              </a:rPr>
              <a:t>JDK 1.0 - 23 January  1996</a:t>
            </a:r>
          </a:p>
          <a:p>
            <a:r>
              <a:rPr lang="en-US" sz="1500" dirty="0">
                <a:solidFill>
                  <a:srgbClr val="3C5790"/>
                </a:solidFill>
              </a:rPr>
              <a:t>JDK 1.1 – 19 February 1997</a:t>
            </a:r>
          </a:p>
          <a:p>
            <a:r>
              <a:rPr lang="en-US" sz="1500" dirty="0">
                <a:solidFill>
                  <a:srgbClr val="3C5790"/>
                </a:solidFill>
              </a:rPr>
              <a:t>J2SE 1.2 – 8 December 1998 (codename Playground)</a:t>
            </a:r>
          </a:p>
          <a:p>
            <a:r>
              <a:rPr lang="en-US" sz="1500" dirty="0">
                <a:solidFill>
                  <a:srgbClr val="3C5790"/>
                </a:solidFill>
              </a:rPr>
              <a:t>J2SE 1.3 – 8 May 2000 (codename Kestrel)</a:t>
            </a:r>
          </a:p>
          <a:p>
            <a:r>
              <a:rPr lang="en-US" sz="1500" dirty="0">
                <a:solidFill>
                  <a:srgbClr val="3C5790"/>
                </a:solidFill>
              </a:rPr>
              <a:t>J2SE 1.4 – 6 February 2002 (codename Merlin)</a:t>
            </a:r>
          </a:p>
          <a:p>
            <a:r>
              <a:rPr lang="en-US" sz="1500" dirty="0">
                <a:solidFill>
                  <a:srgbClr val="3C5790"/>
                </a:solidFill>
              </a:rPr>
              <a:t>J2SE 5.0 – 30 September 2004 (codename Tiger)</a:t>
            </a:r>
          </a:p>
          <a:p>
            <a:r>
              <a:rPr lang="en-US" sz="1500" dirty="0">
                <a:solidFill>
                  <a:srgbClr val="3C5790"/>
                </a:solidFill>
              </a:rPr>
              <a:t>Java SE 6 – 11 December 2006 (codename Mustang)</a:t>
            </a:r>
          </a:p>
          <a:p>
            <a:r>
              <a:rPr lang="en-US" sz="1500" dirty="0">
                <a:solidFill>
                  <a:srgbClr val="3C5790"/>
                </a:solidFill>
              </a:rPr>
              <a:t>Java SE 7 – 7 July 2011(codename Dolphin)</a:t>
            </a:r>
          </a:p>
          <a:p>
            <a:r>
              <a:rPr lang="en-US" sz="1500" dirty="0">
                <a:solidFill>
                  <a:srgbClr val="3C5790"/>
                </a:solidFill>
              </a:rPr>
              <a:t>Java SE 8 – 18 March 2014 (codename Spider)</a:t>
            </a:r>
          </a:p>
          <a:p>
            <a:pPr marL="0" indent="0">
              <a:buNone/>
            </a:pPr>
            <a:endParaRPr lang="en-US" sz="1500" dirty="0">
              <a:solidFill>
                <a:srgbClr val="3C579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057400"/>
          </a:xfrm>
        </p:spPr>
        <p:txBody>
          <a:bodyPr/>
          <a:lstStyle/>
          <a:p>
            <a:r>
              <a:rPr lang="en-US" sz="1500" dirty="0">
                <a:solidFill>
                  <a:srgbClr val="3C5790"/>
                </a:solidFill>
              </a:rPr>
              <a:t>Java SE 9 – 21 September 2017</a:t>
            </a:r>
          </a:p>
          <a:p>
            <a:r>
              <a:rPr lang="en-US" sz="1500" dirty="0">
                <a:solidFill>
                  <a:srgbClr val="3C5790"/>
                </a:solidFill>
              </a:rPr>
              <a:t>Java SE 10 – 20 March 2018</a:t>
            </a:r>
          </a:p>
          <a:p>
            <a:r>
              <a:rPr lang="en-US" sz="1500" dirty="0">
                <a:solidFill>
                  <a:srgbClr val="3C5790"/>
                </a:solidFill>
              </a:rPr>
              <a:t>Java SE 11 – 25 September 2018</a:t>
            </a:r>
          </a:p>
          <a:p>
            <a:r>
              <a:rPr lang="en-US" sz="1500" dirty="0">
                <a:solidFill>
                  <a:srgbClr val="3C5790"/>
                </a:solidFill>
              </a:rPr>
              <a:t>Java SE 12 – 19 March 2019</a:t>
            </a:r>
          </a:p>
          <a:p>
            <a:r>
              <a:rPr lang="en-US" sz="1500" dirty="0">
                <a:solidFill>
                  <a:srgbClr val="3C5790"/>
                </a:solidFill>
              </a:rPr>
              <a:t>Java SE 13 – 17 September 2019</a:t>
            </a:r>
          </a:p>
          <a:p>
            <a:r>
              <a:rPr lang="en-US" sz="1500" dirty="0">
                <a:solidFill>
                  <a:srgbClr val="3C5790"/>
                </a:solidFill>
              </a:rPr>
              <a:t>Java SE 14 – 17 March 2020</a:t>
            </a:r>
          </a:p>
          <a:p>
            <a:endParaRPr lang="en-US" sz="1500" dirty="0">
              <a:solidFill>
                <a:srgbClr val="3C5790"/>
              </a:solidFill>
            </a:endParaRPr>
          </a:p>
        </p:txBody>
      </p:sp>
    </p:spTree>
    <p:extLst>
      <p:ext uri="{BB962C8B-B14F-4D97-AF65-F5344CB8AC3E}">
        <p14:creationId xmlns:p14="http://schemas.microsoft.com/office/powerpoint/2010/main" val="19960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Flavors</a:t>
            </a:r>
            <a:endParaRPr lang="fr-CA" dirty="0">
              <a:solidFill>
                <a:schemeClr val="bg1"/>
              </a:solidFill>
            </a:endParaRPr>
          </a:p>
        </p:txBody>
      </p:sp>
      <p:sp>
        <p:nvSpPr>
          <p:cNvPr id="4099" name="Espace réservé du contenu 4"/>
          <p:cNvSpPr>
            <a:spLocks noGrp="1"/>
          </p:cNvSpPr>
          <p:nvPr>
            <p:ph idx="1"/>
          </p:nvPr>
        </p:nvSpPr>
        <p:spPr>
          <a:xfrm>
            <a:off x="228600" y="2133600"/>
            <a:ext cx="8686800" cy="4267200"/>
          </a:xfrm>
        </p:spPr>
        <p:txBody>
          <a:bodyPr/>
          <a:lstStyle/>
          <a:p>
            <a:r>
              <a:rPr lang="en-US" sz="1500" dirty="0">
                <a:solidFill>
                  <a:srgbClr val="3C5790"/>
                </a:solidFill>
              </a:rPr>
              <a:t>The Java distribution comes in different flavors: </a:t>
            </a:r>
          </a:p>
          <a:p>
            <a:r>
              <a:rPr lang="en-US" sz="1500" b="1" dirty="0">
                <a:solidFill>
                  <a:srgbClr val="3C5790"/>
                </a:solidFill>
              </a:rPr>
              <a:t>Java Card </a:t>
            </a:r>
            <a:r>
              <a:rPr lang="en-US" sz="1500" dirty="0">
                <a:solidFill>
                  <a:srgbClr val="3C5790"/>
                </a:solidFill>
                <a:sym typeface="Wingdings" pitchFamily="2" charset="2"/>
              </a:rPr>
              <a:t></a:t>
            </a:r>
            <a:r>
              <a:rPr lang="en-US" sz="1500" dirty="0">
                <a:solidFill>
                  <a:srgbClr val="3C5790"/>
                </a:solidFill>
              </a:rPr>
              <a:t>run securely on smart cards and similar small-memory devices.</a:t>
            </a:r>
          </a:p>
          <a:p>
            <a:r>
              <a:rPr lang="en-US" sz="1500" b="1" dirty="0">
                <a:solidFill>
                  <a:srgbClr val="3C5790"/>
                </a:solidFill>
              </a:rPr>
              <a:t>Java ME</a:t>
            </a:r>
            <a:r>
              <a:rPr lang="en-US" sz="1500" dirty="0">
                <a:solidFill>
                  <a:srgbClr val="3C5790"/>
                </a:solidFill>
              </a:rPr>
              <a:t>(Micro Edition) </a:t>
            </a:r>
            <a:r>
              <a:rPr lang="en-US" sz="1500" dirty="0">
                <a:solidFill>
                  <a:srgbClr val="3C5790"/>
                </a:solidFill>
                <a:sym typeface="Wingdings" pitchFamily="2" charset="2"/>
              </a:rPr>
              <a:t> Specifies several different sets of libraries (known as profiles) for devices with limited storage, display, and power capacities.</a:t>
            </a:r>
          </a:p>
          <a:p>
            <a:r>
              <a:rPr lang="en-US" sz="1500" b="1" dirty="0">
                <a:solidFill>
                  <a:srgbClr val="3C5790"/>
                </a:solidFill>
                <a:sym typeface="Wingdings" pitchFamily="2" charset="2"/>
              </a:rPr>
              <a:t>Java SE</a:t>
            </a:r>
            <a:r>
              <a:rPr lang="en-US" sz="1500" dirty="0">
                <a:solidFill>
                  <a:srgbClr val="3C5790"/>
                </a:solidFill>
                <a:sym typeface="Wingdings" pitchFamily="2" charset="2"/>
              </a:rPr>
              <a:t>(Standard Edition)  for general-purpose use on desktop PCs, servers and similar devices.</a:t>
            </a:r>
          </a:p>
          <a:p>
            <a:r>
              <a:rPr lang="en-US" sz="1500" b="1" dirty="0">
                <a:solidFill>
                  <a:srgbClr val="3C5790"/>
                </a:solidFill>
                <a:sym typeface="Wingdings" pitchFamily="2" charset="2"/>
              </a:rPr>
              <a:t>Java EE</a:t>
            </a:r>
            <a:r>
              <a:rPr lang="en-US" sz="1500" dirty="0">
                <a:solidFill>
                  <a:srgbClr val="3C5790"/>
                </a:solidFill>
                <a:sym typeface="Wingdings" pitchFamily="2" charset="2"/>
              </a:rPr>
              <a:t>(Enterprise Edition)  </a:t>
            </a:r>
            <a:r>
              <a:rPr lang="fr-FR" sz="1500" dirty="0">
                <a:solidFill>
                  <a:srgbClr val="3C5790"/>
                </a:solidFill>
                <a:sym typeface="Wingdings" pitchFamily="2" charset="2"/>
              </a:rPr>
              <a:t>Java SE plus </a:t>
            </a:r>
            <a:r>
              <a:rPr lang="fr-FR" sz="1500" dirty="0" err="1">
                <a:solidFill>
                  <a:srgbClr val="3C5790"/>
                </a:solidFill>
                <a:sym typeface="Wingdings" pitchFamily="2" charset="2"/>
              </a:rPr>
              <a:t>various</a:t>
            </a:r>
            <a:r>
              <a:rPr lang="fr-FR" sz="1500" dirty="0">
                <a:solidFill>
                  <a:srgbClr val="3C5790"/>
                </a:solidFill>
                <a:sym typeface="Wingdings" pitchFamily="2" charset="2"/>
              </a:rPr>
              <a:t> APIs </a:t>
            </a:r>
            <a:r>
              <a:rPr lang="fr-FR" sz="1500" dirty="0" err="1">
                <a:solidFill>
                  <a:srgbClr val="3C5790"/>
                </a:solidFill>
                <a:sym typeface="Wingdings" pitchFamily="2" charset="2"/>
              </a:rPr>
              <a:t>useful</a:t>
            </a:r>
            <a:r>
              <a:rPr lang="fr-FR" sz="1500" dirty="0">
                <a:solidFill>
                  <a:srgbClr val="3C5790"/>
                </a:solidFill>
                <a:sym typeface="Wingdings" pitchFamily="2" charset="2"/>
              </a:rPr>
              <a:t> for multi-</a:t>
            </a:r>
            <a:r>
              <a:rPr lang="fr-FR" sz="1500" dirty="0" err="1">
                <a:solidFill>
                  <a:srgbClr val="3C5790"/>
                </a:solidFill>
                <a:sym typeface="Wingdings" pitchFamily="2" charset="2"/>
              </a:rPr>
              <a:t>tier</a:t>
            </a:r>
            <a:r>
              <a:rPr lang="fr-FR" sz="1500" dirty="0">
                <a:solidFill>
                  <a:srgbClr val="3C5790"/>
                </a:solidFill>
                <a:sym typeface="Wingdings" pitchFamily="2" charset="2"/>
              </a:rPr>
              <a:t> </a:t>
            </a:r>
            <a:r>
              <a:rPr lang="fr-FR" sz="1500" dirty="0" err="1">
                <a:solidFill>
                  <a:srgbClr val="3C5790"/>
                </a:solidFill>
                <a:sym typeface="Wingdings" pitchFamily="2" charset="2"/>
              </a:rPr>
              <a:t>client–server</a:t>
            </a:r>
            <a:r>
              <a:rPr lang="fr-FR" sz="1500" dirty="0">
                <a:solidFill>
                  <a:srgbClr val="3C5790"/>
                </a:solidFill>
                <a:sym typeface="Wingdings" pitchFamily="2" charset="2"/>
              </a:rPr>
              <a:t> </a:t>
            </a:r>
            <a:r>
              <a:rPr lang="fr-FR" sz="1500" dirty="0" err="1">
                <a:solidFill>
                  <a:srgbClr val="3C5790"/>
                </a:solidFill>
                <a:sym typeface="Wingdings" pitchFamily="2" charset="2"/>
              </a:rPr>
              <a:t>enterprise</a:t>
            </a:r>
            <a:r>
              <a:rPr lang="fr-FR" sz="1500" dirty="0">
                <a:solidFill>
                  <a:srgbClr val="3C5790"/>
                </a:solidFill>
                <a:sym typeface="Wingdings" pitchFamily="2" charset="2"/>
              </a:rPr>
              <a:t> applications.</a:t>
            </a:r>
            <a:endParaRPr lang="en-US" sz="1500" dirty="0">
              <a:solidFill>
                <a:srgbClr val="3C5790"/>
              </a:solidFill>
              <a:sym typeface="Wingdings" pitchFamily="2"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New </a:t>
            </a:r>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657600"/>
          </a:xfrm>
        </p:spPr>
        <p:txBody>
          <a:bodyPr/>
          <a:lstStyle/>
          <a:p>
            <a:r>
              <a:rPr lang="en-US" sz="1400" dirty="0">
                <a:solidFill>
                  <a:srgbClr val="3C5790"/>
                </a:solidFill>
              </a:rPr>
              <a:t>JEP 361 - Switch Expressions (Standard)</a:t>
            </a:r>
          </a:p>
          <a:p>
            <a:r>
              <a:rPr lang="en-US" sz="1400" dirty="0">
                <a:solidFill>
                  <a:srgbClr val="3C5790"/>
                </a:solidFill>
              </a:rPr>
              <a:t>JEP 368 - Text Blocks</a:t>
            </a:r>
          </a:p>
          <a:p>
            <a:r>
              <a:rPr lang="en-US" sz="1400" dirty="0">
                <a:solidFill>
                  <a:srgbClr val="3C5790"/>
                </a:solidFill>
              </a:rPr>
              <a:t>JEP 305 - Pattern Matching for </a:t>
            </a:r>
            <a:r>
              <a:rPr lang="en-US" sz="1400" dirty="0" err="1">
                <a:solidFill>
                  <a:srgbClr val="3C5790"/>
                </a:solidFill>
              </a:rPr>
              <a:t>instanceof</a:t>
            </a:r>
            <a:r>
              <a:rPr lang="en-US" sz="1400" dirty="0">
                <a:solidFill>
                  <a:srgbClr val="3C5790"/>
                </a:solidFill>
              </a:rPr>
              <a:t> (Preview)</a:t>
            </a:r>
          </a:p>
          <a:p>
            <a:r>
              <a:rPr lang="en-US" sz="1400" dirty="0">
                <a:solidFill>
                  <a:srgbClr val="3C5790"/>
                </a:solidFill>
              </a:rPr>
              <a:t>JEP 352 - Non-Volatile Mapped Byte Buffers</a:t>
            </a:r>
          </a:p>
          <a:p>
            <a:r>
              <a:rPr lang="en-US" sz="1400" dirty="0">
                <a:solidFill>
                  <a:srgbClr val="3C5790"/>
                </a:solidFill>
              </a:rPr>
              <a:t>JEP 359 – Records (Preview)</a:t>
            </a:r>
          </a:p>
          <a:p>
            <a:r>
              <a:rPr lang="en-US" sz="1400" dirty="0">
                <a:solidFill>
                  <a:srgbClr val="3C5790"/>
                </a:solidFill>
              </a:rPr>
              <a:t>JEP 358 - Helpful </a:t>
            </a:r>
            <a:r>
              <a:rPr lang="en-US" sz="1400" dirty="0" err="1">
                <a:solidFill>
                  <a:srgbClr val="3C5790"/>
                </a:solidFill>
              </a:rPr>
              <a:t>NullPointerExceptions</a:t>
            </a:r>
            <a:endParaRPr lang="en-US" sz="1400" dirty="0">
              <a:solidFill>
                <a:srgbClr val="3C5790"/>
              </a:solidFill>
            </a:endParaRPr>
          </a:p>
          <a:p>
            <a:endParaRPr lang="en-US" sz="1400" dirty="0">
              <a:solidFill>
                <a:srgbClr val="3C579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Incubating</a:t>
            </a:r>
            <a:r>
              <a:rPr lang="fr-CA" dirty="0">
                <a:solidFill>
                  <a:schemeClr val="bg1"/>
                </a:solidFill>
              </a:rPr>
              <a:t> </a:t>
            </a:r>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657600"/>
          </a:xfrm>
        </p:spPr>
        <p:txBody>
          <a:bodyPr/>
          <a:lstStyle/>
          <a:p>
            <a:r>
              <a:rPr lang="en-US" sz="1400" dirty="0">
                <a:solidFill>
                  <a:srgbClr val="3C5790"/>
                </a:solidFill>
              </a:rPr>
              <a:t>JEP 370 - Foreign Memory Access API</a:t>
            </a:r>
          </a:p>
          <a:p>
            <a:r>
              <a:rPr lang="en-US" sz="1400" dirty="0">
                <a:solidFill>
                  <a:srgbClr val="3C5790"/>
                </a:solidFill>
              </a:rPr>
              <a:t>JEP 343 - Packaging Tool</a:t>
            </a:r>
          </a:p>
          <a:p>
            <a:r>
              <a:rPr lang="en-US" sz="1400" dirty="0">
                <a:solidFill>
                  <a:srgbClr val="3C5790"/>
                </a:solidFill>
              </a:rPr>
              <a:t>JEP 364 - ZGC on Windows</a:t>
            </a:r>
          </a:p>
          <a:p>
            <a:r>
              <a:rPr lang="en-US" sz="1400" dirty="0">
                <a:solidFill>
                  <a:srgbClr val="3C5790"/>
                </a:solidFill>
              </a:rPr>
              <a:t>JEP 365 - ZGC on macOS </a:t>
            </a:r>
          </a:p>
          <a:p>
            <a:r>
              <a:rPr lang="en-US" sz="1400" dirty="0">
                <a:solidFill>
                  <a:srgbClr val="3C5790"/>
                </a:solidFill>
              </a:rPr>
              <a:t>JEP 345 - NUMA-Aware Memory Allocation for G1</a:t>
            </a:r>
          </a:p>
          <a:p>
            <a:r>
              <a:rPr lang="en-US" sz="1400" dirty="0">
                <a:solidFill>
                  <a:srgbClr val="3C5790"/>
                </a:solidFill>
              </a:rPr>
              <a:t>JEP 349 - JFR Event Streaming</a:t>
            </a:r>
          </a:p>
        </p:txBody>
      </p:sp>
    </p:spTree>
    <p:extLst>
      <p:ext uri="{BB962C8B-B14F-4D97-AF65-F5344CB8AC3E}">
        <p14:creationId xmlns:p14="http://schemas.microsoft.com/office/powerpoint/2010/main" val="1720704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228600" y="2133600"/>
            <a:ext cx="8686800" cy="1143000"/>
          </a:xfrm>
        </p:spPr>
        <p:txBody>
          <a:bodyPr/>
          <a:lstStyle/>
          <a:p>
            <a:r>
              <a:rPr lang="en-US" sz="1400" dirty="0">
                <a:solidFill>
                  <a:srgbClr val="3C5790"/>
                </a:solidFill>
              </a:rPr>
              <a:t>Previously, the stack trace for a </a:t>
            </a:r>
            <a:r>
              <a:rPr lang="en-US" sz="1400" b="1" dirty="0" err="1">
                <a:solidFill>
                  <a:srgbClr val="3C5790"/>
                </a:solidFill>
              </a:rPr>
              <a:t>NullPointerException</a:t>
            </a:r>
            <a:r>
              <a:rPr lang="en-US" sz="1400" dirty="0">
                <a:solidFill>
                  <a:srgbClr val="3C5790"/>
                </a:solidFill>
              </a:rPr>
              <a:t> didn’t have much of a story to tell except that some value was null at a given line in each file.</a:t>
            </a:r>
          </a:p>
          <a:p>
            <a:r>
              <a:rPr lang="en-US" sz="1400" dirty="0">
                <a:solidFill>
                  <a:srgbClr val="3C5790"/>
                </a:solidFill>
              </a:rPr>
              <a:t>Now Java has made this easier by adding the capability to point out what exactly was null in each line of code.</a:t>
            </a:r>
            <a:endParaRPr lang="fr-CA" sz="1400" b="1" dirty="0">
              <a:solidFill>
                <a:srgbClr val="3C5790"/>
              </a:solidFill>
            </a:endParaRPr>
          </a:p>
        </p:txBody>
      </p:sp>
      <p:pic>
        <p:nvPicPr>
          <p:cNvPr id="3" name="Picture 2">
            <a:extLst>
              <a:ext uri="{FF2B5EF4-FFF2-40B4-BE49-F238E27FC236}">
                <a16:creationId xmlns:a16="http://schemas.microsoft.com/office/drawing/2014/main" id="{40F8594B-A68A-F9E7-652C-B8F9AE7A23B6}"/>
              </a:ext>
            </a:extLst>
          </p:cNvPr>
          <p:cNvPicPr>
            <a:picLocks noChangeAspect="1"/>
          </p:cNvPicPr>
          <p:nvPr/>
        </p:nvPicPr>
        <p:blipFill>
          <a:blip r:embed="rId3"/>
          <a:stretch>
            <a:fillRect/>
          </a:stretch>
        </p:blipFill>
        <p:spPr>
          <a:xfrm>
            <a:off x="1447800" y="3383280"/>
            <a:ext cx="5602737" cy="1143000"/>
          </a:xfrm>
          <a:prstGeom prst="rect">
            <a:avLst/>
          </a:prstGeom>
        </p:spPr>
      </p:pic>
      <p:pic>
        <p:nvPicPr>
          <p:cNvPr id="6" name="Picture 5">
            <a:extLst>
              <a:ext uri="{FF2B5EF4-FFF2-40B4-BE49-F238E27FC236}">
                <a16:creationId xmlns:a16="http://schemas.microsoft.com/office/drawing/2014/main" id="{310CE494-84FC-04FB-460A-679550EE2D43}"/>
              </a:ext>
            </a:extLst>
          </p:cNvPr>
          <p:cNvPicPr>
            <a:picLocks noChangeAspect="1"/>
          </p:cNvPicPr>
          <p:nvPr/>
        </p:nvPicPr>
        <p:blipFill>
          <a:blip r:embed="rId4"/>
          <a:stretch>
            <a:fillRect/>
          </a:stretch>
        </p:blipFill>
        <p:spPr>
          <a:xfrm>
            <a:off x="452120" y="5105400"/>
            <a:ext cx="8166520" cy="438173"/>
          </a:xfrm>
          <a:prstGeom prst="rect">
            <a:avLst/>
          </a:prstGeom>
        </p:spPr>
      </p:pic>
    </p:spTree>
    <p:extLst>
      <p:ext uri="{BB962C8B-B14F-4D97-AF65-F5344CB8AC3E}">
        <p14:creationId xmlns:p14="http://schemas.microsoft.com/office/powerpoint/2010/main" val="3821931073"/>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13254</TotalTime>
  <Words>1284</Words>
  <Application>Microsoft Office PowerPoint</Application>
  <PresentationFormat>On-screen Show (4:3)</PresentationFormat>
  <Paragraphs>96</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143</vt:lpstr>
      <vt:lpstr>Java 14 New Features</vt:lpstr>
      <vt:lpstr>Contents</vt:lpstr>
      <vt:lpstr>What is Java?</vt:lpstr>
      <vt:lpstr>History</vt:lpstr>
      <vt:lpstr>History (cont.)</vt:lpstr>
      <vt:lpstr>Java Flavors</vt:lpstr>
      <vt:lpstr>New Features</vt:lpstr>
      <vt:lpstr>Incubating Features</vt:lpstr>
      <vt:lpstr>Core</vt:lpstr>
      <vt:lpstr>Core (cont.)</vt:lpstr>
      <vt:lpstr>Core (cont.)</vt:lpstr>
      <vt:lpstr>Other Improvements  </vt:lpstr>
      <vt:lpstr>Other Improvements (cont.) </vt:lpstr>
      <vt:lpstr>Other Improvements (cont.) </vt:lpstr>
      <vt:lpstr>Other Improvements (cont.) </vt:lpstr>
      <vt:lpstr>Other Improvements (cont.) </vt:lpstr>
      <vt:lpstr>Other Improvements (cont.) </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909</cp:revision>
  <dcterms:created xsi:type="dcterms:W3CDTF">2012-04-12T06:19:17Z</dcterms:created>
  <dcterms:modified xsi:type="dcterms:W3CDTF">2023-12-09T11:51:28Z</dcterms:modified>
</cp:coreProperties>
</file>