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443" r:id="rId6"/>
    <p:sldId id="391" r:id="rId7"/>
    <p:sldId id="390" r:id="rId8"/>
    <p:sldId id="429" r:id="rId9"/>
    <p:sldId id="436" r:id="rId10"/>
    <p:sldId id="442" r:id="rId11"/>
    <p:sldId id="440" r:id="rId12"/>
    <p:sldId id="445" r:id="rId13"/>
    <p:sldId id="428" r:id="rId14"/>
    <p:sldId id="438" r:id="rId15"/>
    <p:sldId id="446" r:id="rId16"/>
    <p:sldId id="447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1768" autoAdjust="0"/>
  </p:normalViewPr>
  <p:slideViewPr>
    <p:cSldViewPr>
      <p:cViewPr varScale="1">
        <p:scale>
          <a:sx n="63" d="100"/>
          <a:sy n="63" d="100"/>
        </p:scale>
        <p:origin x="13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11/12/2023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15 New </a:t>
            </a:r>
            <a:r>
              <a:rPr lang="fr-CA" sz="4000" dirty="0" err="1">
                <a:solidFill>
                  <a:schemeClr val="bg1"/>
                </a:solidFill>
              </a:rPr>
              <a:t>Features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new feature being introduced in Java 15 is known as </a:t>
            </a:r>
            <a:r>
              <a:rPr lang="en-US" sz="1400" b="1" dirty="0">
                <a:solidFill>
                  <a:srgbClr val="3C5790"/>
                </a:solidFill>
              </a:rPr>
              <a:t>hidden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classes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goal of hidden classes is to allow the runtime creation of classes that are not discoverable.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means they cannot be linked by other classes, nor can they be discovered via reflection.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Since there’s no actual name for a hidden class, its canonical name will be null.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F018B-EA68-5745-2083-BF3F9552E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6" y="3733800"/>
            <a:ext cx="4978927" cy="135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use </a:t>
            </a:r>
            <a:r>
              <a:rPr lang="en-US" sz="1400" b="1" dirty="0" err="1">
                <a:solidFill>
                  <a:srgbClr val="3C5790"/>
                </a:solidFill>
              </a:rPr>
              <a:t>Lookup.defineHiddenClass</a:t>
            </a:r>
            <a:r>
              <a:rPr lang="en-US" sz="1400" dirty="0">
                <a:solidFill>
                  <a:srgbClr val="3C5790"/>
                </a:solidFill>
              </a:rPr>
              <a:t> to create a hidden class.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AFF275-9E07-53FB-16F1-C7C36483F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0" y="2971800"/>
            <a:ext cx="7488900" cy="285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3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EdDSA</a:t>
            </a:r>
            <a:r>
              <a:rPr lang="en-US" sz="1400" dirty="0">
                <a:solidFill>
                  <a:srgbClr val="3C5790"/>
                </a:solidFill>
              </a:rPr>
              <a:t> (Edwards-Curve Digital Signature Algorithm) [RFC 8032] is another additional digital signature scheme added in Java 15 thorough JEP 339.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much better performance and secure signatures in comparison to other available signature schemes.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64E11-43A0-2343-8334-91BFE380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3600"/>
            <a:ext cx="723820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Other Improvements  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Foreign memory access is already an incubating feature of Java 14.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Java 15, the goal is to continue its incubation status while adding several new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 new </a:t>
            </a:r>
            <a:r>
              <a:rPr lang="en-US" sz="1400" dirty="0" err="1">
                <a:solidFill>
                  <a:srgbClr val="3C5790"/>
                </a:solidFill>
              </a:rPr>
              <a:t>VarHandle</a:t>
            </a:r>
            <a:r>
              <a:rPr lang="en-US" sz="1400" dirty="0">
                <a:solidFill>
                  <a:srgbClr val="3C5790"/>
                </a:solidFill>
              </a:rPr>
              <a:t> API, to customize memory access var handles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 for parallel processing of a memory segment using the </a:t>
            </a:r>
            <a:r>
              <a:rPr lang="en-US" sz="1400" dirty="0" err="1">
                <a:solidFill>
                  <a:srgbClr val="3C5790"/>
                </a:solidFill>
              </a:rPr>
              <a:t>Spliterator</a:t>
            </a:r>
            <a:r>
              <a:rPr lang="en-US" sz="1400" dirty="0">
                <a:solidFill>
                  <a:srgbClr val="3C5790"/>
                </a:solidFill>
              </a:rPr>
              <a:t>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Enhanced support for mapped memory segments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Ability to manipulate and dereference addresses coming from things like native calls</a:t>
            </a:r>
          </a:p>
        </p:txBody>
      </p:sp>
    </p:spTree>
    <p:extLst>
      <p:ext uri="{BB962C8B-B14F-4D97-AF65-F5344CB8AC3E}">
        <p14:creationId xmlns:p14="http://schemas.microsoft.com/office/powerpoint/2010/main" val="150042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Other Improvements (cont.) 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Java 15, both ZGC (JEP 377) and Shenandoah (JEP 379) will be no longer be experimental.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will be supported configurations that teams can opt to use, while the G1 collector will remain the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were previously available using experimental feature flags.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approach allows developers to test the new garbage collectors and submit feedback without downloading a separate JDK or add-on.</a:t>
            </a:r>
          </a:p>
        </p:txBody>
      </p:sp>
    </p:spTree>
    <p:extLst>
      <p:ext uri="{BB962C8B-B14F-4D97-AF65-F5344CB8AC3E}">
        <p14:creationId xmlns:p14="http://schemas.microsoft.com/office/powerpoint/2010/main" val="285860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Other Improvements (cont.) 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accommodate additional dynamic languages in the JVM, the </a:t>
            </a:r>
            <a:r>
              <a:rPr lang="en-US" sz="1400" b="1" dirty="0" err="1">
                <a:solidFill>
                  <a:srgbClr val="3C5790"/>
                </a:solidFill>
              </a:rPr>
              <a:t>Nashorn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JavaScript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Engine</a:t>
            </a:r>
            <a:r>
              <a:rPr lang="en-US" sz="1400" dirty="0">
                <a:solidFill>
                  <a:srgbClr val="3C5790"/>
                </a:solidFill>
              </a:rPr>
              <a:t> was added to JDK 8 as a potential alternative for the Rhino scripting engine.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Since the launch of </a:t>
            </a:r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, that area has become the </a:t>
            </a:r>
            <a:r>
              <a:rPr lang="en-US" sz="1400" dirty="0" err="1">
                <a:solidFill>
                  <a:srgbClr val="3C5790"/>
                </a:solidFill>
              </a:rPr>
              <a:t>centre</a:t>
            </a:r>
            <a:r>
              <a:rPr lang="en-US" sz="1400" dirty="0">
                <a:solidFill>
                  <a:srgbClr val="3C5790"/>
                </a:solidFill>
              </a:rPr>
              <a:t> of attention for multi-language support.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Although </a:t>
            </a:r>
            <a:r>
              <a:rPr lang="en-US" sz="1400" dirty="0" err="1">
                <a:solidFill>
                  <a:srgbClr val="3C5790"/>
                </a:solidFill>
              </a:rPr>
              <a:t>Nashorn</a:t>
            </a:r>
            <a:r>
              <a:rPr lang="en-US" sz="1400" dirty="0">
                <a:solidFill>
                  <a:srgbClr val="3C5790"/>
                </a:solidFill>
              </a:rPr>
              <a:t> was initially intended to be removed in Java 11, it remained a part of the JDK until JDK 14.</a:t>
            </a:r>
          </a:p>
        </p:txBody>
      </p:sp>
    </p:spTree>
    <p:extLst>
      <p:ext uri="{BB962C8B-B14F-4D97-AF65-F5344CB8AC3E}">
        <p14:creationId xmlns:p14="http://schemas.microsoft.com/office/powerpoint/2010/main" val="236435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Other Improvements (cont.) 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This release upgrades Unicode support to 13.0.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VM option </a:t>
            </a:r>
            <a:r>
              <a:rPr lang="en-US" sz="1400" dirty="0" err="1">
                <a:solidFill>
                  <a:srgbClr val="3C5790"/>
                </a:solidFill>
              </a:rPr>
              <a:t>UseAdaptiveGCBoundary</a:t>
            </a:r>
            <a:r>
              <a:rPr lang="en-US" sz="1400" dirty="0">
                <a:solidFill>
                  <a:srgbClr val="3C5790"/>
                </a:solidFill>
              </a:rPr>
              <a:t> is obsolete. This option was previously disabled by default, and enabling it only had an effect when also using -XX:+</a:t>
            </a:r>
            <a:r>
              <a:rPr lang="en-US" sz="1400" dirty="0" err="1">
                <a:solidFill>
                  <a:srgbClr val="3C5790"/>
                </a:solidFill>
              </a:rPr>
              <a:t>UseParallelGC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legacy </a:t>
            </a:r>
            <a:r>
              <a:rPr lang="en-US" sz="1400" dirty="0" err="1">
                <a:solidFill>
                  <a:srgbClr val="3C5790"/>
                </a:solidFill>
              </a:rPr>
              <a:t>SunJSSE</a:t>
            </a:r>
            <a:r>
              <a:rPr lang="en-US" sz="1400" dirty="0">
                <a:solidFill>
                  <a:srgbClr val="3C5790"/>
                </a:solidFill>
              </a:rPr>
              <a:t> provider name, "</a:t>
            </a:r>
            <a:r>
              <a:rPr lang="en-US" sz="1400" dirty="0" err="1">
                <a:solidFill>
                  <a:srgbClr val="3C5790"/>
                </a:solidFill>
              </a:rPr>
              <a:t>com.sun.net.ssl.internal.ssl.Provider</a:t>
            </a:r>
            <a:r>
              <a:rPr lang="en-US" sz="1400" dirty="0">
                <a:solidFill>
                  <a:srgbClr val="3C5790"/>
                </a:solidFill>
              </a:rPr>
              <a:t>" has been removed and should no longer be used. The "</a:t>
            </a:r>
            <a:r>
              <a:rPr lang="en-US" sz="1400" dirty="0" err="1">
                <a:solidFill>
                  <a:srgbClr val="3C5790"/>
                </a:solidFill>
              </a:rPr>
              <a:t>SunJSSE</a:t>
            </a:r>
            <a:r>
              <a:rPr lang="en-US" sz="1400" dirty="0">
                <a:solidFill>
                  <a:srgbClr val="3C5790"/>
                </a:solidFill>
              </a:rPr>
              <a:t>" name should be used instead. For example, </a:t>
            </a:r>
            <a:r>
              <a:rPr lang="en-US" sz="1400" dirty="0" err="1">
                <a:solidFill>
                  <a:srgbClr val="3C5790"/>
                </a:solidFill>
              </a:rPr>
              <a:t>SSLContext.getInstance</a:t>
            </a:r>
            <a:r>
              <a:rPr lang="en-US" sz="1400" dirty="0">
                <a:solidFill>
                  <a:srgbClr val="3C5790"/>
                </a:solidFill>
              </a:rPr>
              <a:t>("TLS", "</a:t>
            </a:r>
            <a:r>
              <a:rPr lang="en-US" sz="1400" dirty="0" err="1">
                <a:solidFill>
                  <a:srgbClr val="3C5790"/>
                </a:solidFill>
              </a:rPr>
              <a:t>SunJSSE</a:t>
            </a:r>
            <a:r>
              <a:rPr lang="en-US" sz="1400" dirty="0">
                <a:solidFill>
                  <a:srgbClr val="3C5790"/>
                </a:solidFill>
              </a:rPr>
              <a:t>").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implementation of the deprecated </a:t>
            </a:r>
            <a:r>
              <a:rPr lang="en-US" sz="1400" dirty="0" err="1">
                <a:solidFill>
                  <a:srgbClr val="3C5790"/>
                </a:solidFill>
              </a:rPr>
              <a:t>SSLSession.getPeerCertificateChain</a:t>
            </a:r>
            <a:r>
              <a:rPr lang="en-US" sz="1400" dirty="0">
                <a:solidFill>
                  <a:srgbClr val="3C5790"/>
                </a:solidFill>
              </a:rPr>
              <a:t>() method has been removed from the JDK in the </a:t>
            </a:r>
            <a:r>
              <a:rPr lang="en-US" sz="1400" dirty="0" err="1">
                <a:solidFill>
                  <a:srgbClr val="3C5790"/>
                </a:solidFill>
              </a:rPr>
              <a:t>SunJSSE</a:t>
            </a:r>
            <a:r>
              <a:rPr lang="en-US" sz="1400" dirty="0">
                <a:solidFill>
                  <a:srgbClr val="3C5790"/>
                </a:solidFill>
              </a:rPr>
              <a:t> provider and the HTTP client implementation. The default implementation of this method has been changed to throw </a:t>
            </a:r>
            <a:r>
              <a:rPr lang="en-US" sz="1400" dirty="0" err="1">
                <a:solidFill>
                  <a:srgbClr val="3C5790"/>
                </a:solidFill>
              </a:rPr>
              <a:t>UnsupportedOperationException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777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http://en.wikipedia.org/wiki/Java_(programming_language)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https://www.baeldung.com/java-15-new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https://www.digitalocean.com/community/tutorials/java-15-features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https://www.javatpoint.com/what-is-new-in-java-15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Java </a:t>
            </a:r>
            <a:r>
              <a:rPr lang="fr-CA" sz="1600" dirty="0" err="1">
                <a:solidFill>
                  <a:srgbClr val="3C5790"/>
                </a:solidFill>
              </a:rPr>
              <a:t>Flavors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New </a:t>
            </a:r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en-US" sz="1600" dirty="0">
                <a:solidFill>
                  <a:srgbClr val="3C5790"/>
                </a:solidFill>
              </a:rPr>
              <a:t>Other Improvements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Java</a:t>
            </a:r>
            <a:r>
              <a:rPr lang="en-US" sz="1500" dirty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programs. This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is the same no matter what hardware or operating system the program is running under.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is a </a:t>
            </a:r>
            <a:r>
              <a:rPr lang="en-US" sz="1500" b="1" dirty="0">
                <a:solidFill>
                  <a:srgbClr val="3C5790"/>
                </a:solidFill>
              </a:rPr>
              <a:t>JIT(Just-In-Time)</a:t>
            </a:r>
            <a:r>
              <a:rPr lang="en-US" sz="1500" dirty="0">
                <a:solidFill>
                  <a:srgbClr val="3C5790"/>
                </a:solidFill>
              </a:rPr>
              <a:t> compiler within the Java Virtual Machine, or JVM.  The JIT compiler translates the Java </a:t>
            </a:r>
            <a:r>
              <a:rPr lang="en-US" sz="1500" dirty="0" err="1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into native processor instructions at run-time and caches the native code in memory during execution.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743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initial Java release was named </a:t>
            </a:r>
            <a:r>
              <a:rPr lang="en-US" sz="1500" b="1" dirty="0">
                <a:solidFill>
                  <a:srgbClr val="3C5790"/>
                </a:solidFill>
              </a:rPr>
              <a:t>Oak</a:t>
            </a:r>
            <a:r>
              <a:rPr lang="en-US" sz="1500" dirty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6 – 11 December 2006 (codename Mustang)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8 – 18 March 2014 (codename Spider)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191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Java SE 9 – 21 September 2017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10 – 20 March 2018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11 – 25 September 2018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12 – 19 March 2019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13 – 17 September 2019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14 – 17 March 2020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15 – 16 September 2020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9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</a:t>
            </a:r>
            <a:r>
              <a:rPr lang="fr-CA" dirty="0" err="1">
                <a:solidFill>
                  <a:schemeClr val="bg1"/>
                </a:solidFill>
              </a:rPr>
              <a:t>Flavors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Java distribution comes in different flavors: 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Java Card 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500" dirty="0">
                <a:solidFill>
                  <a:srgbClr val="3C5790"/>
                </a:solidFill>
              </a:rPr>
              <a:t>run securely on smart cards and similar small-memory devices.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Java ME</a:t>
            </a:r>
            <a:r>
              <a:rPr lang="en-US" sz="1500" dirty="0">
                <a:solidFill>
                  <a:srgbClr val="3C5790"/>
                </a:solidFill>
              </a:rPr>
              <a:t>(Micro Edition) 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 Specifies several different sets of libraries (known as profiles) for devices with limited storage, display, and power capacities.</a:t>
            </a:r>
          </a:p>
          <a:p>
            <a:r>
              <a:rPr lang="en-US" sz="1500" b="1" dirty="0">
                <a:solidFill>
                  <a:srgbClr val="3C5790"/>
                </a:solidFill>
                <a:sym typeface="Wingdings" pitchFamily="2" charset="2"/>
              </a:rPr>
              <a:t>Java SE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(Standard Edition)  for general-purpose use on desktop PCs, servers and similar devices.</a:t>
            </a:r>
          </a:p>
          <a:p>
            <a:r>
              <a:rPr lang="en-US" sz="1500" b="1" dirty="0">
                <a:solidFill>
                  <a:srgbClr val="3C5790"/>
                </a:solidFill>
                <a:sym typeface="Wingdings" pitchFamily="2" charset="2"/>
              </a:rPr>
              <a:t>Java EE</a:t>
            </a:r>
            <a:r>
              <a:rPr lang="en-US" sz="1500" dirty="0">
                <a:solidFill>
                  <a:srgbClr val="3C5790"/>
                </a:solidFill>
                <a:sym typeface="Wingdings" pitchFamily="2" charset="2"/>
              </a:rPr>
              <a:t>(Enterprise Edition)  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Java SE plus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various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APIs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useful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for multi-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tier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client–server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>
                <a:solidFill>
                  <a:srgbClr val="3C5790"/>
                </a:solidFill>
                <a:sym typeface="Wingdings" pitchFamily="2" charset="2"/>
              </a:rPr>
              <a:t>enterprise</a:t>
            </a:r>
            <a:r>
              <a:rPr lang="fr-FR" sz="1500" dirty="0">
                <a:solidFill>
                  <a:srgbClr val="3C5790"/>
                </a:solidFill>
                <a:sym typeface="Wingdings" pitchFamily="2" charset="2"/>
              </a:rPr>
              <a:t> applications.</a:t>
            </a:r>
            <a:endParaRPr lang="en-US" sz="1500" dirty="0">
              <a:solidFill>
                <a:srgbClr val="3C5790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New </a:t>
            </a:r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JEP 339 - </a:t>
            </a:r>
            <a:r>
              <a:rPr lang="en-US" sz="1400" dirty="0" err="1">
                <a:solidFill>
                  <a:srgbClr val="3C5790"/>
                </a:solidFill>
              </a:rPr>
              <a:t>EdDSA</a:t>
            </a:r>
            <a:r>
              <a:rPr lang="en-US" sz="1400" dirty="0">
                <a:solidFill>
                  <a:srgbClr val="3C5790"/>
                </a:solidFill>
              </a:rPr>
              <a:t> Algorithm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384 - Records (Second Preview)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360 - Sealed Classes (Preview)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371 - Hidden Classes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375 - Pattern Matching for </a:t>
            </a:r>
            <a:r>
              <a:rPr lang="en-US" sz="1400" dirty="0" err="1">
                <a:solidFill>
                  <a:srgbClr val="3C5790"/>
                </a:solidFill>
              </a:rPr>
              <a:t>instanceof</a:t>
            </a:r>
            <a:r>
              <a:rPr lang="en-US" sz="1400" dirty="0">
                <a:solidFill>
                  <a:srgbClr val="3C5790"/>
                </a:solidFill>
              </a:rPr>
              <a:t> (Second Preview)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378 - Text Blocks (Standard)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383 - Foreign Memory API (Second Incubator)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374 - Disable and Deprecate Biased Locking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372 - Disable the </a:t>
            </a:r>
            <a:r>
              <a:rPr lang="en-US" sz="1400" dirty="0" err="1">
                <a:solidFill>
                  <a:srgbClr val="3C5790"/>
                </a:solidFill>
              </a:rPr>
              <a:t>Nashorn</a:t>
            </a:r>
            <a:r>
              <a:rPr lang="en-US" sz="1400" dirty="0">
                <a:solidFill>
                  <a:srgbClr val="3C5790"/>
                </a:solidFill>
              </a:rPr>
              <a:t> JavaScript Engine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381 - Remove the Solaris and SPARC Ports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JEP 385: - Deprecate RMI Activation for Removal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the new </a:t>
            </a:r>
            <a:r>
              <a:rPr lang="en-US" sz="1400" b="1" dirty="0">
                <a:solidFill>
                  <a:srgbClr val="3C5790"/>
                </a:solidFill>
              </a:rPr>
              <a:t>record</a:t>
            </a:r>
            <a:r>
              <a:rPr lang="en-US" sz="1400" dirty="0">
                <a:solidFill>
                  <a:srgbClr val="3C5790"/>
                </a:solidFill>
              </a:rPr>
              <a:t> class, we can define the same immutable data object in a much more compact way.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class definition has a new syntax that is specific for records.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header is where we provide the details about the fields inside the record.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this header, the compiler can infer the internal fields.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records eliminate a lot of boilerplate code, they do allow us to override some of the default behaviors.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Records do have some restrictions: they are always final, they cannot be declared abstract, and they can’t use native methods.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88DC1-C149-1BA3-F0A0-62207B995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4458212"/>
            <a:ext cx="8458200" cy="14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Currently, Java provides no fine-grained control over the inheritance. Access modifiers such as public, protected, private, as well as the default package-private, provide very coarse-grained control.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goal of </a:t>
            </a:r>
            <a:r>
              <a:rPr lang="en-US" sz="1400" b="1" dirty="0">
                <a:solidFill>
                  <a:srgbClr val="3C5790"/>
                </a:solidFill>
              </a:rPr>
              <a:t>sealed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classes</a:t>
            </a:r>
            <a:r>
              <a:rPr lang="en-US" sz="1400" dirty="0">
                <a:solidFill>
                  <a:srgbClr val="3C5790"/>
                </a:solidFill>
              </a:rPr>
              <a:t> is to allow individual classes to declare which types may be used as sub-types.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also applies to interfaces and determining which types can implement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Sealed classes involve two new keywords: </a:t>
            </a:r>
            <a:r>
              <a:rPr lang="en-US" sz="1400" b="1" dirty="0">
                <a:solidFill>
                  <a:srgbClr val="3C5790"/>
                </a:solidFill>
              </a:rPr>
              <a:t>sealed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permits.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Any class that extends a sealed class must itself be declared </a:t>
            </a:r>
            <a:r>
              <a:rPr lang="en-US" sz="1400" b="1" dirty="0">
                <a:solidFill>
                  <a:srgbClr val="3C5790"/>
                </a:solidFill>
              </a:rPr>
              <a:t>sealed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non-sealed</a:t>
            </a:r>
            <a:r>
              <a:rPr lang="en-US" sz="1400" dirty="0">
                <a:solidFill>
                  <a:srgbClr val="3C5790"/>
                </a:solidFill>
              </a:rPr>
              <a:t>, or </a:t>
            </a:r>
            <a:r>
              <a:rPr lang="en-US" sz="1400" b="1" dirty="0">
                <a:solidFill>
                  <a:srgbClr val="3C5790"/>
                </a:solidFill>
              </a:rPr>
              <a:t>final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04F6C-C633-EAC5-81FA-FA97797FD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38600"/>
            <a:ext cx="4184076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B87AAE-158D-C7E8-0E90-D3FB3743C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283" y="5257800"/>
            <a:ext cx="6353434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6B505-B6A6-338A-E436-C54DB2430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282" y="6078344"/>
            <a:ext cx="5843717" cy="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2150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13536</TotalTime>
  <Words>1277</Words>
  <Application>Microsoft Office PowerPoint</Application>
  <PresentationFormat>On-screen Show (4:3)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143</vt:lpstr>
      <vt:lpstr>Java 15 New Features</vt:lpstr>
      <vt:lpstr>Contents</vt:lpstr>
      <vt:lpstr>What is Java?</vt:lpstr>
      <vt:lpstr>History</vt:lpstr>
      <vt:lpstr>History (cont.)</vt:lpstr>
      <vt:lpstr>Java Flavors</vt:lpstr>
      <vt:lpstr>New Features</vt:lpstr>
      <vt:lpstr>Core</vt:lpstr>
      <vt:lpstr>Core (cont.)</vt:lpstr>
      <vt:lpstr>Core (cont.)</vt:lpstr>
      <vt:lpstr>Core (cont.)</vt:lpstr>
      <vt:lpstr>Core (cont.)</vt:lpstr>
      <vt:lpstr>Other Improvements  </vt:lpstr>
      <vt:lpstr>Other Improvements (cont.) </vt:lpstr>
      <vt:lpstr>Other Improvements (cont.) </vt:lpstr>
      <vt:lpstr>Other Improvements (cont.) 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933</cp:revision>
  <dcterms:created xsi:type="dcterms:W3CDTF">2012-04-12T06:19:17Z</dcterms:created>
  <dcterms:modified xsi:type="dcterms:W3CDTF">2023-12-11T14:57:06Z</dcterms:modified>
</cp:coreProperties>
</file>