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389" r:id="rId5"/>
    <p:sldId id="443" r:id="rId6"/>
    <p:sldId id="391" r:id="rId7"/>
    <p:sldId id="390" r:id="rId8"/>
    <p:sldId id="429" r:id="rId9"/>
    <p:sldId id="436" r:id="rId10"/>
    <p:sldId id="442" r:id="rId11"/>
    <p:sldId id="444" r:id="rId12"/>
    <p:sldId id="445" r:id="rId13"/>
    <p:sldId id="440" r:id="rId14"/>
    <p:sldId id="446" r:id="rId15"/>
    <p:sldId id="447" r:id="rId16"/>
    <p:sldId id="451" r:id="rId17"/>
    <p:sldId id="452" r:id="rId18"/>
    <p:sldId id="428" r:id="rId19"/>
    <p:sldId id="454" r:id="rId20"/>
    <p:sldId id="438" r:id="rId21"/>
    <p:sldId id="448" r:id="rId22"/>
    <p:sldId id="455" r:id="rId23"/>
    <p:sldId id="449" r:id="rId24"/>
    <p:sldId id="450" r:id="rId25"/>
    <p:sldId id="456" r:id="rId26"/>
    <p:sldId id="259" r:id="rId27"/>
  </p:sldIdLst>
  <p:sldSz cx="9144000" cy="6858000" type="screen4x3"/>
  <p:notesSz cx="6858000" cy="9144000"/>
  <p:defaultTextStyle>
    <a:defPPr>
      <a:defRPr lang="fr-FR"/>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57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152" autoAdjust="0"/>
    <p:restoredTop sz="91768" autoAdjust="0"/>
  </p:normalViewPr>
  <p:slideViewPr>
    <p:cSldViewPr>
      <p:cViewPr varScale="1">
        <p:scale>
          <a:sx n="63" d="100"/>
          <a:sy n="63" d="100"/>
        </p:scale>
        <p:origin x="1396"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en-US"/>
              <a:t>Click to edit Master title style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fr-CA"/>
          </a:p>
        </p:txBody>
      </p:sp>
      <p:sp>
        <p:nvSpPr>
          <p:cNvPr id="4" name="Espace réservé de la date 3"/>
          <p:cNvSpPr>
            <a:spLocks noGrp="1"/>
          </p:cNvSpPr>
          <p:nvPr>
            <p:ph type="dt" sz="half" idx="10"/>
          </p:nvPr>
        </p:nvSpPr>
        <p:spPr/>
        <p:txBody>
          <a:bodyPr/>
          <a:lstStyle>
            <a:lvl1pPr>
              <a:defRPr/>
            </a:lvl1pPr>
          </a:lstStyle>
          <a:p>
            <a:pPr>
              <a:defRPr/>
            </a:pPr>
            <a:fld id="{22807098-A8DF-4714-B43F-DC882CB72C38}" type="datetimeFigureOut">
              <a:rPr lang="fr-FR"/>
              <a:pPr>
                <a:defRPr/>
              </a:pPr>
              <a:t>11/12/2023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4CF57D0A-305D-4A35-A608-B814A0BEDBC9}" type="slidenum">
              <a:rPr lang="fr-CA"/>
              <a:pPr>
                <a:defRPr/>
              </a:pPr>
              <a:t>‹#›</a:t>
            </a:fld>
            <a:endParaRPr lang="fr-CA"/>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texte vertical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890CA72D-36E4-4393-9507-9CBDA1AC8F50}" type="datetimeFigureOut">
              <a:rPr lang="fr-FR"/>
              <a:pPr>
                <a:defRPr/>
              </a:pPr>
              <a:t>11/12/2023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3F488108-AC2B-469D-8E1A-8A1FC91F787D}" type="slidenum">
              <a:rPr lang="fr-CA"/>
              <a:pPr>
                <a:defRPr/>
              </a:pPr>
              <a:t>‹#›</a:t>
            </a:fld>
            <a:endParaRPr lang="fr-CA"/>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29400" y="274638"/>
            <a:ext cx="2057400" cy="5851525"/>
          </a:xfrm>
        </p:spPr>
        <p:txBody>
          <a:bodyPr vert="eaVert"/>
          <a:lstStyle/>
          <a:p>
            <a:r>
              <a:rPr lang="en-US"/>
              <a:t>Click to edit Master title style</a:t>
            </a:r>
            <a:endParaRPr lang="fr-CA"/>
          </a:p>
        </p:txBody>
      </p:sp>
      <p:sp>
        <p:nvSpPr>
          <p:cNvPr id="3" name="Espace réservé du texte vertical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343A0D9B-B10A-4C2F-90C1-683BF0DFEB41}" type="datetimeFigureOut">
              <a:rPr lang="fr-FR"/>
              <a:pPr>
                <a:defRPr/>
              </a:pPr>
              <a:t>11/12/2023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C044A544-6A6F-467F-AC6F-55FD44753437}" type="slidenum">
              <a:rPr lang="fr-CA"/>
              <a:pPr>
                <a:defRPr/>
              </a:pPr>
              <a:t>‹#›</a:t>
            </a:fld>
            <a:endParaRPr lang="fr-CA"/>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e la date 3"/>
          <p:cNvSpPr>
            <a:spLocks noGrp="1"/>
          </p:cNvSpPr>
          <p:nvPr>
            <p:ph type="dt" sz="half" idx="10"/>
          </p:nvPr>
        </p:nvSpPr>
        <p:spPr/>
        <p:txBody>
          <a:bodyPr/>
          <a:lstStyle>
            <a:lvl1pPr>
              <a:defRPr/>
            </a:lvl1pPr>
          </a:lstStyle>
          <a:p>
            <a:pPr>
              <a:defRPr/>
            </a:pPr>
            <a:fld id="{C580763A-51CB-4C09-97C6-6FDA1E354680}" type="datetimeFigureOut">
              <a:rPr lang="fr-FR"/>
              <a:pPr>
                <a:defRPr/>
              </a:pPr>
              <a:t>11/12/2023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F192BCFE-7F07-4DEB-84D0-B6E069D09AB4}" type="slidenum">
              <a:rPr lang="fr-CA"/>
              <a:pPr>
                <a:defRPr/>
              </a:pPr>
              <a:t>‹#›</a:t>
            </a:fld>
            <a:endParaRPr lang="fr-CA"/>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Espace réservé de la date 3"/>
          <p:cNvSpPr>
            <a:spLocks noGrp="1"/>
          </p:cNvSpPr>
          <p:nvPr>
            <p:ph type="dt" sz="half" idx="10"/>
          </p:nvPr>
        </p:nvSpPr>
        <p:spPr/>
        <p:txBody>
          <a:bodyPr/>
          <a:lstStyle>
            <a:lvl1pPr>
              <a:defRPr/>
            </a:lvl1pPr>
          </a:lstStyle>
          <a:p>
            <a:pPr>
              <a:defRPr/>
            </a:pPr>
            <a:fld id="{64034F85-C7AC-44D9-8041-DCE5F1910771}" type="datetimeFigureOut">
              <a:rPr lang="fr-FR"/>
              <a:pPr>
                <a:defRPr/>
              </a:pPr>
              <a:t>11/12/2023</a:t>
            </a:fld>
            <a:endParaRPr lang="fr-CA"/>
          </a:p>
        </p:txBody>
      </p:sp>
      <p:sp>
        <p:nvSpPr>
          <p:cNvPr id="5" name="Espace réservé du pied de page 4"/>
          <p:cNvSpPr>
            <a:spLocks noGrp="1"/>
          </p:cNvSpPr>
          <p:nvPr>
            <p:ph type="ftr" sz="quarter" idx="11"/>
          </p:nvPr>
        </p:nvSpPr>
        <p:spPr/>
        <p:txBody>
          <a:bodyPr/>
          <a:lstStyle>
            <a:lvl1pPr>
              <a:defRPr/>
            </a:lvl1pPr>
          </a:lstStyle>
          <a:p>
            <a:pPr>
              <a:defRPr/>
            </a:pPr>
            <a:endParaRPr lang="fr-CA"/>
          </a:p>
        </p:txBody>
      </p:sp>
      <p:sp>
        <p:nvSpPr>
          <p:cNvPr id="6" name="Espace réservé du numéro de diapositive 5"/>
          <p:cNvSpPr>
            <a:spLocks noGrp="1"/>
          </p:cNvSpPr>
          <p:nvPr>
            <p:ph type="sldNum" sz="quarter" idx="12"/>
          </p:nvPr>
        </p:nvSpPr>
        <p:spPr/>
        <p:txBody>
          <a:bodyPr/>
          <a:lstStyle>
            <a:lvl1pPr>
              <a:defRPr/>
            </a:lvl1pPr>
          </a:lstStyle>
          <a:p>
            <a:pPr>
              <a:defRPr/>
            </a:pPr>
            <a:fld id="{B539C1E6-5858-412D-B164-0E5729C1B013}" type="slidenum">
              <a:rPr lang="fr-CA"/>
              <a:pPr>
                <a:defRPr/>
              </a:pPr>
              <a:t>‹#›</a:t>
            </a:fld>
            <a:endParaRPr lang="fr-CA"/>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u conten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conten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e la date 3"/>
          <p:cNvSpPr>
            <a:spLocks noGrp="1"/>
          </p:cNvSpPr>
          <p:nvPr>
            <p:ph type="dt" sz="half" idx="10"/>
          </p:nvPr>
        </p:nvSpPr>
        <p:spPr/>
        <p:txBody>
          <a:bodyPr/>
          <a:lstStyle>
            <a:lvl1pPr>
              <a:defRPr/>
            </a:lvl1pPr>
          </a:lstStyle>
          <a:p>
            <a:pPr>
              <a:defRPr/>
            </a:pPr>
            <a:fld id="{5F45984F-4687-4822-B90B-D2F0C053EC34}" type="datetimeFigureOut">
              <a:rPr lang="fr-FR"/>
              <a:pPr>
                <a:defRPr/>
              </a:pPr>
              <a:t>11/12/2023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F9F1BFA6-010D-431C-B551-A9D369DB37A1}" type="slidenum">
              <a:rPr lang="fr-CA"/>
              <a:pPr>
                <a:defRPr/>
              </a:pPr>
              <a:t>‹#›</a:t>
            </a:fld>
            <a:endParaRPr lang="fr-CA"/>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lvl1pPr>
          </a:lstStyle>
          <a:p>
            <a:r>
              <a:rPr lang="en-US"/>
              <a:t>Click to edit Master title style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7" name="Espace réservé de la date 3"/>
          <p:cNvSpPr>
            <a:spLocks noGrp="1"/>
          </p:cNvSpPr>
          <p:nvPr>
            <p:ph type="dt" sz="half" idx="10"/>
          </p:nvPr>
        </p:nvSpPr>
        <p:spPr/>
        <p:txBody>
          <a:bodyPr/>
          <a:lstStyle>
            <a:lvl1pPr>
              <a:defRPr/>
            </a:lvl1pPr>
          </a:lstStyle>
          <a:p>
            <a:pPr>
              <a:defRPr/>
            </a:pPr>
            <a:fld id="{1AAEB407-0560-4B40-983D-A7D236E18EC5}" type="datetimeFigureOut">
              <a:rPr lang="fr-FR"/>
              <a:pPr>
                <a:defRPr/>
              </a:pPr>
              <a:t>11/12/2023</a:t>
            </a:fld>
            <a:endParaRPr lang="fr-CA"/>
          </a:p>
        </p:txBody>
      </p:sp>
      <p:sp>
        <p:nvSpPr>
          <p:cNvPr id="8" name="Espace réservé du pied de page 4"/>
          <p:cNvSpPr>
            <a:spLocks noGrp="1"/>
          </p:cNvSpPr>
          <p:nvPr>
            <p:ph type="ftr" sz="quarter" idx="11"/>
          </p:nvPr>
        </p:nvSpPr>
        <p:spPr/>
        <p:txBody>
          <a:bodyPr/>
          <a:lstStyle>
            <a:lvl1pPr>
              <a:defRPr/>
            </a:lvl1pPr>
          </a:lstStyle>
          <a:p>
            <a:pPr>
              <a:defRPr/>
            </a:pPr>
            <a:endParaRPr lang="fr-CA"/>
          </a:p>
        </p:txBody>
      </p:sp>
      <p:sp>
        <p:nvSpPr>
          <p:cNvPr id="9" name="Espace réservé du numéro de diapositive 5"/>
          <p:cNvSpPr>
            <a:spLocks noGrp="1"/>
          </p:cNvSpPr>
          <p:nvPr>
            <p:ph type="sldNum" sz="quarter" idx="12"/>
          </p:nvPr>
        </p:nvSpPr>
        <p:spPr/>
        <p:txBody>
          <a:bodyPr/>
          <a:lstStyle>
            <a:lvl1pPr>
              <a:defRPr/>
            </a:lvl1pPr>
          </a:lstStyle>
          <a:p>
            <a:pPr>
              <a:defRPr/>
            </a:pPr>
            <a:fld id="{E3D0B0A2-27E0-4485-9168-8AA570A8DAFC}" type="slidenum">
              <a:rPr lang="fr-CA"/>
              <a:pPr>
                <a:defRPr/>
              </a:pPr>
              <a:t>‹#›</a:t>
            </a:fld>
            <a:endParaRPr lang="fr-CA"/>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t>Click to edit Master title style</a:t>
            </a:r>
            <a:endParaRPr lang="fr-CA"/>
          </a:p>
        </p:txBody>
      </p:sp>
      <p:sp>
        <p:nvSpPr>
          <p:cNvPr id="3" name="Espace réservé de la date 3"/>
          <p:cNvSpPr>
            <a:spLocks noGrp="1"/>
          </p:cNvSpPr>
          <p:nvPr>
            <p:ph type="dt" sz="half" idx="10"/>
          </p:nvPr>
        </p:nvSpPr>
        <p:spPr/>
        <p:txBody>
          <a:bodyPr/>
          <a:lstStyle>
            <a:lvl1pPr>
              <a:defRPr/>
            </a:lvl1pPr>
          </a:lstStyle>
          <a:p>
            <a:pPr>
              <a:defRPr/>
            </a:pPr>
            <a:fld id="{31E07EA0-14F2-420C-A475-0D18AFDA93B1}" type="datetimeFigureOut">
              <a:rPr lang="fr-FR"/>
              <a:pPr>
                <a:defRPr/>
              </a:pPr>
              <a:t>11/12/2023</a:t>
            </a:fld>
            <a:endParaRPr lang="fr-CA"/>
          </a:p>
        </p:txBody>
      </p:sp>
      <p:sp>
        <p:nvSpPr>
          <p:cNvPr id="4" name="Espace réservé du pied de page 4"/>
          <p:cNvSpPr>
            <a:spLocks noGrp="1"/>
          </p:cNvSpPr>
          <p:nvPr>
            <p:ph type="ftr" sz="quarter" idx="11"/>
          </p:nvPr>
        </p:nvSpPr>
        <p:spPr/>
        <p:txBody>
          <a:bodyPr/>
          <a:lstStyle>
            <a:lvl1pPr>
              <a:defRPr/>
            </a:lvl1pPr>
          </a:lstStyle>
          <a:p>
            <a:pPr>
              <a:defRPr/>
            </a:pPr>
            <a:endParaRPr lang="fr-CA"/>
          </a:p>
        </p:txBody>
      </p:sp>
      <p:sp>
        <p:nvSpPr>
          <p:cNvPr id="5" name="Espace réservé du numéro de diapositive 5"/>
          <p:cNvSpPr>
            <a:spLocks noGrp="1"/>
          </p:cNvSpPr>
          <p:nvPr>
            <p:ph type="sldNum" sz="quarter" idx="12"/>
          </p:nvPr>
        </p:nvSpPr>
        <p:spPr/>
        <p:txBody>
          <a:bodyPr/>
          <a:lstStyle>
            <a:lvl1pPr>
              <a:defRPr/>
            </a:lvl1pPr>
          </a:lstStyle>
          <a:p>
            <a:pPr>
              <a:defRPr/>
            </a:pPr>
            <a:fld id="{F0B3AE74-2F99-4987-987A-6C3EA8F2668B}" type="slidenum">
              <a:rPr lang="fr-CA"/>
              <a:pPr>
                <a:defRPr/>
              </a:pPr>
              <a:t>‹#›</a:t>
            </a:fld>
            <a:endParaRPr lang="fr-CA"/>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3"/>
          <p:cNvSpPr>
            <a:spLocks noGrp="1"/>
          </p:cNvSpPr>
          <p:nvPr>
            <p:ph type="dt" sz="half" idx="10"/>
          </p:nvPr>
        </p:nvSpPr>
        <p:spPr/>
        <p:txBody>
          <a:bodyPr/>
          <a:lstStyle>
            <a:lvl1pPr>
              <a:defRPr/>
            </a:lvl1pPr>
          </a:lstStyle>
          <a:p>
            <a:pPr>
              <a:defRPr/>
            </a:pPr>
            <a:fld id="{5DDA1DD5-A17C-48EA-9412-EA98D6409207}" type="datetimeFigureOut">
              <a:rPr lang="fr-FR"/>
              <a:pPr>
                <a:defRPr/>
              </a:pPr>
              <a:t>11/12/2023</a:t>
            </a:fld>
            <a:endParaRPr lang="fr-CA"/>
          </a:p>
        </p:txBody>
      </p:sp>
      <p:sp>
        <p:nvSpPr>
          <p:cNvPr id="3" name="Espace réservé du pied de page 4"/>
          <p:cNvSpPr>
            <a:spLocks noGrp="1"/>
          </p:cNvSpPr>
          <p:nvPr>
            <p:ph type="ftr" sz="quarter" idx="11"/>
          </p:nvPr>
        </p:nvSpPr>
        <p:spPr/>
        <p:txBody>
          <a:bodyPr/>
          <a:lstStyle>
            <a:lvl1pPr>
              <a:defRPr/>
            </a:lvl1pPr>
          </a:lstStyle>
          <a:p>
            <a:pPr>
              <a:defRPr/>
            </a:pPr>
            <a:endParaRPr lang="fr-CA"/>
          </a:p>
        </p:txBody>
      </p:sp>
      <p:sp>
        <p:nvSpPr>
          <p:cNvPr id="4" name="Espace réservé du numéro de diapositive 5"/>
          <p:cNvSpPr>
            <a:spLocks noGrp="1"/>
          </p:cNvSpPr>
          <p:nvPr>
            <p:ph type="sldNum" sz="quarter" idx="12"/>
          </p:nvPr>
        </p:nvSpPr>
        <p:spPr/>
        <p:txBody>
          <a:bodyPr/>
          <a:lstStyle>
            <a:lvl1pPr>
              <a:defRPr/>
            </a:lvl1pPr>
          </a:lstStyle>
          <a:p>
            <a:pPr>
              <a:defRPr/>
            </a:pPr>
            <a:fld id="{880E848E-D45A-49C9-AF07-E8D1D5BE3B06}" type="slidenum">
              <a:rPr lang="fr-CA"/>
              <a:pPr>
                <a:defRPr/>
              </a:pPr>
              <a:t>‹#›</a:t>
            </a:fld>
            <a:endParaRPr lang="fr-CA"/>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00002456-19D9-42BE-A6A4-31B0B2C0CD52}" type="datetimeFigureOut">
              <a:rPr lang="fr-FR"/>
              <a:pPr>
                <a:defRPr/>
              </a:pPr>
              <a:t>11/12/2023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4AFF93D-3571-4F94-83EE-E5D41E95C87B}" type="slidenum">
              <a:rPr lang="fr-CA"/>
              <a:pPr>
                <a:defRPr/>
              </a:pPr>
              <a:t>‹#›</a:t>
            </a:fld>
            <a:endParaRPr lang="fr-CA"/>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fr-CA"/>
          </a:p>
        </p:txBody>
      </p:sp>
      <p:sp>
        <p:nvSpPr>
          <p:cNvPr id="3" name="Espace réservé pour une image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Espace réservé de la date 3"/>
          <p:cNvSpPr>
            <a:spLocks noGrp="1"/>
          </p:cNvSpPr>
          <p:nvPr>
            <p:ph type="dt" sz="half" idx="10"/>
          </p:nvPr>
        </p:nvSpPr>
        <p:spPr/>
        <p:txBody>
          <a:bodyPr/>
          <a:lstStyle>
            <a:lvl1pPr>
              <a:defRPr/>
            </a:lvl1pPr>
          </a:lstStyle>
          <a:p>
            <a:pPr>
              <a:defRPr/>
            </a:pPr>
            <a:fld id="{1AFF835A-66CB-4758-9200-7B9C84F9639E}" type="datetimeFigureOut">
              <a:rPr lang="fr-FR"/>
              <a:pPr>
                <a:defRPr/>
              </a:pPr>
              <a:t>11/12/2023</a:t>
            </a:fld>
            <a:endParaRPr lang="fr-CA"/>
          </a:p>
        </p:txBody>
      </p:sp>
      <p:sp>
        <p:nvSpPr>
          <p:cNvPr id="6" name="Espace réservé du pied de page 4"/>
          <p:cNvSpPr>
            <a:spLocks noGrp="1"/>
          </p:cNvSpPr>
          <p:nvPr>
            <p:ph type="ftr" sz="quarter" idx="11"/>
          </p:nvPr>
        </p:nvSpPr>
        <p:spPr/>
        <p:txBody>
          <a:bodyPr/>
          <a:lstStyle>
            <a:lvl1pPr>
              <a:defRPr/>
            </a:lvl1pPr>
          </a:lstStyle>
          <a:p>
            <a:pPr>
              <a:defRPr/>
            </a:pPr>
            <a:endParaRPr lang="fr-CA"/>
          </a:p>
        </p:txBody>
      </p:sp>
      <p:sp>
        <p:nvSpPr>
          <p:cNvPr id="7" name="Espace réservé du numéro de diapositive 5"/>
          <p:cNvSpPr>
            <a:spLocks noGrp="1"/>
          </p:cNvSpPr>
          <p:nvPr>
            <p:ph type="sldNum" sz="quarter" idx="12"/>
          </p:nvPr>
        </p:nvSpPr>
        <p:spPr/>
        <p:txBody>
          <a:bodyPr/>
          <a:lstStyle>
            <a:lvl1pPr>
              <a:defRPr/>
            </a:lvl1pPr>
          </a:lstStyle>
          <a:p>
            <a:pPr>
              <a:defRPr/>
            </a:pPr>
            <a:fld id="{457E2403-F942-4042-B87D-191FA9AEC4FC}" type="slidenum">
              <a:rPr lang="fr-CA"/>
              <a:pPr>
                <a:defRPr/>
              </a:pPr>
              <a:t>‹#›</a:t>
            </a:fld>
            <a:endParaRPr lang="fr-CA"/>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cstate="print"/>
          <a:srcRect/>
          <a:stretch>
            <a:fillRect/>
          </a:stretch>
        </a:blipFill>
        <a:effectLst/>
      </p:bgPr>
    </p:bg>
    <p:spTree>
      <p:nvGrpSpPr>
        <p:cNvPr id="1" name=""/>
        <p:cNvGrpSpPr/>
        <p:nvPr/>
      </p:nvGrpSpPr>
      <p:grpSpPr>
        <a:xfrm>
          <a:off x="0" y="0"/>
          <a:ext cx="0" cy="0"/>
          <a:chOff x="0" y="0"/>
          <a:chExt cx="0" cy="0"/>
        </a:xfrm>
      </p:grpSpPr>
      <p:sp>
        <p:nvSpPr>
          <p:cNvPr id="1026" name="Espace réservé du titre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fr-FR"/>
              <a:t>Cliquez pour modifier le style du titre</a:t>
            </a:r>
            <a:endParaRPr lang="fr-CA"/>
          </a:p>
        </p:txBody>
      </p:sp>
      <p:sp>
        <p:nvSpPr>
          <p:cNvPr id="1027" name="Espace réservé du texte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mn-lt"/>
              </a:defRPr>
            </a:lvl1pPr>
          </a:lstStyle>
          <a:p>
            <a:pPr>
              <a:defRPr/>
            </a:pPr>
            <a:fld id="{22E20E43-3D58-4660-B8C5-0C3B8220668E}" type="datetimeFigureOut">
              <a:rPr lang="fr-FR"/>
              <a:pPr>
                <a:defRPr/>
              </a:pPr>
              <a:t>11/12/2023</a:t>
            </a:fld>
            <a:endParaRPr lang="fr-CA"/>
          </a:p>
        </p:txBody>
      </p:sp>
      <p:sp>
        <p:nvSpPr>
          <p:cNvPr id="5" name="Espace réservé du pied de page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smtClean="0">
                <a:solidFill>
                  <a:schemeClr val="tx1">
                    <a:tint val="75000"/>
                  </a:schemeClr>
                </a:solidFill>
                <a:latin typeface="+mn-lt"/>
              </a:defRPr>
            </a:lvl1pPr>
          </a:lstStyle>
          <a:p>
            <a:pPr>
              <a:defRPr/>
            </a:pPr>
            <a:endParaRPr lang="fr-CA"/>
          </a:p>
        </p:txBody>
      </p:sp>
      <p:sp>
        <p:nvSpPr>
          <p:cNvPr id="6" name="Espace réservé du numéro de diapositive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defRPr>
            </a:lvl1pPr>
          </a:lstStyle>
          <a:p>
            <a:pPr>
              <a:defRPr/>
            </a:pPr>
            <a:fld id="{019B76BF-C9E2-4657-92CA-F0808A608D01}" type="slidenum">
              <a:rPr lang="fr-CA"/>
              <a:pPr>
                <a:defRPr/>
              </a:pPr>
              <a:t>‹#›</a:t>
            </a:fld>
            <a:endParaRPr lang="fr-CA"/>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3.jpe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en.wikipedia.org/wiki/Java_(programming_language)" TargetMode="External"/><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050" name="Titre 1"/>
          <p:cNvSpPr>
            <a:spLocks noGrp="1"/>
          </p:cNvSpPr>
          <p:nvPr>
            <p:ph type="ctrTitle"/>
          </p:nvPr>
        </p:nvSpPr>
        <p:spPr>
          <a:xfrm>
            <a:off x="685800" y="3373438"/>
            <a:ext cx="7772400" cy="1012825"/>
          </a:xfrm>
        </p:spPr>
        <p:txBody>
          <a:bodyPr/>
          <a:lstStyle/>
          <a:p>
            <a:r>
              <a:rPr lang="fr-CA" sz="4000" dirty="0">
                <a:solidFill>
                  <a:schemeClr val="bg1"/>
                </a:solidFill>
              </a:rPr>
              <a:t>Java 16 New </a:t>
            </a:r>
            <a:r>
              <a:rPr lang="fr-CA" sz="4000" dirty="0" err="1">
                <a:solidFill>
                  <a:schemeClr val="bg1"/>
                </a:solidFill>
              </a:rPr>
              <a:t>Features</a:t>
            </a:r>
            <a:endParaRPr lang="fr-CA" sz="3800" dirty="0">
              <a:solidFill>
                <a:schemeClr val="bg1"/>
              </a:solidFill>
            </a:endParaRPr>
          </a:p>
        </p:txBody>
      </p:sp>
      <p:sp>
        <p:nvSpPr>
          <p:cNvPr id="2051" name="Sous-titre 2"/>
          <p:cNvSpPr>
            <a:spLocks noGrp="1"/>
          </p:cNvSpPr>
          <p:nvPr>
            <p:ph type="subTitle" idx="1"/>
          </p:nvPr>
        </p:nvSpPr>
        <p:spPr>
          <a:xfrm>
            <a:off x="5715000" y="6091237"/>
            <a:ext cx="3124200" cy="614363"/>
          </a:xfrm>
        </p:spPr>
        <p:txBody>
          <a:bodyPr/>
          <a:lstStyle/>
          <a:p>
            <a:r>
              <a:rPr lang="fr-CA" sz="2600" dirty="0">
                <a:solidFill>
                  <a:schemeClr val="bg1"/>
                </a:solidFill>
              </a:rPr>
              <a:t>Dima Ionut Daniel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The new method </a:t>
            </a:r>
            <a:r>
              <a:rPr lang="en-US" sz="1400" b="1" dirty="0" err="1">
                <a:solidFill>
                  <a:srgbClr val="3C5790"/>
                </a:solidFill>
              </a:rPr>
              <a:t>Stream.toList</a:t>
            </a:r>
            <a:r>
              <a:rPr lang="en-US" sz="1400" b="1" dirty="0">
                <a:solidFill>
                  <a:srgbClr val="3C5790"/>
                </a:solidFill>
              </a:rPr>
              <a:t>()</a:t>
            </a:r>
            <a:r>
              <a:rPr lang="en-US" sz="1400" dirty="0">
                <a:solidFill>
                  <a:srgbClr val="3C5790"/>
                </a:solidFill>
              </a:rPr>
              <a:t> is to reduce the boilerplate with some commonly used Stream collectors, such as </a:t>
            </a:r>
            <a:r>
              <a:rPr lang="en-US" sz="1400" dirty="0" err="1">
                <a:solidFill>
                  <a:srgbClr val="3C5790"/>
                </a:solidFill>
              </a:rPr>
              <a:t>Collectors.toList</a:t>
            </a:r>
            <a:r>
              <a:rPr lang="en-US" sz="1400" dirty="0">
                <a:solidFill>
                  <a:srgbClr val="3C5790"/>
                </a:solidFill>
              </a:rPr>
              <a:t> and </a:t>
            </a:r>
            <a:r>
              <a:rPr lang="en-US" sz="1400" dirty="0" err="1">
                <a:solidFill>
                  <a:srgbClr val="3C5790"/>
                </a:solidFill>
              </a:rPr>
              <a:t>Collectors.toSet</a:t>
            </a:r>
            <a:r>
              <a:rPr lang="en-US" sz="1400" dirty="0">
                <a:solidFill>
                  <a:srgbClr val="3C5790"/>
                </a:solidFill>
              </a:rPr>
              <a:t>:</a:t>
            </a:r>
            <a:endParaRPr lang="fr-CA" sz="1400" dirty="0">
              <a:solidFill>
                <a:srgbClr val="3C5790"/>
              </a:solidFill>
            </a:endParaRPr>
          </a:p>
        </p:txBody>
      </p:sp>
      <p:pic>
        <p:nvPicPr>
          <p:cNvPr id="3" name="Picture 2">
            <a:extLst>
              <a:ext uri="{FF2B5EF4-FFF2-40B4-BE49-F238E27FC236}">
                <a16:creationId xmlns:a16="http://schemas.microsoft.com/office/drawing/2014/main" id="{48DAEF55-EE8D-8ABB-EDCD-9C0265029282}"/>
              </a:ext>
            </a:extLst>
          </p:cNvPr>
          <p:cNvPicPr>
            <a:picLocks noChangeAspect="1"/>
          </p:cNvPicPr>
          <p:nvPr/>
        </p:nvPicPr>
        <p:blipFill>
          <a:blip r:embed="rId3"/>
          <a:stretch>
            <a:fillRect/>
          </a:stretch>
        </p:blipFill>
        <p:spPr>
          <a:xfrm>
            <a:off x="457200" y="3114040"/>
            <a:ext cx="7812043" cy="990599"/>
          </a:xfrm>
          <a:prstGeom prst="rect">
            <a:avLst/>
          </a:prstGeom>
        </p:spPr>
      </p:pic>
    </p:spTree>
    <p:extLst>
      <p:ext uri="{BB962C8B-B14F-4D97-AF65-F5344CB8AC3E}">
        <p14:creationId xmlns:p14="http://schemas.microsoft.com/office/powerpoint/2010/main" val="3857638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The Vector API is in its initial incubation phase for Java 16.</a:t>
            </a:r>
          </a:p>
          <a:p>
            <a:r>
              <a:rPr lang="en-US" sz="1400" dirty="0">
                <a:solidFill>
                  <a:srgbClr val="3C5790"/>
                </a:solidFill>
              </a:rPr>
              <a:t>This API provides a means of vector computations that will ultimately be able to perform more optimally (on supporting CPU architectures) than the traditional scalar method of computations.</a:t>
            </a:r>
            <a:endParaRPr lang="fr-CA" sz="1400" dirty="0">
              <a:solidFill>
                <a:srgbClr val="3C5790"/>
              </a:solidFill>
            </a:endParaRPr>
          </a:p>
        </p:txBody>
      </p:sp>
    </p:spTree>
    <p:extLst>
      <p:ext uri="{BB962C8B-B14F-4D97-AF65-F5344CB8AC3E}">
        <p14:creationId xmlns:p14="http://schemas.microsoft.com/office/powerpoint/2010/main" val="3648177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447800"/>
          </a:xfrm>
        </p:spPr>
        <p:txBody>
          <a:bodyPr/>
          <a:lstStyle/>
          <a:p>
            <a:r>
              <a:rPr lang="en-US" sz="1400" dirty="0">
                <a:solidFill>
                  <a:srgbClr val="3C5790"/>
                </a:solidFill>
              </a:rPr>
              <a:t>Records were introduced in Java 14. </a:t>
            </a:r>
          </a:p>
          <a:p>
            <a:r>
              <a:rPr lang="en-US" sz="1400" dirty="0">
                <a:solidFill>
                  <a:srgbClr val="3C5790"/>
                </a:solidFill>
              </a:rPr>
              <a:t>Java 16 adds some enhancements.</a:t>
            </a:r>
          </a:p>
          <a:p>
            <a:r>
              <a:rPr lang="en-US" sz="1400" dirty="0">
                <a:solidFill>
                  <a:srgbClr val="3C5790"/>
                </a:solidFill>
              </a:rPr>
              <a:t>Records are like </a:t>
            </a:r>
            <a:r>
              <a:rPr lang="en-US" sz="1400" dirty="0" err="1">
                <a:solidFill>
                  <a:srgbClr val="3C5790"/>
                </a:solidFill>
              </a:rPr>
              <a:t>enums</a:t>
            </a:r>
            <a:r>
              <a:rPr lang="en-US" sz="1400" dirty="0">
                <a:solidFill>
                  <a:srgbClr val="3C5790"/>
                </a:solidFill>
              </a:rPr>
              <a:t> in the fact that they are a restricted form of class. </a:t>
            </a:r>
          </a:p>
          <a:p>
            <a:r>
              <a:rPr lang="en-US" sz="1400" dirty="0">
                <a:solidFill>
                  <a:srgbClr val="3C5790"/>
                </a:solidFill>
              </a:rPr>
              <a:t>Defining a record is a concise way of defining an immutable data holding object.</a:t>
            </a:r>
          </a:p>
          <a:p>
            <a:r>
              <a:rPr lang="en-US" sz="1400" dirty="0">
                <a:solidFill>
                  <a:srgbClr val="3C5790"/>
                </a:solidFill>
              </a:rPr>
              <a:t>From java 16 we can define records as class members of inner classes.</a:t>
            </a:r>
            <a:endParaRPr lang="fr-CA" sz="1400" dirty="0">
              <a:solidFill>
                <a:srgbClr val="3C5790"/>
              </a:solidFill>
            </a:endParaRPr>
          </a:p>
        </p:txBody>
      </p:sp>
    </p:spTree>
    <p:extLst>
      <p:ext uri="{BB962C8B-B14F-4D97-AF65-F5344CB8AC3E}">
        <p14:creationId xmlns:p14="http://schemas.microsoft.com/office/powerpoint/2010/main" val="24820653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2209800"/>
          </a:xfrm>
        </p:spPr>
        <p:txBody>
          <a:bodyPr/>
          <a:lstStyle/>
          <a:p>
            <a:r>
              <a:rPr lang="en-US" sz="1400" dirty="0">
                <a:solidFill>
                  <a:srgbClr val="3C5790"/>
                </a:solidFill>
              </a:rPr>
              <a:t>Sealed classes, were introduced in Java 15 and provide a mechanism to determine which sub-classes are allowed to extend or implement a parent class or interface. </a:t>
            </a:r>
          </a:p>
          <a:p>
            <a:r>
              <a:rPr lang="en-US" sz="1400" dirty="0">
                <a:solidFill>
                  <a:srgbClr val="3C5790"/>
                </a:solidFill>
              </a:rPr>
              <a:t>The sealed keyword is used in conjunction with the permits keyword to determine exactly which classes are allowed to implement this interface. All inheriting classes of a sealed class must be marked with one of the following:</a:t>
            </a:r>
          </a:p>
          <a:p>
            <a:pPr lvl="1"/>
            <a:r>
              <a:rPr lang="en-US" sz="1400" b="1" dirty="0">
                <a:solidFill>
                  <a:srgbClr val="3C5790"/>
                </a:solidFill>
              </a:rPr>
              <a:t>sealed</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meaning they must define what classes are permitted to inherit from it using the permits keyword.</a:t>
            </a:r>
          </a:p>
          <a:p>
            <a:pPr lvl="1"/>
            <a:r>
              <a:rPr lang="en-US" sz="1400" b="1" dirty="0">
                <a:solidFill>
                  <a:srgbClr val="3C5790"/>
                </a:solidFill>
              </a:rPr>
              <a:t>final</a:t>
            </a:r>
            <a:r>
              <a:rPr lang="en-US" sz="1400" dirty="0">
                <a:solidFill>
                  <a:srgbClr val="3C5790"/>
                </a:solidFill>
              </a:rPr>
              <a:t> </a:t>
            </a:r>
            <a:r>
              <a:rPr lang="en-US" sz="1400" dirty="0">
                <a:solidFill>
                  <a:srgbClr val="3C5790"/>
                </a:solidFill>
                <a:sym typeface="Wingdings" panose="05000000000000000000" pitchFamily="2" charset="2"/>
              </a:rPr>
              <a:t></a:t>
            </a:r>
            <a:r>
              <a:rPr lang="en-US" sz="1400" dirty="0">
                <a:solidFill>
                  <a:srgbClr val="3C5790"/>
                </a:solidFill>
              </a:rPr>
              <a:t> preventing any further subclasses</a:t>
            </a:r>
          </a:p>
          <a:p>
            <a:pPr lvl="1"/>
            <a:r>
              <a:rPr lang="en-US" sz="1400" b="1" dirty="0">
                <a:solidFill>
                  <a:srgbClr val="3C5790"/>
                </a:solidFill>
              </a:rPr>
              <a:t>non-sealed</a:t>
            </a:r>
            <a:r>
              <a:rPr lang="en-US" sz="1400" dirty="0">
                <a:solidFill>
                  <a:srgbClr val="3C5790"/>
                </a:solidFill>
              </a:rPr>
              <a:t>  </a:t>
            </a:r>
            <a:r>
              <a:rPr lang="en-US" sz="1400" dirty="0">
                <a:solidFill>
                  <a:srgbClr val="3C5790"/>
                </a:solidFill>
                <a:sym typeface="Wingdings" panose="05000000000000000000" pitchFamily="2" charset="2"/>
              </a:rPr>
              <a:t> </a:t>
            </a:r>
            <a:r>
              <a:rPr lang="en-US" sz="1400" dirty="0">
                <a:solidFill>
                  <a:srgbClr val="3C5790"/>
                </a:solidFill>
              </a:rPr>
              <a:t>allowing any class to be able to inherit from it.</a:t>
            </a:r>
            <a:endParaRPr lang="fr-CA" sz="1400" dirty="0">
              <a:solidFill>
                <a:srgbClr val="3C5790"/>
              </a:solidFill>
            </a:endParaRPr>
          </a:p>
        </p:txBody>
      </p:sp>
      <p:pic>
        <p:nvPicPr>
          <p:cNvPr id="2" name="Picture 1">
            <a:extLst>
              <a:ext uri="{FF2B5EF4-FFF2-40B4-BE49-F238E27FC236}">
                <a16:creationId xmlns:a16="http://schemas.microsoft.com/office/drawing/2014/main" id="{AEA815FD-0063-DC00-8B60-F7DC27ABA635}"/>
              </a:ext>
            </a:extLst>
          </p:cNvPr>
          <p:cNvPicPr>
            <a:picLocks noChangeAspect="1"/>
          </p:cNvPicPr>
          <p:nvPr/>
        </p:nvPicPr>
        <p:blipFill>
          <a:blip r:embed="rId3"/>
          <a:stretch>
            <a:fillRect/>
          </a:stretch>
        </p:blipFill>
        <p:spPr>
          <a:xfrm>
            <a:off x="2209800" y="4495800"/>
            <a:ext cx="4184076" cy="914400"/>
          </a:xfrm>
          <a:prstGeom prst="rect">
            <a:avLst/>
          </a:prstGeom>
        </p:spPr>
      </p:pic>
      <p:pic>
        <p:nvPicPr>
          <p:cNvPr id="3" name="Picture 2">
            <a:extLst>
              <a:ext uri="{FF2B5EF4-FFF2-40B4-BE49-F238E27FC236}">
                <a16:creationId xmlns:a16="http://schemas.microsoft.com/office/drawing/2014/main" id="{EDC2A8B2-65D0-88BB-FB0A-02E634BF7D95}"/>
              </a:ext>
            </a:extLst>
          </p:cNvPr>
          <p:cNvPicPr>
            <a:picLocks noChangeAspect="1"/>
          </p:cNvPicPr>
          <p:nvPr/>
        </p:nvPicPr>
        <p:blipFill>
          <a:blip r:embed="rId4"/>
          <a:stretch>
            <a:fillRect/>
          </a:stretch>
        </p:blipFill>
        <p:spPr>
          <a:xfrm>
            <a:off x="1395283" y="5638800"/>
            <a:ext cx="6353434" cy="381000"/>
          </a:xfrm>
          <a:prstGeom prst="rect">
            <a:avLst/>
          </a:prstGeom>
        </p:spPr>
      </p:pic>
      <p:pic>
        <p:nvPicPr>
          <p:cNvPr id="4" name="Picture 3">
            <a:extLst>
              <a:ext uri="{FF2B5EF4-FFF2-40B4-BE49-F238E27FC236}">
                <a16:creationId xmlns:a16="http://schemas.microsoft.com/office/drawing/2014/main" id="{45CFEBC4-AF94-F885-B88A-33A6066FD29C}"/>
              </a:ext>
            </a:extLst>
          </p:cNvPr>
          <p:cNvPicPr>
            <a:picLocks noChangeAspect="1"/>
          </p:cNvPicPr>
          <p:nvPr/>
        </p:nvPicPr>
        <p:blipFill>
          <a:blip r:embed="rId5"/>
          <a:stretch>
            <a:fillRect/>
          </a:stretch>
        </p:blipFill>
        <p:spPr>
          <a:xfrm>
            <a:off x="1395282" y="6172200"/>
            <a:ext cx="5843717" cy="398656"/>
          </a:xfrm>
          <a:prstGeom prst="rect">
            <a:avLst/>
          </a:prstGeom>
        </p:spPr>
      </p:pic>
    </p:spTree>
    <p:extLst>
      <p:ext uri="{BB962C8B-B14F-4D97-AF65-F5344CB8AC3E}">
        <p14:creationId xmlns:p14="http://schemas.microsoft.com/office/powerpoint/2010/main" val="2342734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828800"/>
          </a:xfrm>
        </p:spPr>
        <p:txBody>
          <a:bodyPr/>
          <a:lstStyle/>
          <a:p>
            <a:r>
              <a:rPr lang="en-US" sz="1400" dirty="0">
                <a:solidFill>
                  <a:srgbClr val="3C5790"/>
                </a:solidFill>
              </a:rPr>
              <a:t>There are a few additions to sealed classes in Java 16. These are the changes that Java 16 introduces to the sealed class:</a:t>
            </a:r>
          </a:p>
          <a:p>
            <a:r>
              <a:rPr lang="en-US" sz="1400" dirty="0">
                <a:solidFill>
                  <a:srgbClr val="3C5790"/>
                </a:solidFill>
              </a:rPr>
              <a:t>The Java language recognizes sealed, non-sealed, and permits as contextual keywords (like abstract and extends)</a:t>
            </a:r>
          </a:p>
          <a:p>
            <a:r>
              <a:rPr lang="en-US" sz="1400" dirty="0">
                <a:solidFill>
                  <a:srgbClr val="3C5790"/>
                </a:solidFill>
              </a:rPr>
              <a:t>Restrict the ability to create local classes that are subclasses of a sealed class (like the inability to create anonymous classes of sealed classes).</a:t>
            </a:r>
          </a:p>
          <a:p>
            <a:r>
              <a:rPr lang="en-US" sz="1400" dirty="0">
                <a:solidFill>
                  <a:srgbClr val="3C5790"/>
                </a:solidFill>
              </a:rPr>
              <a:t>Stricter checks when casting sealed classes and classes derived from sealed classes</a:t>
            </a:r>
            <a:endParaRPr lang="fr-CA" sz="1400" dirty="0">
              <a:solidFill>
                <a:srgbClr val="3C5790"/>
              </a:solidFill>
            </a:endParaRPr>
          </a:p>
        </p:txBody>
      </p:sp>
    </p:spTree>
    <p:extLst>
      <p:ext uri="{BB962C8B-B14F-4D97-AF65-F5344CB8AC3E}">
        <p14:creationId xmlns:p14="http://schemas.microsoft.com/office/powerpoint/2010/main" val="3129302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990600"/>
          </a:xfrm>
        </p:spPr>
        <p:txBody>
          <a:bodyPr/>
          <a:lstStyle/>
          <a:p>
            <a:r>
              <a:rPr lang="en-US" sz="1400" dirty="0">
                <a:solidFill>
                  <a:srgbClr val="3C5790"/>
                </a:solidFill>
              </a:rPr>
              <a:t>A matched variable is only visible within the if block.</a:t>
            </a:r>
          </a:p>
          <a:p>
            <a:r>
              <a:rPr lang="en-US" sz="1400" dirty="0">
                <a:solidFill>
                  <a:srgbClr val="3C5790"/>
                </a:solidFill>
              </a:rPr>
              <a:t>Only if the if comparison is positive, the variable can be cast to the desired type.</a:t>
            </a:r>
            <a:endParaRPr lang="fr-CA" sz="1400" dirty="0">
              <a:solidFill>
                <a:srgbClr val="3C5790"/>
              </a:solidFill>
            </a:endParaRPr>
          </a:p>
        </p:txBody>
      </p:sp>
      <p:pic>
        <p:nvPicPr>
          <p:cNvPr id="5" name="Picture 4">
            <a:extLst>
              <a:ext uri="{FF2B5EF4-FFF2-40B4-BE49-F238E27FC236}">
                <a16:creationId xmlns:a16="http://schemas.microsoft.com/office/drawing/2014/main" id="{E83E808B-ED4F-E706-C57E-57C56E5BEEF4}"/>
              </a:ext>
            </a:extLst>
          </p:cNvPr>
          <p:cNvPicPr>
            <a:picLocks noChangeAspect="1"/>
          </p:cNvPicPr>
          <p:nvPr/>
        </p:nvPicPr>
        <p:blipFill>
          <a:blip r:embed="rId3"/>
          <a:stretch>
            <a:fillRect/>
          </a:stretch>
        </p:blipFill>
        <p:spPr>
          <a:xfrm>
            <a:off x="1343577" y="2971800"/>
            <a:ext cx="6456845" cy="3048000"/>
          </a:xfrm>
          <a:prstGeom prst="rect">
            <a:avLst/>
          </a:prstGeom>
        </p:spPr>
      </p:pic>
    </p:spTree>
    <p:extLst>
      <p:ext uri="{BB962C8B-B14F-4D97-AF65-F5344CB8AC3E}">
        <p14:creationId xmlns:p14="http://schemas.microsoft.com/office/powerpoint/2010/main" val="34671528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533400"/>
          </a:xfrm>
        </p:spPr>
        <p:txBody>
          <a:bodyPr/>
          <a:lstStyle/>
          <a:p>
            <a:r>
              <a:rPr lang="en-US" sz="1400" dirty="0">
                <a:solidFill>
                  <a:srgbClr val="3C5790"/>
                </a:solidFill>
              </a:rPr>
              <a:t>Pattern variables are no longer implicitly final, i.e., they can be changed.</a:t>
            </a:r>
            <a:endParaRPr lang="fr-CA" sz="1400" dirty="0">
              <a:solidFill>
                <a:srgbClr val="3C5790"/>
              </a:solidFill>
            </a:endParaRPr>
          </a:p>
        </p:txBody>
      </p:sp>
      <p:pic>
        <p:nvPicPr>
          <p:cNvPr id="3" name="Picture 2">
            <a:extLst>
              <a:ext uri="{FF2B5EF4-FFF2-40B4-BE49-F238E27FC236}">
                <a16:creationId xmlns:a16="http://schemas.microsoft.com/office/drawing/2014/main" id="{C4F57EED-6807-9E27-F786-98A9105494F5}"/>
              </a:ext>
            </a:extLst>
          </p:cNvPr>
          <p:cNvPicPr>
            <a:picLocks noChangeAspect="1"/>
          </p:cNvPicPr>
          <p:nvPr/>
        </p:nvPicPr>
        <p:blipFill>
          <a:blip r:embed="rId3"/>
          <a:stretch>
            <a:fillRect/>
          </a:stretch>
        </p:blipFill>
        <p:spPr>
          <a:xfrm>
            <a:off x="304800" y="2819400"/>
            <a:ext cx="8153559" cy="1828835"/>
          </a:xfrm>
          <a:prstGeom prst="rect">
            <a:avLst/>
          </a:prstGeom>
        </p:spPr>
      </p:pic>
    </p:spTree>
    <p:extLst>
      <p:ext uri="{BB962C8B-B14F-4D97-AF65-F5344CB8AC3E}">
        <p14:creationId xmlns:p14="http://schemas.microsoft.com/office/powerpoint/2010/main" val="37139386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1600200"/>
          </a:xfrm>
        </p:spPr>
        <p:txBody>
          <a:bodyPr/>
          <a:lstStyle/>
          <a:p>
            <a:r>
              <a:rPr lang="en-US" sz="1400" dirty="0">
                <a:solidFill>
                  <a:srgbClr val="3C5790"/>
                </a:solidFill>
              </a:rPr>
              <a:t>Unix-domain sockets are used for inter-process communication (IPC) within a host.</a:t>
            </a:r>
          </a:p>
          <a:p>
            <a:r>
              <a:rPr lang="en-US" sz="1400" dirty="0">
                <a:solidFill>
                  <a:srgbClr val="3C5790"/>
                </a:solidFill>
              </a:rPr>
              <a:t>They are like TCP/IP sockets but are addressed via file system paths, not IP addresses. </a:t>
            </a:r>
          </a:p>
          <a:p>
            <a:r>
              <a:rPr lang="en-US" sz="1400" dirty="0">
                <a:solidFill>
                  <a:srgbClr val="3C5790"/>
                </a:solidFill>
              </a:rPr>
              <a:t>They are more secure (no access possible from outside the host) and provide faster connection initiation and higher throughput than TCP/IP loopback connections.</a:t>
            </a:r>
          </a:p>
          <a:p>
            <a:r>
              <a:rPr lang="en-US" sz="1400" dirty="0">
                <a:solidFill>
                  <a:srgbClr val="3C5790"/>
                </a:solidFill>
              </a:rPr>
              <a:t>With JEP 380, Java developers can now also use Unix-domain sockets.</a:t>
            </a:r>
          </a:p>
          <a:p>
            <a:r>
              <a:rPr lang="en-US" sz="1400" dirty="0">
                <a:solidFill>
                  <a:srgbClr val="3C5790"/>
                </a:solidFill>
              </a:rPr>
              <a:t>Unix-domain socket support has been integrated into the existing </a:t>
            </a:r>
            <a:r>
              <a:rPr lang="en-US" sz="1400" dirty="0" err="1">
                <a:solidFill>
                  <a:srgbClr val="3C5790"/>
                </a:solidFill>
              </a:rPr>
              <a:t>SocketChannel</a:t>
            </a:r>
            <a:r>
              <a:rPr lang="en-US" sz="1400" dirty="0">
                <a:solidFill>
                  <a:srgbClr val="3C5790"/>
                </a:solidFill>
              </a:rPr>
              <a:t> and </a:t>
            </a:r>
            <a:r>
              <a:rPr lang="en-US" sz="1400" dirty="0" err="1">
                <a:solidFill>
                  <a:srgbClr val="3C5790"/>
                </a:solidFill>
              </a:rPr>
              <a:t>ServerSocketChannel</a:t>
            </a:r>
            <a:r>
              <a:rPr lang="en-US" sz="1400" dirty="0">
                <a:solidFill>
                  <a:srgbClr val="3C5790"/>
                </a:solidFill>
              </a:rPr>
              <a:t> APIs.</a:t>
            </a:r>
            <a:endParaRPr lang="fr-CA" sz="1400" dirty="0">
              <a:solidFill>
                <a:srgbClr val="3C5790"/>
              </a:solidFill>
            </a:endParaRPr>
          </a:p>
        </p:txBody>
      </p:sp>
      <p:pic>
        <p:nvPicPr>
          <p:cNvPr id="3" name="Picture 2">
            <a:extLst>
              <a:ext uri="{FF2B5EF4-FFF2-40B4-BE49-F238E27FC236}">
                <a16:creationId xmlns:a16="http://schemas.microsoft.com/office/drawing/2014/main" id="{88DEAC4F-C84D-0ED0-240E-1427336005F3}"/>
              </a:ext>
            </a:extLst>
          </p:cNvPr>
          <p:cNvPicPr>
            <a:picLocks noChangeAspect="1"/>
          </p:cNvPicPr>
          <p:nvPr/>
        </p:nvPicPr>
        <p:blipFill>
          <a:blip r:embed="rId3"/>
          <a:stretch>
            <a:fillRect/>
          </a:stretch>
        </p:blipFill>
        <p:spPr>
          <a:xfrm>
            <a:off x="515797" y="4114800"/>
            <a:ext cx="8176083" cy="2133600"/>
          </a:xfrm>
          <a:prstGeom prst="rect">
            <a:avLst/>
          </a:prstGeom>
        </p:spPr>
      </p:pic>
    </p:spTree>
    <p:extLst>
      <p:ext uri="{BB962C8B-B14F-4D97-AF65-F5344CB8AC3E}">
        <p14:creationId xmlns:p14="http://schemas.microsoft.com/office/powerpoint/2010/main" val="1297845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With JEP 396, JDK strongly encapsulate all internal elements of the JDK by default, except for critical internal APIs such as </a:t>
            </a:r>
            <a:r>
              <a:rPr lang="en-US" sz="1400" dirty="0" err="1">
                <a:solidFill>
                  <a:srgbClr val="3C5790"/>
                </a:solidFill>
              </a:rPr>
              <a:t>sun.misc.Unsafe</a:t>
            </a:r>
            <a:r>
              <a:rPr lang="en-US" sz="1400" dirty="0">
                <a:solidFill>
                  <a:srgbClr val="3C5790"/>
                </a:solidFill>
              </a:rPr>
              <a:t>. Allow end users to choose the relaxed strong encapsulation that has been the default since JDK 9. </a:t>
            </a:r>
          </a:p>
          <a:p>
            <a:r>
              <a:rPr lang="en-US" sz="1400" dirty="0">
                <a:solidFill>
                  <a:srgbClr val="3C5790"/>
                </a:solidFill>
              </a:rPr>
              <a:t>With this change, the default value of the launcher option </a:t>
            </a:r>
            <a:r>
              <a:rPr lang="en-US" sz="1400" b="1" dirty="0">
                <a:solidFill>
                  <a:srgbClr val="3C5790"/>
                </a:solidFill>
              </a:rPr>
              <a:t>--illegal-access</a:t>
            </a:r>
            <a:r>
              <a:rPr lang="en-US" sz="1400" dirty="0">
                <a:solidFill>
                  <a:srgbClr val="3C5790"/>
                </a:solidFill>
              </a:rPr>
              <a:t> is now </a:t>
            </a:r>
            <a:r>
              <a:rPr lang="en-US" sz="1400" b="1" dirty="0">
                <a:solidFill>
                  <a:srgbClr val="3C5790"/>
                </a:solidFill>
              </a:rPr>
              <a:t>deny</a:t>
            </a:r>
            <a:r>
              <a:rPr lang="en-US" sz="1400" dirty="0">
                <a:solidFill>
                  <a:srgbClr val="3C5790"/>
                </a:solidFill>
              </a:rPr>
              <a:t> rather than </a:t>
            </a:r>
            <a:r>
              <a:rPr lang="en-US" sz="1400" b="1" dirty="0">
                <a:solidFill>
                  <a:srgbClr val="3C5790"/>
                </a:solidFill>
              </a:rPr>
              <a:t>permit</a:t>
            </a:r>
            <a:r>
              <a:rPr lang="en-US" sz="1400" dirty="0">
                <a:solidFill>
                  <a:srgbClr val="3C5790"/>
                </a:solidFill>
              </a:rPr>
              <a:t>.</a:t>
            </a:r>
          </a:p>
          <a:p>
            <a:r>
              <a:rPr lang="en-US" sz="1400" dirty="0">
                <a:solidFill>
                  <a:srgbClr val="3C5790"/>
                </a:solidFill>
              </a:rPr>
              <a:t>Therefore, existing code that uses most internal classes, methods, or fields of the JDK will fail to run. </a:t>
            </a:r>
          </a:p>
          <a:p>
            <a:r>
              <a:rPr lang="en-US" sz="1400" dirty="0">
                <a:solidFill>
                  <a:srgbClr val="3C5790"/>
                </a:solidFill>
              </a:rPr>
              <a:t>Such code can be made to run on JDK 16 by specifying --illegal-access=permit.</a:t>
            </a:r>
          </a:p>
          <a:p>
            <a:r>
              <a:rPr lang="en-US" sz="1400" dirty="0">
                <a:solidFill>
                  <a:srgbClr val="3C5790"/>
                </a:solidFill>
              </a:rPr>
              <a:t>That option will, however, be removed in a future release.</a:t>
            </a:r>
          </a:p>
        </p:txBody>
      </p:sp>
    </p:spTree>
    <p:extLst>
      <p:ext uri="{BB962C8B-B14F-4D97-AF65-F5344CB8AC3E}">
        <p14:creationId xmlns:p14="http://schemas.microsoft.com/office/powerpoint/2010/main" val="15004269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381000"/>
          </a:xfrm>
        </p:spPr>
        <p:txBody>
          <a:bodyPr/>
          <a:lstStyle/>
          <a:p>
            <a:r>
              <a:rPr lang="en-US" sz="1400" dirty="0">
                <a:solidFill>
                  <a:srgbClr val="3C5790"/>
                </a:solidFill>
              </a:rPr>
              <a:t>We can use the VM option "--illegal-access" to restore the previous behavior. </a:t>
            </a:r>
          </a:p>
        </p:txBody>
      </p:sp>
      <p:pic>
        <p:nvPicPr>
          <p:cNvPr id="3" name="Picture 2">
            <a:extLst>
              <a:ext uri="{FF2B5EF4-FFF2-40B4-BE49-F238E27FC236}">
                <a16:creationId xmlns:a16="http://schemas.microsoft.com/office/drawing/2014/main" id="{96C56DD6-A591-237B-46C1-98E45CCF0BF2}"/>
              </a:ext>
            </a:extLst>
          </p:cNvPr>
          <p:cNvPicPr>
            <a:picLocks noChangeAspect="1"/>
          </p:cNvPicPr>
          <p:nvPr/>
        </p:nvPicPr>
        <p:blipFill>
          <a:blip r:embed="rId3"/>
          <a:stretch>
            <a:fillRect/>
          </a:stretch>
        </p:blipFill>
        <p:spPr>
          <a:xfrm>
            <a:off x="388556" y="2590800"/>
            <a:ext cx="8237157" cy="3657600"/>
          </a:xfrm>
          <a:prstGeom prst="rect">
            <a:avLst/>
          </a:prstGeom>
        </p:spPr>
      </p:pic>
    </p:spTree>
    <p:extLst>
      <p:ext uri="{BB962C8B-B14F-4D97-AF65-F5344CB8AC3E}">
        <p14:creationId xmlns:p14="http://schemas.microsoft.com/office/powerpoint/2010/main" val="32706597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re 1"/>
          <p:cNvSpPr>
            <a:spLocks noGrp="1"/>
          </p:cNvSpPr>
          <p:nvPr>
            <p:ph type="title"/>
          </p:nvPr>
        </p:nvSpPr>
        <p:spPr>
          <a:xfrm>
            <a:off x="2071688" y="274638"/>
            <a:ext cx="6615112" cy="1143000"/>
          </a:xfrm>
        </p:spPr>
        <p:txBody>
          <a:bodyPr/>
          <a:lstStyle/>
          <a:p>
            <a:pPr algn="l"/>
            <a:r>
              <a:rPr lang="fr-CA" sz="4000" dirty="0">
                <a:solidFill>
                  <a:srgbClr val="3C5790"/>
                </a:solidFill>
              </a:rPr>
              <a:t>Contents</a:t>
            </a:r>
          </a:p>
        </p:txBody>
      </p:sp>
      <p:sp>
        <p:nvSpPr>
          <p:cNvPr id="3075" name="Espace réservé du contenu 2"/>
          <p:cNvSpPr>
            <a:spLocks noGrp="1"/>
          </p:cNvSpPr>
          <p:nvPr>
            <p:ph idx="1"/>
          </p:nvPr>
        </p:nvSpPr>
        <p:spPr>
          <a:xfrm>
            <a:off x="2224088" y="1600200"/>
            <a:ext cx="6615112" cy="5029200"/>
          </a:xfrm>
        </p:spPr>
        <p:txBody>
          <a:bodyPr/>
          <a:lstStyle/>
          <a:p>
            <a:r>
              <a:rPr lang="fr-CA" sz="1600" dirty="0" err="1">
                <a:solidFill>
                  <a:srgbClr val="3C5790"/>
                </a:solidFill>
              </a:rPr>
              <a:t>What</a:t>
            </a:r>
            <a:r>
              <a:rPr lang="fr-CA" sz="1600" dirty="0">
                <a:solidFill>
                  <a:srgbClr val="3C5790"/>
                </a:solidFill>
              </a:rPr>
              <a:t> </a:t>
            </a:r>
            <a:r>
              <a:rPr lang="fr-CA" sz="1600" dirty="0" err="1">
                <a:solidFill>
                  <a:srgbClr val="3C5790"/>
                </a:solidFill>
              </a:rPr>
              <a:t>is</a:t>
            </a:r>
            <a:r>
              <a:rPr lang="fr-CA" sz="1600" dirty="0">
                <a:solidFill>
                  <a:srgbClr val="3C5790"/>
                </a:solidFill>
              </a:rPr>
              <a:t> Java?</a:t>
            </a:r>
          </a:p>
          <a:p>
            <a:r>
              <a:rPr lang="fr-CA" sz="1600" dirty="0" err="1">
                <a:solidFill>
                  <a:srgbClr val="3C5790"/>
                </a:solidFill>
              </a:rPr>
              <a:t>History</a:t>
            </a:r>
            <a:endParaRPr lang="fr-CA" sz="1600" dirty="0">
              <a:solidFill>
                <a:srgbClr val="3C5790"/>
              </a:solidFill>
            </a:endParaRPr>
          </a:p>
          <a:p>
            <a:r>
              <a:rPr lang="fr-CA" sz="1600" dirty="0">
                <a:solidFill>
                  <a:srgbClr val="3C5790"/>
                </a:solidFill>
              </a:rPr>
              <a:t>Java </a:t>
            </a:r>
            <a:r>
              <a:rPr lang="fr-CA" sz="1600" dirty="0" err="1">
                <a:solidFill>
                  <a:srgbClr val="3C5790"/>
                </a:solidFill>
              </a:rPr>
              <a:t>Flavors</a:t>
            </a:r>
            <a:endParaRPr lang="fr-CA" sz="1600" dirty="0">
              <a:solidFill>
                <a:srgbClr val="3C5790"/>
              </a:solidFill>
            </a:endParaRPr>
          </a:p>
          <a:p>
            <a:r>
              <a:rPr lang="fr-CA" sz="1600" dirty="0">
                <a:solidFill>
                  <a:srgbClr val="3C5790"/>
                </a:solidFill>
              </a:rPr>
              <a:t>New </a:t>
            </a:r>
            <a:r>
              <a:rPr lang="fr-CA" sz="1600" dirty="0" err="1">
                <a:solidFill>
                  <a:srgbClr val="3C5790"/>
                </a:solidFill>
              </a:rPr>
              <a:t>Features</a:t>
            </a:r>
            <a:endParaRPr lang="fr-CA" sz="1600" dirty="0">
              <a:solidFill>
                <a:srgbClr val="3C5790"/>
              </a:solidFill>
            </a:endParaRPr>
          </a:p>
          <a:p>
            <a:r>
              <a:rPr lang="fr-CA" sz="1600" dirty="0" err="1">
                <a:solidFill>
                  <a:srgbClr val="3C5790"/>
                </a:solidFill>
              </a:rPr>
              <a:t>Core</a:t>
            </a:r>
            <a:endParaRPr lang="fr-CA" sz="1600" dirty="0">
              <a:solidFill>
                <a:srgbClr val="3C5790"/>
              </a:solidFill>
            </a:endParaRPr>
          </a:p>
          <a:p>
            <a:r>
              <a:rPr lang="en-US" sz="1600" dirty="0">
                <a:solidFill>
                  <a:srgbClr val="3C5790"/>
                </a:solidFill>
              </a:rPr>
              <a:t>Other Improvements</a:t>
            </a:r>
          </a:p>
          <a:p>
            <a:r>
              <a:rPr lang="fr-CA" sz="1600" dirty="0">
                <a:solidFill>
                  <a:srgbClr val="3C5790"/>
                </a:solidFill>
              </a:rPr>
              <a:t>Bibliography</a:t>
            </a:r>
          </a:p>
          <a:p>
            <a:pPr>
              <a:buNone/>
            </a:pPr>
            <a:br>
              <a:rPr lang="fr-CA" sz="1600" dirty="0">
                <a:solidFill>
                  <a:srgbClr val="3C5790"/>
                </a:solidFill>
              </a:rPr>
            </a:br>
            <a:endParaRPr lang="fr-CA" sz="1600" dirty="0">
              <a:solidFill>
                <a:srgbClr val="3C579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With </a:t>
            </a:r>
            <a:r>
              <a:rPr lang="en-US" sz="1400" b="1" dirty="0">
                <a:solidFill>
                  <a:srgbClr val="3C5790"/>
                </a:solidFill>
              </a:rPr>
              <a:t>JEP 376</a:t>
            </a:r>
            <a:r>
              <a:rPr lang="en-US" sz="1400" dirty="0">
                <a:solidFill>
                  <a:srgbClr val="3C5790"/>
                </a:solidFill>
              </a:rPr>
              <a:t>, the Z Garbage Collector now processes thread stacks concurrently. </a:t>
            </a:r>
          </a:p>
          <a:p>
            <a:r>
              <a:rPr lang="en-US" sz="1400" dirty="0">
                <a:solidFill>
                  <a:srgbClr val="3C5790"/>
                </a:solidFill>
              </a:rPr>
              <a:t>This allows all roots in the JVM to be processed by ZGC in a concurrent phase instead of stop-the-world pauses.</a:t>
            </a:r>
          </a:p>
          <a:p>
            <a:r>
              <a:rPr lang="en-US" sz="1400" dirty="0">
                <a:solidFill>
                  <a:srgbClr val="3C5790"/>
                </a:solidFill>
              </a:rPr>
              <a:t>The amount of work done in ZGC pauses has now become constant and typically not exceeding a few hundred microseconds.</a:t>
            </a:r>
          </a:p>
        </p:txBody>
      </p:sp>
    </p:spTree>
    <p:extLst>
      <p:ext uri="{BB962C8B-B14F-4D97-AF65-F5344CB8AC3E}">
        <p14:creationId xmlns:p14="http://schemas.microsoft.com/office/powerpoint/2010/main" val="28586068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This new feature "concurrently Uncommit Memory in G1" is always enabled and changes the time when G1 returns Java heap memory to the operating system. G1 still makes sizing decisions during the GC pause but offloads the expensive work to a thread running concurrently with the Java application.</a:t>
            </a:r>
          </a:p>
        </p:txBody>
      </p:sp>
    </p:spTree>
    <p:extLst>
      <p:ext uri="{BB962C8B-B14F-4D97-AF65-F5344CB8AC3E}">
        <p14:creationId xmlns:p14="http://schemas.microsoft.com/office/powerpoint/2010/main" val="28887815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The JVM uses the "</a:t>
            </a:r>
            <a:r>
              <a:rPr lang="en-US" sz="1400" dirty="0" err="1">
                <a:solidFill>
                  <a:srgbClr val="3C5790"/>
                </a:solidFill>
              </a:rPr>
              <a:t>metaspace</a:t>
            </a:r>
            <a:r>
              <a:rPr lang="en-US" sz="1400" dirty="0">
                <a:solidFill>
                  <a:srgbClr val="3C5790"/>
                </a:solidFill>
              </a:rPr>
              <a:t>" to store class metadata, i.e., all information about a class, such as the parent class, methods, and field names – but not the content of the fields (which is located on the heap).</a:t>
            </a:r>
          </a:p>
          <a:p>
            <a:r>
              <a:rPr lang="en-US" sz="1400" dirty="0">
                <a:solidFill>
                  <a:srgbClr val="3C5790"/>
                </a:solidFill>
              </a:rPr>
              <a:t>Depending on the application profile, the </a:t>
            </a:r>
            <a:r>
              <a:rPr lang="en-US" sz="1400" dirty="0" err="1">
                <a:solidFill>
                  <a:srgbClr val="3C5790"/>
                </a:solidFill>
              </a:rPr>
              <a:t>metaspace</a:t>
            </a:r>
            <a:r>
              <a:rPr lang="en-US" sz="1400" dirty="0">
                <a:solidFill>
                  <a:srgbClr val="3C5790"/>
                </a:solidFill>
              </a:rPr>
              <a:t> may have an excessively high memory consumption.</a:t>
            </a:r>
          </a:p>
          <a:p>
            <a:r>
              <a:rPr lang="en-US" sz="1400" dirty="0">
                <a:solidFill>
                  <a:srgbClr val="3C5790"/>
                </a:solidFill>
              </a:rPr>
              <a:t>JEP 387 reduces the </a:t>
            </a:r>
            <a:r>
              <a:rPr lang="en-US" sz="1400" dirty="0" err="1">
                <a:solidFill>
                  <a:srgbClr val="3C5790"/>
                </a:solidFill>
              </a:rPr>
              <a:t>metaspace's</a:t>
            </a:r>
            <a:r>
              <a:rPr lang="en-US" sz="1400" dirty="0">
                <a:solidFill>
                  <a:srgbClr val="3C5790"/>
                </a:solidFill>
              </a:rPr>
              <a:t> memory footprint, and memory is returned faster to the operating system.</a:t>
            </a:r>
          </a:p>
        </p:txBody>
      </p:sp>
    </p:spTree>
    <p:extLst>
      <p:ext uri="{BB962C8B-B14F-4D97-AF65-F5344CB8AC3E}">
        <p14:creationId xmlns:p14="http://schemas.microsoft.com/office/powerpoint/2010/main" val="4666266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4648200"/>
          </a:xfrm>
        </p:spPr>
        <p:txBody>
          <a:bodyPr/>
          <a:lstStyle/>
          <a:p>
            <a:r>
              <a:rPr lang="en-US" sz="1400" dirty="0">
                <a:solidFill>
                  <a:srgbClr val="3C5790"/>
                </a:solidFill>
              </a:rPr>
              <a:t>With </a:t>
            </a:r>
            <a:r>
              <a:rPr lang="en-US" sz="1400" b="1" dirty="0">
                <a:solidFill>
                  <a:srgbClr val="3C5790"/>
                </a:solidFill>
              </a:rPr>
              <a:t>JEP 392</a:t>
            </a:r>
            <a:r>
              <a:rPr lang="en-US" sz="1400" dirty="0">
                <a:solidFill>
                  <a:srgbClr val="3C5790"/>
                </a:solidFill>
              </a:rPr>
              <a:t>, </a:t>
            </a:r>
            <a:r>
              <a:rPr lang="en-US" sz="1400" dirty="0" err="1">
                <a:solidFill>
                  <a:srgbClr val="3C5790"/>
                </a:solidFill>
              </a:rPr>
              <a:t>jpackage</a:t>
            </a:r>
            <a:r>
              <a:rPr lang="en-US" sz="1400" dirty="0">
                <a:solidFill>
                  <a:srgbClr val="3C5790"/>
                </a:solidFill>
              </a:rPr>
              <a:t> tool can be used for packaging self-contained Java applications.</a:t>
            </a:r>
          </a:p>
          <a:p>
            <a:r>
              <a:rPr lang="en-US" sz="1400" dirty="0">
                <a:solidFill>
                  <a:srgbClr val="3C5790"/>
                </a:solidFill>
              </a:rPr>
              <a:t>The </a:t>
            </a:r>
            <a:r>
              <a:rPr lang="en-US" sz="1400" dirty="0" err="1">
                <a:solidFill>
                  <a:srgbClr val="3C5790"/>
                </a:solidFill>
              </a:rPr>
              <a:t>jpackage</a:t>
            </a:r>
            <a:r>
              <a:rPr lang="en-US" sz="1400" dirty="0">
                <a:solidFill>
                  <a:srgbClr val="3C5790"/>
                </a:solidFill>
              </a:rPr>
              <a:t> tool was introduced as an incubating tool in JDK 14 by JEP 343.</a:t>
            </a:r>
          </a:p>
          <a:p>
            <a:r>
              <a:rPr lang="en-US" sz="1400" dirty="0">
                <a:solidFill>
                  <a:srgbClr val="3C5790"/>
                </a:solidFill>
              </a:rPr>
              <a:t>It remained an incubating tool in JDK 15, to allow time for additional feedback.</a:t>
            </a:r>
          </a:p>
          <a:p>
            <a:r>
              <a:rPr lang="en-US" sz="1400" dirty="0">
                <a:solidFill>
                  <a:srgbClr val="3C5790"/>
                </a:solidFill>
              </a:rPr>
              <a:t>It has been promoted in JDK 16 from incubation to a production-ready feature.</a:t>
            </a:r>
          </a:p>
          <a:p>
            <a:r>
              <a:rPr lang="en-US" sz="1400" dirty="0">
                <a:solidFill>
                  <a:srgbClr val="3C5790"/>
                </a:solidFill>
              </a:rPr>
              <a:t>Because of this transition, the name of the </a:t>
            </a:r>
            <a:r>
              <a:rPr lang="en-US" sz="1400" dirty="0" err="1">
                <a:solidFill>
                  <a:srgbClr val="3C5790"/>
                </a:solidFill>
              </a:rPr>
              <a:t>jpackage</a:t>
            </a:r>
            <a:r>
              <a:rPr lang="en-US" sz="1400" dirty="0">
                <a:solidFill>
                  <a:srgbClr val="3C5790"/>
                </a:solidFill>
              </a:rPr>
              <a:t> module has changed from </a:t>
            </a:r>
            <a:r>
              <a:rPr lang="en-US" sz="1400" dirty="0" err="1">
                <a:solidFill>
                  <a:srgbClr val="3C5790"/>
                </a:solidFill>
              </a:rPr>
              <a:t>jdk.incubator.jpackage</a:t>
            </a:r>
            <a:r>
              <a:rPr lang="en-US" sz="1400" dirty="0">
                <a:solidFill>
                  <a:srgbClr val="3C5790"/>
                </a:solidFill>
              </a:rPr>
              <a:t> to </a:t>
            </a:r>
            <a:r>
              <a:rPr lang="en-US" sz="1400" dirty="0" err="1">
                <a:solidFill>
                  <a:srgbClr val="3C5790"/>
                </a:solidFill>
              </a:rPr>
              <a:t>jdk.jpackage</a:t>
            </a:r>
            <a:r>
              <a:rPr lang="en-US" sz="1400" dirty="0">
                <a:solidFill>
                  <a:srgbClr val="3C5790"/>
                </a:solidFill>
              </a:rPr>
              <a:t>.</a:t>
            </a:r>
          </a:p>
          <a:p>
            <a:r>
              <a:rPr lang="en-US" sz="1400" dirty="0">
                <a:solidFill>
                  <a:srgbClr val="3C5790"/>
                </a:solidFill>
              </a:rPr>
              <a:t>Supported are:</a:t>
            </a:r>
          </a:p>
          <a:p>
            <a:pPr lvl="1">
              <a:buFont typeface="Wingdings" panose="05000000000000000000" pitchFamily="2" charset="2"/>
              <a:buChar char="Ø"/>
            </a:pPr>
            <a:r>
              <a:rPr lang="en-US" sz="1400" dirty="0">
                <a:solidFill>
                  <a:srgbClr val="3C5790"/>
                </a:solidFill>
              </a:rPr>
              <a:t>Windows (exe and </a:t>
            </a:r>
            <a:r>
              <a:rPr lang="en-US" sz="1400" dirty="0" err="1">
                <a:solidFill>
                  <a:srgbClr val="3C5790"/>
                </a:solidFill>
              </a:rPr>
              <a:t>msi</a:t>
            </a:r>
            <a:r>
              <a:rPr lang="en-US" sz="1400" dirty="0">
                <a:solidFill>
                  <a:srgbClr val="3C5790"/>
                </a:solidFill>
              </a:rPr>
              <a:t>)</a:t>
            </a:r>
          </a:p>
          <a:p>
            <a:pPr lvl="1">
              <a:buFont typeface="Wingdings" panose="05000000000000000000" pitchFamily="2" charset="2"/>
              <a:buChar char="Ø"/>
            </a:pPr>
            <a:r>
              <a:rPr lang="en-US" sz="1400" dirty="0">
                <a:solidFill>
                  <a:srgbClr val="3C5790"/>
                </a:solidFill>
              </a:rPr>
              <a:t>macOS (pkg and dmg)</a:t>
            </a:r>
          </a:p>
          <a:p>
            <a:pPr lvl="1">
              <a:buFont typeface="Wingdings" panose="05000000000000000000" pitchFamily="2" charset="2"/>
              <a:buChar char="Ø"/>
            </a:pPr>
            <a:r>
              <a:rPr lang="en-US" sz="1400" dirty="0">
                <a:solidFill>
                  <a:srgbClr val="3C5790"/>
                </a:solidFill>
              </a:rPr>
              <a:t>Linux (deb and rpm)</a:t>
            </a:r>
          </a:p>
        </p:txBody>
      </p:sp>
    </p:spTree>
    <p:extLst>
      <p:ext uri="{BB962C8B-B14F-4D97-AF65-F5344CB8AC3E}">
        <p14:creationId xmlns:p14="http://schemas.microsoft.com/office/powerpoint/2010/main" val="37190295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a:solidFill>
                  <a:srgbClr val="3C5790"/>
                </a:solidFill>
              </a:rPr>
              <a:t>We need to have installed </a:t>
            </a:r>
            <a:r>
              <a:rPr lang="en-US" sz="1400" b="1" dirty="0">
                <a:solidFill>
                  <a:srgbClr val="3C5790"/>
                </a:solidFill>
              </a:rPr>
              <a:t>WIX Toolset</a:t>
            </a:r>
            <a:r>
              <a:rPr lang="en-US" sz="1400" dirty="0">
                <a:solidFill>
                  <a:srgbClr val="3C5790"/>
                </a:solidFill>
              </a:rPr>
              <a:t> (requires .NET 3.5) to use </a:t>
            </a:r>
            <a:r>
              <a:rPr lang="en-US" sz="1400" dirty="0" err="1">
                <a:solidFill>
                  <a:srgbClr val="3C5790"/>
                </a:solidFill>
              </a:rPr>
              <a:t>jpackage</a:t>
            </a:r>
            <a:r>
              <a:rPr lang="en-US" sz="1400" dirty="0">
                <a:solidFill>
                  <a:srgbClr val="3C5790"/>
                </a:solidFill>
              </a:rPr>
              <a:t> utility.</a:t>
            </a:r>
          </a:p>
          <a:p>
            <a:r>
              <a:rPr lang="en-US" sz="1400" dirty="0">
                <a:solidFill>
                  <a:srgbClr val="3C5790"/>
                </a:solidFill>
              </a:rPr>
              <a:t>The WiX Toolset builds Windows installation packages from XML source code. </a:t>
            </a:r>
          </a:p>
          <a:p>
            <a:r>
              <a:rPr lang="en-US" sz="1400" dirty="0" err="1">
                <a:solidFill>
                  <a:srgbClr val="3C5790"/>
                </a:solidFill>
              </a:rPr>
              <a:t>javac</a:t>
            </a:r>
            <a:r>
              <a:rPr lang="en-US" sz="1400" dirty="0">
                <a:solidFill>
                  <a:srgbClr val="3C5790"/>
                </a:solidFill>
              </a:rPr>
              <a:t> -d target/classes </a:t>
            </a:r>
            <a:r>
              <a:rPr lang="en-US" sz="1400" dirty="0" err="1">
                <a:solidFill>
                  <a:srgbClr val="3C5790"/>
                </a:solidFill>
              </a:rPr>
              <a:t>src</a:t>
            </a:r>
            <a:r>
              <a:rPr lang="en-US" sz="1400" dirty="0">
                <a:solidFill>
                  <a:srgbClr val="3C5790"/>
                </a:solidFill>
              </a:rPr>
              <a:t>/test3/Main.java</a:t>
            </a:r>
          </a:p>
          <a:p>
            <a:r>
              <a:rPr lang="en-US" sz="1400" dirty="0">
                <a:solidFill>
                  <a:srgbClr val="3C5790"/>
                </a:solidFill>
              </a:rPr>
              <a:t>jar </a:t>
            </a:r>
            <a:r>
              <a:rPr lang="en-US" sz="1400" dirty="0" err="1">
                <a:solidFill>
                  <a:srgbClr val="3C5790"/>
                </a:solidFill>
              </a:rPr>
              <a:t>cf</a:t>
            </a:r>
            <a:r>
              <a:rPr lang="en-US" sz="1400" dirty="0">
                <a:solidFill>
                  <a:srgbClr val="3C5790"/>
                </a:solidFill>
              </a:rPr>
              <a:t> lib/test3.jar -C target/classes .</a:t>
            </a:r>
          </a:p>
          <a:p>
            <a:r>
              <a:rPr lang="en-US" sz="1400" dirty="0" err="1">
                <a:solidFill>
                  <a:srgbClr val="3C5790"/>
                </a:solidFill>
              </a:rPr>
              <a:t>jpackage</a:t>
            </a:r>
            <a:r>
              <a:rPr lang="en-US" sz="1400" dirty="0">
                <a:solidFill>
                  <a:srgbClr val="3C5790"/>
                </a:solidFill>
              </a:rPr>
              <a:t> --name test3 --input lib --main-jar test3.jar --main-class test3.Main</a:t>
            </a:r>
          </a:p>
        </p:txBody>
      </p:sp>
      <p:pic>
        <p:nvPicPr>
          <p:cNvPr id="3" name="Picture 2">
            <a:extLst>
              <a:ext uri="{FF2B5EF4-FFF2-40B4-BE49-F238E27FC236}">
                <a16:creationId xmlns:a16="http://schemas.microsoft.com/office/drawing/2014/main" id="{6919D33F-8D42-D2F7-7F53-A886983F6806}"/>
              </a:ext>
            </a:extLst>
          </p:cNvPr>
          <p:cNvPicPr>
            <a:picLocks noChangeAspect="1"/>
          </p:cNvPicPr>
          <p:nvPr/>
        </p:nvPicPr>
        <p:blipFill>
          <a:blip r:embed="rId3"/>
          <a:stretch>
            <a:fillRect/>
          </a:stretch>
        </p:blipFill>
        <p:spPr>
          <a:xfrm>
            <a:off x="2362200" y="3657600"/>
            <a:ext cx="4019825" cy="1524000"/>
          </a:xfrm>
          <a:prstGeom prst="rect">
            <a:avLst/>
          </a:prstGeom>
        </p:spPr>
      </p:pic>
    </p:spTree>
    <p:extLst>
      <p:ext uri="{BB962C8B-B14F-4D97-AF65-F5344CB8AC3E}">
        <p14:creationId xmlns:p14="http://schemas.microsoft.com/office/powerpoint/2010/main" val="28594428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a:xfrm>
            <a:off x="228600" y="274638"/>
            <a:ext cx="8686800" cy="1143000"/>
          </a:xfrm>
        </p:spPr>
        <p:txBody>
          <a:bodyPr/>
          <a:lstStyle/>
          <a:p>
            <a:pPr lvl="1"/>
            <a:r>
              <a:rPr lang="en-US" sz="3200" dirty="0">
                <a:solidFill>
                  <a:schemeClr val="bg1"/>
                </a:solidFill>
              </a:rPr>
              <a:t>Other Improvements (cont.) </a:t>
            </a:r>
            <a:endParaRPr lang="fr-CA" sz="3000" dirty="0">
              <a:solidFill>
                <a:schemeClr val="bg1"/>
              </a:solidFill>
            </a:endParaRPr>
          </a:p>
        </p:txBody>
      </p:sp>
      <p:sp>
        <p:nvSpPr>
          <p:cNvPr id="4099" name="Espace réservé du contenu 4"/>
          <p:cNvSpPr>
            <a:spLocks noGrp="1"/>
          </p:cNvSpPr>
          <p:nvPr>
            <p:ph idx="1"/>
          </p:nvPr>
        </p:nvSpPr>
        <p:spPr>
          <a:xfrm>
            <a:off x="76200" y="1981200"/>
            <a:ext cx="8686800" cy="1600200"/>
          </a:xfrm>
        </p:spPr>
        <p:txBody>
          <a:bodyPr/>
          <a:lstStyle/>
          <a:p>
            <a:r>
              <a:rPr lang="en-US" sz="1400" dirty="0">
                <a:solidFill>
                  <a:srgbClr val="3C5790"/>
                </a:solidFill>
              </a:rPr>
              <a:t>The </a:t>
            </a:r>
            <a:r>
              <a:rPr lang="en-US" sz="1400" dirty="0" err="1">
                <a:solidFill>
                  <a:srgbClr val="3C5790"/>
                </a:solidFill>
              </a:rPr>
              <a:t>ThreadGroup</a:t>
            </a:r>
            <a:r>
              <a:rPr lang="en-US" sz="1400" dirty="0">
                <a:solidFill>
                  <a:srgbClr val="3C5790"/>
                </a:solidFill>
              </a:rPr>
              <a:t> methods stop(), destroy(), </a:t>
            </a:r>
            <a:r>
              <a:rPr lang="en-US" sz="1400" dirty="0" err="1">
                <a:solidFill>
                  <a:srgbClr val="3C5790"/>
                </a:solidFill>
              </a:rPr>
              <a:t>isDestroyed</a:t>
            </a:r>
            <a:r>
              <a:rPr lang="en-US" sz="1400" dirty="0">
                <a:solidFill>
                  <a:srgbClr val="3C5790"/>
                </a:solidFill>
              </a:rPr>
              <a:t>(), </a:t>
            </a:r>
            <a:r>
              <a:rPr lang="en-US" sz="1400" dirty="0" err="1">
                <a:solidFill>
                  <a:srgbClr val="3C5790"/>
                </a:solidFill>
              </a:rPr>
              <a:t>setDaemon</a:t>
            </a:r>
            <a:r>
              <a:rPr lang="en-US" sz="1400" dirty="0">
                <a:solidFill>
                  <a:srgbClr val="3C5790"/>
                </a:solidFill>
              </a:rPr>
              <a:t>() and </a:t>
            </a:r>
            <a:r>
              <a:rPr lang="en-US" sz="1400" dirty="0" err="1">
                <a:solidFill>
                  <a:srgbClr val="3C5790"/>
                </a:solidFill>
              </a:rPr>
              <a:t>isDaemon</a:t>
            </a:r>
            <a:r>
              <a:rPr lang="en-US" sz="1400" dirty="0">
                <a:solidFill>
                  <a:srgbClr val="3C5790"/>
                </a:solidFill>
              </a:rPr>
              <a:t>() have now also been marked as "deprecated for removal".</a:t>
            </a:r>
          </a:p>
          <a:p>
            <a:r>
              <a:rPr lang="en-US" sz="1400" dirty="0">
                <a:solidFill>
                  <a:srgbClr val="3C5790"/>
                </a:solidFill>
              </a:rPr>
              <a:t>The mechanism for destroying a thread group was poorly implemented in the JDK from the beginning and is to be completely removed in a future version. This also makes the concept of the daemon thread group obsolete.</a:t>
            </a:r>
          </a:p>
        </p:txBody>
      </p:sp>
    </p:spTree>
    <p:extLst>
      <p:ext uri="{BB962C8B-B14F-4D97-AF65-F5344CB8AC3E}">
        <p14:creationId xmlns:p14="http://schemas.microsoft.com/office/powerpoint/2010/main" val="2933188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5122" name="Titre 3"/>
          <p:cNvSpPr>
            <a:spLocks noGrp="1"/>
          </p:cNvSpPr>
          <p:nvPr>
            <p:ph type="title"/>
          </p:nvPr>
        </p:nvSpPr>
        <p:spPr/>
        <p:txBody>
          <a:bodyPr/>
          <a:lstStyle/>
          <a:p>
            <a:r>
              <a:rPr lang="fr-CA" sz="4000" dirty="0" err="1">
                <a:solidFill>
                  <a:schemeClr val="bg1">
                    <a:lumMod val="95000"/>
                  </a:schemeClr>
                </a:solidFill>
              </a:rPr>
              <a:t>Bibliography</a:t>
            </a:r>
            <a:endParaRPr lang="fr-CA" sz="4000" dirty="0">
              <a:solidFill>
                <a:schemeClr val="bg1">
                  <a:lumMod val="95000"/>
                </a:schemeClr>
              </a:solidFill>
            </a:endParaRPr>
          </a:p>
        </p:txBody>
      </p:sp>
      <p:sp>
        <p:nvSpPr>
          <p:cNvPr id="5123" name="Espace réservé du contenu 4"/>
          <p:cNvSpPr>
            <a:spLocks noGrp="1"/>
          </p:cNvSpPr>
          <p:nvPr>
            <p:ph idx="1"/>
          </p:nvPr>
        </p:nvSpPr>
        <p:spPr>
          <a:xfrm>
            <a:off x="457200" y="1676400"/>
            <a:ext cx="8458200" cy="4876800"/>
          </a:xfrm>
        </p:spPr>
        <p:txBody>
          <a:bodyPr/>
          <a:lstStyle/>
          <a:p>
            <a:r>
              <a:rPr lang="en-US" sz="1600" dirty="0">
                <a:solidFill>
                  <a:schemeClr val="bg1"/>
                </a:solidFill>
                <a:hlinkClick r:id="rId3">
                  <a:extLst>
                    <a:ext uri="{A12FA001-AC4F-418D-AE19-62706E023703}">
                      <ahyp:hlinkClr xmlns:ahyp="http://schemas.microsoft.com/office/drawing/2018/hyperlinkcolor" val="tx"/>
                    </a:ext>
                  </a:extLst>
                </a:hlinkClick>
              </a:rPr>
              <a:t>http://en.wikipedia.org/wiki/Java_(programming_language)</a:t>
            </a:r>
            <a:endParaRPr lang="en-US" sz="1600" dirty="0">
              <a:solidFill>
                <a:schemeClr val="bg1"/>
              </a:solidFill>
            </a:endParaRPr>
          </a:p>
          <a:p>
            <a:r>
              <a:rPr lang="en-US" sz="1600" dirty="0">
                <a:solidFill>
                  <a:schemeClr val="bg1"/>
                </a:solidFill>
              </a:rPr>
              <a:t>https://www.baeldung.com/java-16-new-features</a:t>
            </a:r>
          </a:p>
          <a:p>
            <a:r>
              <a:rPr lang="en-US" sz="1600" dirty="0">
                <a:solidFill>
                  <a:schemeClr val="bg1"/>
                </a:solidFill>
              </a:rPr>
              <a:t>https://www.happycoders.eu/java/java-16-features/</a:t>
            </a:r>
          </a:p>
          <a:p>
            <a:r>
              <a:rPr lang="en-US" sz="1600" dirty="0">
                <a:solidFill>
                  <a:schemeClr val="bg1"/>
                </a:solidFill>
              </a:rPr>
              <a:t>https://www.oracle.com/java/technologies/javase/16-relnote-issues.html</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What</a:t>
            </a:r>
            <a:r>
              <a:rPr lang="fr-CA" dirty="0">
                <a:solidFill>
                  <a:schemeClr val="bg1"/>
                </a:solidFill>
              </a:rPr>
              <a:t> </a:t>
            </a:r>
            <a:r>
              <a:rPr lang="fr-CA" dirty="0" err="1">
                <a:solidFill>
                  <a:schemeClr val="bg1"/>
                </a:solidFill>
              </a:rPr>
              <a:t>is</a:t>
            </a:r>
            <a:r>
              <a:rPr lang="fr-CA" dirty="0">
                <a:solidFill>
                  <a:schemeClr val="bg1"/>
                </a:solidFill>
              </a:rPr>
              <a:t> Java?</a:t>
            </a:r>
          </a:p>
        </p:txBody>
      </p:sp>
      <p:sp>
        <p:nvSpPr>
          <p:cNvPr id="4099" name="Espace réservé du contenu 4"/>
          <p:cNvSpPr>
            <a:spLocks noGrp="1"/>
          </p:cNvSpPr>
          <p:nvPr>
            <p:ph idx="1"/>
          </p:nvPr>
        </p:nvSpPr>
        <p:spPr>
          <a:xfrm>
            <a:off x="228600" y="2133600"/>
            <a:ext cx="8686800" cy="4419600"/>
          </a:xfrm>
        </p:spPr>
        <p:txBody>
          <a:bodyPr/>
          <a:lstStyle/>
          <a:p>
            <a:r>
              <a:rPr lang="en-US" sz="1500" b="1" dirty="0">
                <a:solidFill>
                  <a:srgbClr val="3C5790"/>
                </a:solidFill>
              </a:rPr>
              <a:t>Java</a:t>
            </a:r>
            <a:r>
              <a:rPr lang="en-US" sz="1500" dirty="0">
                <a:solidFill>
                  <a:srgbClr val="3C5790"/>
                </a:solidFill>
              </a:rPr>
              <a:t> is a programming language created by Sun Microsystems.</a:t>
            </a:r>
          </a:p>
          <a:p>
            <a:r>
              <a:rPr lang="en-US" sz="1500" dirty="0">
                <a:solidFill>
                  <a:srgbClr val="3C5790"/>
                </a:solidFill>
              </a:rPr>
              <a:t>Java is used in a wide variety of computing platforms from embedded devices and mobile phones on  the low end, to enterprise servers and supercomputers on the high end.</a:t>
            </a:r>
          </a:p>
          <a:p>
            <a:r>
              <a:rPr lang="en-US" sz="1500" dirty="0">
                <a:solidFill>
                  <a:srgbClr val="3C5790"/>
                </a:solidFill>
              </a:rPr>
              <a:t>Memory management is handled through integrated automatic garbage collection performed by the JVM.</a:t>
            </a:r>
          </a:p>
          <a:p>
            <a:r>
              <a:rPr lang="en-US" sz="1500" dirty="0">
                <a:solidFill>
                  <a:srgbClr val="3C5790"/>
                </a:solidFill>
              </a:rPr>
              <a:t>The heart of the Java platform is the concept of a "virtual machine" that executes Java </a:t>
            </a:r>
            <a:r>
              <a:rPr lang="en-US" sz="1500" b="1" dirty="0" err="1">
                <a:solidFill>
                  <a:srgbClr val="3C5790"/>
                </a:solidFill>
              </a:rPr>
              <a:t>bytecode</a:t>
            </a:r>
            <a:r>
              <a:rPr lang="en-US" sz="1500" dirty="0">
                <a:solidFill>
                  <a:srgbClr val="3C5790"/>
                </a:solidFill>
              </a:rPr>
              <a:t> programs. This </a:t>
            </a:r>
            <a:r>
              <a:rPr lang="en-US" sz="1500" dirty="0" err="1">
                <a:solidFill>
                  <a:srgbClr val="3C5790"/>
                </a:solidFill>
              </a:rPr>
              <a:t>bytecode</a:t>
            </a:r>
            <a:r>
              <a:rPr lang="en-US" sz="1500" dirty="0">
                <a:solidFill>
                  <a:srgbClr val="3C5790"/>
                </a:solidFill>
              </a:rPr>
              <a:t> is the same no matter what hardware or operating system the program is running under. </a:t>
            </a:r>
          </a:p>
          <a:p>
            <a:r>
              <a:rPr lang="en-US" sz="1500" dirty="0">
                <a:solidFill>
                  <a:srgbClr val="3C5790"/>
                </a:solidFill>
              </a:rPr>
              <a:t>There is a </a:t>
            </a:r>
            <a:r>
              <a:rPr lang="en-US" sz="1500" b="1" dirty="0">
                <a:solidFill>
                  <a:srgbClr val="3C5790"/>
                </a:solidFill>
              </a:rPr>
              <a:t>JIT(Just-In-Time)</a:t>
            </a:r>
            <a:r>
              <a:rPr lang="en-US" sz="1500" dirty="0">
                <a:solidFill>
                  <a:srgbClr val="3C5790"/>
                </a:solidFill>
              </a:rPr>
              <a:t> compiler within the Java Virtual Machine, or JVM.  The JIT compiler translates the Java </a:t>
            </a:r>
            <a:r>
              <a:rPr lang="en-US" sz="1500" dirty="0" err="1">
                <a:solidFill>
                  <a:srgbClr val="3C5790"/>
                </a:solidFill>
              </a:rPr>
              <a:t>bytecode</a:t>
            </a:r>
            <a:r>
              <a:rPr lang="en-US" sz="1500" dirty="0">
                <a:solidFill>
                  <a:srgbClr val="3C5790"/>
                </a:solidFill>
              </a:rPr>
              <a:t> into native processor instructions at run-time and caches the native code in memory during execution. </a:t>
            </a:r>
          </a:p>
          <a:p>
            <a:r>
              <a:rPr lang="en-US" sz="1500" dirty="0">
                <a:solidFill>
                  <a:srgbClr val="3C5790"/>
                </a:solidFill>
              </a:rPr>
              <a:t>The Java programs are cross-platform or platform independent, but the code of the Java Virtual Machines (JVM) that execute these programs is not.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endParaRPr lang="fr-CA" dirty="0">
              <a:solidFill>
                <a:schemeClr val="bg1"/>
              </a:solidFill>
            </a:endParaRPr>
          </a:p>
        </p:txBody>
      </p:sp>
      <p:sp>
        <p:nvSpPr>
          <p:cNvPr id="4099" name="Espace réservé du contenu 4"/>
          <p:cNvSpPr>
            <a:spLocks noGrp="1"/>
          </p:cNvSpPr>
          <p:nvPr>
            <p:ph idx="1"/>
          </p:nvPr>
        </p:nvSpPr>
        <p:spPr>
          <a:xfrm>
            <a:off x="228600" y="2133600"/>
            <a:ext cx="8686800" cy="2743200"/>
          </a:xfrm>
        </p:spPr>
        <p:txBody>
          <a:bodyPr/>
          <a:lstStyle/>
          <a:p>
            <a:r>
              <a:rPr lang="en-US" sz="1500" dirty="0">
                <a:solidFill>
                  <a:srgbClr val="3C5790"/>
                </a:solidFill>
              </a:rPr>
              <a:t>The initial Java release was named </a:t>
            </a:r>
            <a:r>
              <a:rPr lang="en-US" sz="1500" b="1" dirty="0">
                <a:solidFill>
                  <a:srgbClr val="3C5790"/>
                </a:solidFill>
              </a:rPr>
              <a:t>Oak</a:t>
            </a:r>
            <a:r>
              <a:rPr lang="en-US" sz="1500" dirty="0">
                <a:solidFill>
                  <a:srgbClr val="3C5790"/>
                </a:solidFill>
              </a:rPr>
              <a:t>, and the first stable version was JDK 1.0.2, called Java 1.</a:t>
            </a:r>
          </a:p>
          <a:p>
            <a:r>
              <a:rPr lang="en-US" sz="1500" dirty="0">
                <a:solidFill>
                  <a:srgbClr val="3C5790"/>
                </a:solidFill>
              </a:rPr>
              <a:t>JDK 1.0 - 23 January  1996</a:t>
            </a:r>
          </a:p>
          <a:p>
            <a:r>
              <a:rPr lang="en-US" sz="1500" dirty="0">
                <a:solidFill>
                  <a:srgbClr val="3C5790"/>
                </a:solidFill>
              </a:rPr>
              <a:t>JDK 1.1 – 19 February 1997</a:t>
            </a:r>
          </a:p>
          <a:p>
            <a:r>
              <a:rPr lang="en-US" sz="1500" dirty="0">
                <a:solidFill>
                  <a:srgbClr val="3C5790"/>
                </a:solidFill>
              </a:rPr>
              <a:t>J2SE 1.2 – 8 December 1998 (codename Playground)</a:t>
            </a:r>
          </a:p>
          <a:p>
            <a:r>
              <a:rPr lang="en-US" sz="1500" dirty="0">
                <a:solidFill>
                  <a:srgbClr val="3C5790"/>
                </a:solidFill>
              </a:rPr>
              <a:t>J2SE 1.3 – 8 May 2000 (codename Kestrel)</a:t>
            </a:r>
          </a:p>
          <a:p>
            <a:r>
              <a:rPr lang="en-US" sz="1500" dirty="0">
                <a:solidFill>
                  <a:srgbClr val="3C5790"/>
                </a:solidFill>
              </a:rPr>
              <a:t>J2SE 1.4 – 6 February 2002 (codename Merlin)</a:t>
            </a:r>
          </a:p>
          <a:p>
            <a:r>
              <a:rPr lang="en-US" sz="1500" dirty="0">
                <a:solidFill>
                  <a:srgbClr val="3C5790"/>
                </a:solidFill>
              </a:rPr>
              <a:t>J2SE 5.0 – 30 September 2004 (codename Tiger)</a:t>
            </a:r>
          </a:p>
          <a:p>
            <a:r>
              <a:rPr lang="en-US" sz="1500" dirty="0">
                <a:solidFill>
                  <a:srgbClr val="3C5790"/>
                </a:solidFill>
              </a:rPr>
              <a:t>Java SE 6 – 11 December 2006 (codename Mustang)</a:t>
            </a:r>
          </a:p>
          <a:p>
            <a:r>
              <a:rPr lang="en-US" sz="1500" dirty="0">
                <a:solidFill>
                  <a:srgbClr val="3C5790"/>
                </a:solidFill>
              </a:rPr>
              <a:t>Java SE 7 – 7 July 2011(codename Dolphin)</a:t>
            </a:r>
          </a:p>
          <a:p>
            <a:r>
              <a:rPr lang="en-US" sz="1500" dirty="0">
                <a:solidFill>
                  <a:srgbClr val="3C5790"/>
                </a:solidFill>
              </a:rPr>
              <a:t>Java SE 8 – 18 March 2014 (codename Spider)</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History</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4191000"/>
          </a:xfrm>
        </p:spPr>
        <p:txBody>
          <a:bodyPr/>
          <a:lstStyle/>
          <a:p>
            <a:r>
              <a:rPr lang="en-US" sz="1500" dirty="0">
                <a:solidFill>
                  <a:srgbClr val="3C5790"/>
                </a:solidFill>
              </a:rPr>
              <a:t>Java SE 9 – 21 September 2017</a:t>
            </a:r>
          </a:p>
          <a:p>
            <a:r>
              <a:rPr lang="en-US" sz="1500" dirty="0">
                <a:solidFill>
                  <a:srgbClr val="3C5790"/>
                </a:solidFill>
              </a:rPr>
              <a:t>Java SE 10 – 20 March 2018</a:t>
            </a:r>
          </a:p>
          <a:p>
            <a:r>
              <a:rPr lang="en-US" sz="1500" dirty="0">
                <a:solidFill>
                  <a:srgbClr val="3C5790"/>
                </a:solidFill>
              </a:rPr>
              <a:t>Java SE 11 – 25 September 2018</a:t>
            </a:r>
          </a:p>
          <a:p>
            <a:r>
              <a:rPr lang="en-US" sz="1500" dirty="0">
                <a:solidFill>
                  <a:srgbClr val="3C5790"/>
                </a:solidFill>
              </a:rPr>
              <a:t>Java SE 12 – 19 March 2019</a:t>
            </a:r>
          </a:p>
          <a:p>
            <a:r>
              <a:rPr lang="en-US" sz="1500" dirty="0">
                <a:solidFill>
                  <a:srgbClr val="3C5790"/>
                </a:solidFill>
              </a:rPr>
              <a:t>Java SE 13 – 17 September 2019</a:t>
            </a:r>
          </a:p>
          <a:p>
            <a:r>
              <a:rPr lang="en-US" sz="1500" dirty="0">
                <a:solidFill>
                  <a:srgbClr val="3C5790"/>
                </a:solidFill>
              </a:rPr>
              <a:t>Java SE 14 – 17 March 2020</a:t>
            </a:r>
          </a:p>
          <a:p>
            <a:r>
              <a:rPr lang="en-US" sz="1500" dirty="0">
                <a:solidFill>
                  <a:srgbClr val="3C5790"/>
                </a:solidFill>
              </a:rPr>
              <a:t>Java SE 15 – 16 September 2020</a:t>
            </a:r>
          </a:p>
          <a:p>
            <a:r>
              <a:rPr lang="en-US" sz="1500" dirty="0">
                <a:solidFill>
                  <a:srgbClr val="3C5790"/>
                </a:solidFill>
              </a:rPr>
              <a:t>Java SE 16 – 16 March 2021</a:t>
            </a:r>
          </a:p>
          <a:p>
            <a:endParaRPr lang="en-US" sz="1500" dirty="0">
              <a:solidFill>
                <a:srgbClr val="3C5790"/>
              </a:solidFill>
            </a:endParaRPr>
          </a:p>
        </p:txBody>
      </p:sp>
    </p:spTree>
    <p:extLst>
      <p:ext uri="{BB962C8B-B14F-4D97-AF65-F5344CB8AC3E}">
        <p14:creationId xmlns:p14="http://schemas.microsoft.com/office/powerpoint/2010/main" val="3719297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Java </a:t>
            </a:r>
            <a:r>
              <a:rPr lang="fr-CA" dirty="0" err="1">
                <a:solidFill>
                  <a:schemeClr val="bg1"/>
                </a:solidFill>
              </a:rPr>
              <a:t>Flavors</a:t>
            </a:r>
            <a:endParaRPr lang="fr-CA" dirty="0">
              <a:solidFill>
                <a:schemeClr val="bg1"/>
              </a:solidFill>
            </a:endParaRPr>
          </a:p>
        </p:txBody>
      </p:sp>
      <p:sp>
        <p:nvSpPr>
          <p:cNvPr id="4099" name="Espace réservé du contenu 4"/>
          <p:cNvSpPr>
            <a:spLocks noGrp="1"/>
          </p:cNvSpPr>
          <p:nvPr>
            <p:ph idx="1"/>
          </p:nvPr>
        </p:nvSpPr>
        <p:spPr>
          <a:xfrm>
            <a:off x="228600" y="2133600"/>
            <a:ext cx="8686800" cy="4267200"/>
          </a:xfrm>
        </p:spPr>
        <p:txBody>
          <a:bodyPr/>
          <a:lstStyle/>
          <a:p>
            <a:r>
              <a:rPr lang="en-US" sz="1500" dirty="0">
                <a:solidFill>
                  <a:srgbClr val="3C5790"/>
                </a:solidFill>
              </a:rPr>
              <a:t>The Java distribution comes in different flavors: </a:t>
            </a:r>
          </a:p>
          <a:p>
            <a:r>
              <a:rPr lang="en-US" sz="1500" b="1" dirty="0">
                <a:solidFill>
                  <a:srgbClr val="3C5790"/>
                </a:solidFill>
              </a:rPr>
              <a:t>Java Card </a:t>
            </a:r>
            <a:r>
              <a:rPr lang="en-US" sz="1500" dirty="0">
                <a:solidFill>
                  <a:srgbClr val="3C5790"/>
                </a:solidFill>
                <a:sym typeface="Wingdings" pitchFamily="2" charset="2"/>
              </a:rPr>
              <a:t></a:t>
            </a:r>
            <a:r>
              <a:rPr lang="en-US" sz="1500" dirty="0">
                <a:solidFill>
                  <a:srgbClr val="3C5790"/>
                </a:solidFill>
              </a:rPr>
              <a:t>run securely on smart cards and similar small-memory devices.</a:t>
            </a:r>
          </a:p>
          <a:p>
            <a:r>
              <a:rPr lang="en-US" sz="1500" b="1" dirty="0">
                <a:solidFill>
                  <a:srgbClr val="3C5790"/>
                </a:solidFill>
              </a:rPr>
              <a:t>Java ME</a:t>
            </a:r>
            <a:r>
              <a:rPr lang="en-US" sz="1500" dirty="0">
                <a:solidFill>
                  <a:srgbClr val="3C5790"/>
                </a:solidFill>
              </a:rPr>
              <a:t>(Micro Edition) </a:t>
            </a:r>
            <a:r>
              <a:rPr lang="en-US" sz="1500" dirty="0">
                <a:solidFill>
                  <a:srgbClr val="3C5790"/>
                </a:solidFill>
                <a:sym typeface="Wingdings" pitchFamily="2" charset="2"/>
              </a:rPr>
              <a:t> Specifies several different sets of libraries (known as profiles) for devices with limited storage, display, and power capacities.</a:t>
            </a:r>
          </a:p>
          <a:p>
            <a:r>
              <a:rPr lang="en-US" sz="1500" b="1" dirty="0">
                <a:solidFill>
                  <a:srgbClr val="3C5790"/>
                </a:solidFill>
                <a:sym typeface="Wingdings" pitchFamily="2" charset="2"/>
              </a:rPr>
              <a:t>Java SE</a:t>
            </a:r>
            <a:r>
              <a:rPr lang="en-US" sz="1500" dirty="0">
                <a:solidFill>
                  <a:srgbClr val="3C5790"/>
                </a:solidFill>
                <a:sym typeface="Wingdings" pitchFamily="2" charset="2"/>
              </a:rPr>
              <a:t>(Standard Edition)  for general-purpose use on desktop PCs, servers and similar devices.</a:t>
            </a:r>
          </a:p>
          <a:p>
            <a:r>
              <a:rPr lang="en-US" sz="1500" b="1" dirty="0">
                <a:solidFill>
                  <a:srgbClr val="3C5790"/>
                </a:solidFill>
                <a:sym typeface="Wingdings" pitchFamily="2" charset="2"/>
              </a:rPr>
              <a:t>Java EE</a:t>
            </a:r>
            <a:r>
              <a:rPr lang="en-US" sz="1500" dirty="0">
                <a:solidFill>
                  <a:srgbClr val="3C5790"/>
                </a:solidFill>
                <a:sym typeface="Wingdings" pitchFamily="2" charset="2"/>
              </a:rPr>
              <a:t>(Enterprise Edition)  </a:t>
            </a:r>
            <a:r>
              <a:rPr lang="fr-FR" sz="1500" dirty="0">
                <a:solidFill>
                  <a:srgbClr val="3C5790"/>
                </a:solidFill>
                <a:sym typeface="Wingdings" pitchFamily="2" charset="2"/>
              </a:rPr>
              <a:t>Java SE plus </a:t>
            </a:r>
            <a:r>
              <a:rPr lang="fr-FR" sz="1500" dirty="0" err="1">
                <a:solidFill>
                  <a:srgbClr val="3C5790"/>
                </a:solidFill>
                <a:sym typeface="Wingdings" pitchFamily="2" charset="2"/>
              </a:rPr>
              <a:t>various</a:t>
            </a:r>
            <a:r>
              <a:rPr lang="fr-FR" sz="1500" dirty="0">
                <a:solidFill>
                  <a:srgbClr val="3C5790"/>
                </a:solidFill>
                <a:sym typeface="Wingdings" pitchFamily="2" charset="2"/>
              </a:rPr>
              <a:t> APIs </a:t>
            </a:r>
            <a:r>
              <a:rPr lang="fr-FR" sz="1500" dirty="0" err="1">
                <a:solidFill>
                  <a:srgbClr val="3C5790"/>
                </a:solidFill>
                <a:sym typeface="Wingdings" pitchFamily="2" charset="2"/>
              </a:rPr>
              <a:t>useful</a:t>
            </a:r>
            <a:r>
              <a:rPr lang="fr-FR" sz="1500" dirty="0">
                <a:solidFill>
                  <a:srgbClr val="3C5790"/>
                </a:solidFill>
                <a:sym typeface="Wingdings" pitchFamily="2" charset="2"/>
              </a:rPr>
              <a:t> for multi-</a:t>
            </a:r>
            <a:r>
              <a:rPr lang="fr-FR" sz="1500" dirty="0" err="1">
                <a:solidFill>
                  <a:srgbClr val="3C5790"/>
                </a:solidFill>
                <a:sym typeface="Wingdings" pitchFamily="2" charset="2"/>
              </a:rPr>
              <a:t>tier</a:t>
            </a:r>
            <a:r>
              <a:rPr lang="fr-FR" sz="1500" dirty="0">
                <a:solidFill>
                  <a:srgbClr val="3C5790"/>
                </a:solidFill>
                <a:sym typeface="Wingdings" pitchFamily="2" charset="2"/>
              </a:rPr>
              <a:t> </a:t>
            </a:r>
            <a:r>
              <a:rPr lang="fr-FR" sz="1500" dirty="0" err="1">
                <a:solidFill>
                  <a:srgbClr val="3C5790"/>
                </a:solidFill>
                <a:sym typeface="Wingdings" pitchFamily="2" charset="2"/>
              </a:rPr>
              <a:t>client–server</a:t>
            </a:r>
            <a:r>
              <a:rPr lang="fr-FR" sz="1500" dirty="0">
                <a:solidFill>
                  <a:srgbClr val="3C5790"/>
                </a:solidFill>
                <a:sym typeface="Wingdings" pitchFamily="2" charset="2"/>
              </a:rPr>
              <a:t> </a:t>
            </a:r>
            <a:r>
              <a:rPr lang="fr-FR" sz="1500" dirty="0" err="1">
                <a:solidFill>
                  <a:srgbClr val="3C5790"/>
                </a:solidFill>
                <a:sym typeface="Wingdings" pitchFamily="2" charset="2"/>
              </a:rPr>
              <a:t>enterprise</a:t>
            </a:r>
            <a:r>
              <a:rPr lang="fr-FR" sz="1500" dirty="0">
                <a:solidFill>
                  <a:srgbClr val="3C5790"/>
                </a:solidFill>
                <a:sym typeface="Wingdings" pitchFamily="2" charset="2"/>
              </a:rPr>
              <a:t> applications.</a:t>
            </a:r>
            <a:endParaRPr lang="en-US" sz="1500" dirty="0">
              <a:solidFill>
                <a:srgbClr val="3C5790"/>
              </a:solidFill>
              <a:sym typeface="Wingdings" pitchFamily="2" charset="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a:solidFill>
                  <a:schemeClr val="bg1"/>
                </a:solidFill>
              </a:rPr>
              <a:t>New </a:t>
            </a:r>
            <a:r>
              <a:rPr lang="fr-CA" dirty="0" err="1">
                <a:solidFill>
                  <a:schemeClr val="bg1"/>
                </a:solidFill>
              </a:rPr>
              <a:t>Features</a:t>
            </a:r>
            <a:endParaRPr lang="fr-CA" dirty="0">
              <a:solidFill>
                <a:schemeClr val="bg1"/>
              </a:solidFill>
            </a:endParaRPr>
          </a:p>
        </p:txBody>
      </p:sp>
      <p:sp>
        <p:nvSpPr>
          <p:cNvPr id="4099" name="Espace réservé du contenu 4"/>
          <p:cNvSpPr>
            <a:spLocks noGrp="1"/>
          </p:cNvSpPr>
          <p:nvPr>
            <p:ph idx="1"/>
          </p:nvPr>
        </p:nvSpPr>
        <p:spPr>
          <a:xfrm>
            <a:off x="228600" y="2133600"/>
            <a:ext cx="8686800" cy="3657600"/>
          </a:xfrm>
        </p:spPr>
        <p:txBody>
          <a:bodyPr/>
          <a:lstStyle/>
          <a:p>
            <a:r>
              <a:rPr lang="en-US" sz="1400" dirty="0">
                <a:solidFill>
                  <a:srgbClr val="3C5790"/>
                </a:solidFill>
              </a:rPr>
              <a:t>JDK-8159746 - Invoke Default Methods From Proxy Instances</a:t>
            </a:r>
          </a:p>
          <a:p>
            <a:r>
              <a:rPr lang="en-US" sz="1400" dirty="0">
                <a:solidFill>
                  <a:srgbClr val="3C5790"/>
                </a:solidFill>
              </a:rPr>
              <a:t>JDK-8247781 - Day Period Support </a:t>
            </a:r>
          </a:p>
          <a:p>
            <a:r>
              <a:rPr lang="en-US" sz="1400" dirty="0">
                <a:solidFill>
                  <a:srgbClr val="3C5790"/>
                </a:solidFill>
              </a:rPr>
              <a:t>JDK-8180352 - Add </a:t>
            </a:r>
            <a:r>
              <a:rPr lang="en-US" sz="1400" dirty="0" err="1">
                <a:solidFill>
                  <a:srgbClr val="3C5790"/>
                </a:solidFill>
              </a:rPr>
              <a:t>Stream.toList</a:t>
            </a:r>
            <a:r>
              <a:rPr lang="en-US" sz="1400" dirty="0">
                <a:solidFill>
                  <a:srgbClr val="3C5790"/>
                </a:solidFill>
              </a:rPr>
              <a:t> Method</a:t>
            </a:r>
          </a:p>
          <a:p>
            <a:r>
              <a:rPr lang="en-US" sz="1400" dirty="0">
                <a:solidFill>
                  <a:srgbClr val="3C5790"/>
                </a:solidFill>
              </a:rPr>
              <a:t>JEP-338 - Vector API Incubator </a:t>
            </a:r>
          </a:p>
          <a:p>
            <a:r>
              <a:rPr lang="en-US" sz="1400" dirty="0">
                <a:solidFill>
                  <a:srgbClr val="3C5790"/>
                </a:solidFill>
              </a:rPr>
              <a:t>JEP 376: ZGC Concurrent Stack Processing</a:t>
            </a:r>
          </a:p>
          <a:p>
            <a:r>
              <a:rPr lang="en-US" sz="1400" dirty="0">
                <a:solidFill>
                  <a:srgbClr val="3C5790"/>
                </a:solidFill>
              </a:rPr>
              <a:t>JEP 380: Unix domain sockets</a:t>
            </a:r>
          </a:p>
          <a:p>
            <a:r>
              <a:rPr lang="en-US" sz="1400" dirty="0">
                <a:solidFill>
                  <a:srgbClr val="3C5790"/>
                </a:solidFill>
              </a:rPr>
              <a:t>JEP 390: Warnings for Value-based Classes</a:t>
            </a:r>
          </a:p>
          <a:p>
            <a:r>
              <a:rPr lang="en-US" sz="1400" dirty="0">
                <a:solidFill>
                  <a:srgbClr val="3C5790"/>
                </a:solidFill>
              </a:rPr>
              <a:t>JEP 393: Foreign-Memory Access API (Third Incubator)</a:t>
            </a:r>
          </a:p>
          <a:p>
            <a:r>
              <a:rPr lang="en-US" sz="1400" dirty="0">
                <a:solidFill>
                  <a:srgbClr val="3C5790"/>
                </a:solidFill>
              </a:rPr>
              <a:t>JEP-394 - Pattern Matching for </a:t>
            </a:r>
            <a:r>
              <a:rPr lang="en-US" sz="1400" dirty="0" err="1">
                <a:solidFill>
                  <a:srgbClr val="3C5790"/>
                </a:solidFill>
              </a:rPr>
              <a:t>instanceof</a:t>
            </a:r>
            <a:endParaRPr lang="en-US" sz="1400" dirty="0">
              <a:solidFill>
                <a:srgbClr val="3C5790"/>
              </a:solidFill>
            </a:endParaRPr>
          </a:p>
          <a:p>
            <a:r>
              <a:rPr lang="en-US" sz="1400" dirty="0">
                <a:solidFill>
                  <a:srgbClr val="3C5790"/>
                </a:solidFill>
              </a:rPr>
              <a:t>JEP-395 – Records</a:t>
            </a:r>
          </a:p>
          <a:p>
            <a:r>
              <a:rPr lang="en-US" sz="1400" dirty="0">
                <a:solidFill>
                  <a:srgbClr val="3C5790"/>
                </a:solidFill>
              </a:rPr>
              <a:t>JEP 396: Strongly Encapsulate JDK Internals by Default</a:t>
            </a:r>
          </a:p>
          <a:p>
            <a:r>
              <a:rPr lang="en-US" sz="1400" dirty="0">
                <a:solidFill>
                  <a:srgbClr val="3C5790"/>
                </a:solidFill>
              </a:rPr>
              <a:t>JEP-397 - Sealed Classes</a:t>
            </a:r>
          </a:p>
          <a:p>
            <a:r>
              <a:rPr lang="en-US" sz="1400" dirty="0">
                <a:solidFill>
                  <a:srgbClr val="3C5790"/>
                </a:solidFill>
              </a:rPr>
              <a:t>JEP 389: Foreign Linker API (Incubator)</a:t>
            </a:r>
          </a:p>
          <a:p>
            <a:r>
              <a:rPr lang="en-US" sz="1400" dirty="0">
                <a:solidFill>
                  <a:srgbClr val="3C5790"/>
                </a:solidFill>
              </a:rPr>
              <a:t>JEP 392: Packaging Tool</a:t>
            </a:r>
          </a:p>
          <a:p>
            <a:endParaRPr lang="en-US" sz="1400" dirty="0">
              <a:solidFill>
                <a:srgbClr val="3C579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endParaRPr lang="fr-CA" dirty="0">
              <a:solidFill>
                <a:schemeClr val="bg1"/>
              </a:solidFill>
            </a:endParaRP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As an enhancement to the default method in Interfaces, with the release of Java 16, support has been added to </a:t>
            </a:r>
            <a:r>
              <a:rPr lang="en-US" sz="1400" b="1" dirty="0" err="1">
                <a:solidFill>
                  <a:srgbClr val="3C5790"/>
                </a:solidFill>
              </a:rPr>
              <a:t>java.lang.reflect.InvocationHandler</a:t>
            </a:r>
            <a:r>
              <a:rPr lang="en-US" sz="1400" b="1" dirty="0">
                <a:solidFill>
                  <a:srgbClr val="3C5790"/>
                </a:solidFill>
              </a:rPr>
              <a:t> </a:t>
            </a:r>
            <a:r>
              <a:rPr lang="en-US" sz="1400" dirty="0">
                <a:solidFill>
                  <a:srgbClr val="3C5790"/>
                </a:solidFill>
              </a:rPr>
              <a:t>invoke default methods of an interface via a dynamic proxy using reflection.</a:t>
            </a:r>
            <a:endParaRPr lang="fr-CA" sz="1400" b="1" dirty="0">
              <a:solidFill>
                <a:srgbClr val="3C5790"/>
              </a:solidFill>
            </a:endParaRPr>
          </a:p>
        </p:txBody>
      </p:sp>
      <p:pic>
        <p:nvPicPr>
          <p:cNvPr id="3" name="Picture 2">
            <a:extLst>
              <a:ext uri="{FF2B5EF4-FFF2-40B4-BE49-F238E27FC236}">
                <a16:creationId xmlns:a16="http://schemas.microsoft.com/office/drawing/2014/main" id="{CA3164C5-D2DF-D850-28DC-73DA27EF3C34}"/>
              </a:ext>
            </a:extLst>
          </p:cNvPr>
          <p:cNvPicPr>
            <a:picLocks noChangeAspect="1"/>
          </p:cNvPicPr>
          <p:nvPr/>
        </p:nvPicPr>
        <p:blipFill>
          <a:blip r:embed="rId3"/>
          <a:stretch>
            <a:fillRect/>
          </a:stretch>
        </p:blipFill>
        <p:spPr>
          <a:xfrm>
            <a:off x="3219380" y="2879697"/>
            <a:ext cx="2705239" cy="1098606"/>
          </a:xfrm>
          <a:prstGeom prst="rect">
            <a:avLst/>
          </a:prstGeom>
        </p:spPr>
      </p:pic>
      <p:pic>
        <p:nvPicPr>
          <p:cNvPr id="5" name="Picture 4">
            <a:extLst>
              <a:ext uri="{FF2B5EF4-FFF2-40B4-BE49-F238E27FC236}">
                <a16:creationId xmlns:a16="http://schemas.microsoft.com/office/drawing/2014/main" id="{F62E79B9-7951-77D8-3608-9F7437957855}"/>
              </a:ext>
            </a:extLst>
          </p:cNvPr>
          <p:cNvPicPr>
            <a:picLocks noChangeAspect="1"/>
          </p:cNvPicPr>
          <p:nvPr/>
        </p:nvPicPr>
        <p:blipFill>
          <a:blip r:embed="rId4"/>
          <a:stretch>
            <a:fillRect/>
          </a:stretch>
        </p:blipFill>
        <p:spPr>
          <a:xfrm>
            <a:off x="609600" y="4207726"/>
            <a:ext cx="7287612" cy="2316162"/>
          </a:xfrm>
          <a:prstGeom prst="rect">
            <a:avLst/>
          </a:prstGeom>
        </p:spPr>
      </p:pic>
    </p:spTree>
    <p:extLst>
      <p:ext uri="{BB962C8B-B14F-4D97-AF65-F5344CB8AC3E}">
        <p14:creationId xmlns:p14="http://schemas.microsoft.com/office/powerpoint/2010/main" val="38219310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4098" name="Titre 3"/>
          <p:cNvSpPr>
            <a:spLocks noGrp="1"/>
          </p:cNvSpPr>
          <p:nvPr>
            <p:ph type="title"/>
          </p:nvPr>
        </p:nvSpPr>
        <p:spPr/>
        <p:txBody>
          <a:bodyPr/>
          <a:lstStyle/>
          <a:p>
            <a:r>
              <a:rPr lang="fr-CA" dirty="0" err="1">
                <a:solidFill>
                  <a:schemeClr val="bg1"/>
                </a:solidFill>
              </a:rPr>
              <a:t>Core</a:t>
            </a:r>
            <a:r>
              <a:rPr lang="fr-CA" dirty="0">
                <a:solidFill>
                  <a:schemeClr val="bg1"/>
                </a:solidFill>
              </a:rPr>
              <a:t> (</a:t>
            </a:r>
            <a:r>
              <a:rPr lang="fr-CA" dirty="0" err="1">
                <a:solidFill>
                  <a:schemeClr val="bg1"/>
                </a:solidFill>
              </a:rPr>
              <a:t>cont</a:t>
            </a:r>
            <a:r>
              <a:rPr lang="fr-CA" dirty="0">
                <a:solidFill>
                  <a:schemeClr val="bg1"/>
                </a:solidFill>
              </a:rPr>
              <a:t>.)</a:t>
            </a:r>
          </a:p>
        </p:txBody>
      </p:sp>
      <p:sp>
        <p:nvSpPr>
          <p:cNvPr id="4099" name="Espace réservé du contenu 4"/>
          <p:cNvSpPr>
            <a:spLocks noGrp="1"/>
          </p:cNvSpPr>
          <p:nvPr>
            <p:ph idx="1"/>
          </p:nvPr>
        </p:nvSpPr>
        <p:spPr>
          <a:xfrm>
            <a:off x="228600" y="2133600"/>
            <a:ext cx="8686800" cy="762000"/>
          </a:xfrm>
        </p:spPr>
        <p:txBody>
          <a:bodyPr/>
          <a:lstStyle/>
          <a:p>
            <a:r>
              <a:rPr lang="en-US" sz="1400" dirty="0">
                <a:solidFill>
                  <a:srgbClr val="3C5790"/>
                </a:solidFill>
              </a:rPr>
              <a:t>A new addition to the </a:t>
            </a:r>
            <a:r>
              <a:rPr lang="en-US" sz="1400" b="1" dirty="0" err="1">
                <a:solidFill>
                  <a:srgbClr val="3C5790"/>
                </a:solidFill>
              </a:rPr>
              <a:t>DateTimeFormatter</a:t>
            </a:r>
            <a:r>
              <a:rPr lang="en-US" sz="1400" dirty="0">
                <a:solidFill>
                  <a:srgbClr val="3C5790"/>
                </a:solidFill>
              </a:rPr>
              <a:t> is the period-of-day symbol “B“, which provides an alternative to the am/pm format.</a:t>
            </a:r>
          </a:p>
          <a:p>
            <a:endParaRPr lang="en-US" sz="1400" dirty="0">
              <a:solidFill>
                <a:srgbClr val="3C5790"/>
              </a:solidFill>
            </a:endParaRPr>
          </a:p>
        </p:txBody>
      </p:sp>
      <p:pic>
        <p:nvPicPr>
          <p:cNvPr id="3" name="Picture 2">
            <a:extLst>
              <a:ext uri="{FF2B5EF4-FFF2-40B4-BE49-F238E27FC236}">
                <a16:creationId xmlns:a16="http://schemas.microsoft.com/office/drawing/2014/main" id="{6ECE93FA-F879-9EDD-753B-D1E2BA7023F9}"/>
              </a:ext>
            </a:extLst>
          </p:cNvPr>
          <p:cNvPicPr>
            <a:picLocks noChangeAspect="1"/>
          </p:cNvPicPr>
          <p:nvPr/>
        </p:nvPicPr>
        <p:blipFill>
          <a:blip r:embed="rId3"/>
          <a:stretch>
            <a:fillRect/>
          </a:stretch>
        </p:blipFill>
        <p:spPr>
          <a:xfrm>
            <a:off x="609600" y="3048000"/>
            <a:ext cx="7629516" cy="761999"/>
          </a:xfrm>
          <a:prstGeom prst="rect">
            <a:avLst/>
          </a:prstGeom>
        </p:spPr>
      </p:pic>
    </p:spTree>
    <p:extLst>
      <p:ext uri="{BB962C8B-B14F-4D97-AF65-F5344CB8AC3E}">
        <p14:creationId xmlns:p14="http://schemas.microsoft.com/office/powerpoint/2010/main" val="1856772150"/>
      </p:ext>
    </p:extLst>
  </p:cSld>
  <p:clrMapOvr>
    <a:masterClrMapping/>
  </p:clrMapOvr>
</p:sld>
</file>

<file path=ppt/theme/theme1.xml><?xml version="1.0" encoding="utf-8"?>
<a:theme xmlns:a="http://schemas.openxmlformats.org/drawingml/2006/main" name="143">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143</Template>
  <TotalTime>17187</TotalTime>
  <Words>1752</Words>
  <Application>Microsoft Office PowerPoint</Application>
  <PresentationFormat>On-screen Show (4:3)</PresentationFormat>
  <Paragraphs>138</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Wingdings</vt:lpstr>
      <vt:lpstr>143</vt:lpstr>
      <vt:lpstr>Java 16 New Features</vt:lpstr>
      <vt:lpstr>Contents</vt:lpstr>
      <vt:lpstr>What is Java?</vt:lpstr>
      <vt:lpstr>History</vt:lpstr>
      <vt:lpstr>History (cont.)</vt:lpstr>
      <vt:lpstr>Java Flavors</vt:lpstr>
      <vt:lpstr>New Features</vt:lpstr>
      <vt:lpstr>Core</vt:lpstr>
      <vt:lpstr>Core (cont.)</vt:lpstr>
      <vt:lpstr>Core (cont.)</vt:lpstr>
      <vt:lpstr>Core (cont.)</vt:lpstr>
      <vt:lpstr>Core (cont.)</vt:lpstr>
      <vt:lpstr>Core (cont.)</vt:lpstr>
      <vt:lpstr>Core (cont.)</vt:lpstr>
      <vt:lpstr>Core (cont.)</vt:lpstr>
      <vt:lpstr>Core (cont.)</vt:lpstr>
      <vt:lpstr>Core (cont.)</vt:lpstr>
      <vt:lpstr>Other Improvements  </vt:lpstr>
      <vt:lpstr>Other Improvements  </vt:lpstr>
      <vt:lpstr>Other Improvements (cont.) </vt:lpstr>
      <vt:lpstr>Other Improvements (cont.) </vt:lpstr>
      <vt:lpstr>Other Improvements (cont.) </vt:lpstr>
      <vt:lpstr>Other Improvements (cont.) </vt:lpstr>
      <vt:lpstr>Other Improvements (cont.) </vt:lpstr>
      <vt:lpstr>Other Improvements (cont.) </vt:lpstr>
      <vt:lpstr>Bibliography</vt:lpstr>
    </vt:vector>
  </TitlesOfParts>
  <Company>Computaris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NAME</dc:title>
  <dc:creator>Ionut Dima</dc:creator>
  <cp:lastModifiedBy>Ionut Dima</cp:lastModifiedBy>
  <cp:revision>957</cp:revision>
  <dcterms:created xsi:type="dcterms:W3CDTF">2012-04-12T06:19:17Z</dcterms:created>
  <dcterms:modified xsi:type="dcterms:W3CDTF">2023-12-14T08:39:25Z</dcterms:modified>
</cp:coreProperties>
</file>