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90" r:id="rId5"/>
    <p:sldId id="473" r:id="rId6"/>
    <p:sldId id="474" r:id="rId7"/>
    <p:sldId id="455" r:id="rId8"/>
    <p:sldId id="475" r:id="rId9"/>
    <p:sldId id="476" r:id="rId10"/>
    <p:sldId id="472" r:id="rId11"/>
    <p:sldId id="429" r:id="rId12"/>
    <p:sldId id="466" r:id="rId13"/>
    <p:sldId id="467" r:id="rId14"/>
    <p:sldId id="477" r:id="rId15"/>
    <p:sldId id="480" r:id="rId16"/>
    <p:sldId id="479" r:id="rId17"/>
    <p:sldId id="481" r:id="rId18"/>
    <p:sldId id="482" r:id="rId19"/>
    <p:sldId id="478" r:id="rId20"/>
    <p:sldId id="483" r:id="rId21"/>
    <p:sldId id="486" r:id="rId22"/>
    <p:sldId id="502" r:id="rId23"/>
    <p:sldId id="504" r:id="rId24"/>
    <p:sldId id="503" r:id="rId25"/>
    <p:sldId id="505" r:id="rId26"/>
    <p:sldId id="507" r:id="rId27"/>
    <p:sldId id="506" r:id="rId28"/>
    <p:sldId id="522" r:id="rId29"/>
    <p:sldId id="523" r:id="rId30"/>
    <p:sldId id="525" r:id="rId31"/>
    <p:sldId id="526" r:id="rId32"/>
    <p:sldId id="524" r:id="rId33"/>
    <p:sldId id="527" r:id="rId34"/>
    <p:sldId id="528" r:id="rId35"/>
    <p:sldId id="496" r:id="rId36"/>
    <p:sldId id="498" r:id="rId37"/>
    <p:sldId id="497" r:id="rId38"/>
    <p:sldId id="499" r:id="rId39"/>
    <p:sldId id="500" r:id="rId40"/>
    <p:sldId id="501" r:id="rId41"/>
    <p:sldId id="487" r:id="rId42"/>
    <p:sldId id="485" r:id="rId43"/>
    <p:sldId id="489" r:id="rId44"/>
    <p:sldId id="490" r:id="rId45"/>
    <p:sldId id="484" r:id="rId46"/>
    <p:sldId id="488" r:id="rId47"/>
    <p:sldId id="492" r:id="rId48"/>
    <p:sldId id="491" r:id="rId49"/>
    <p:sldId id="493" r:id="rId50"/>
    <p:sldId id="494" r:id="rId51"/>
    <p:sldId id="495" r:id="rId52"/>
    <p:sldId id="508" r:id="rId53"/>
    <p:sldId id="510" r:id="rId54"/>
    <p:sldId id="511" r:id="rId55"/>
    <p:sldId id="509" r:id="rId56"/>
    <p:sldId id="513" r:id="rId57"/>
    <p:sldId id="512" r:id="rId58"/>
    <p:sldId id="514" r:id="rId59"/>
    <p:sldId id="515" r:id="rId60"/>
    <p:sldId id="516" r:id="rId61"/>
    <p:sldId id="517" r:id="rId62"/>
    <p:sldId id="519" r:id="rId63"/>
    <p:sldId id="520" r:id="rId64"/>
    <p:sldId id="446" r:id="rId65"/>
    <p:sldId id="259" r:id="rId66"/>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5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1768" autoAdjust="0"/>
  </p:normalViewPr>
  <p:slideViewPr>
    <p:cSldViewPr>
      <p:cViewPr varScale="1">
        <p:scale>
          <a:sx n="114" d="100"/>
          <a:sy n="114" d="100"/>
        </p:scale>
        <p:origin x="155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07/04/2025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07/04/2025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07/04/2025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07/04/2025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07/04/2025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07/04/2025</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07/04/2025</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07/04/2025</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07/04/2025</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07/04/2025</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07/04/2025</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fr-CA"/>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07/04/2025</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fr-CA" sz="4000" dirty="0" err="1">
                <a:solidFill>
                  <a:schemeClr val="bg1"/>
                </a:solidFill>
              </a:rPr>
              <a:t>AllureReport</a:t>
            </a:r>
            <a:endParaRPr lang="fr-CA" sz="3800" dirty="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a:solidFill>
                  <a:schemeClr val="bg1"/>
                </a:solidFill>
              </a:rPr>
              <a:t>Dima Ionut Daniel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Architecture</a:t>
            </a:r>
          </a:p>
        </p:txBody>
      </p:sp>
      <p:pic>
        <p:nvPicPr>
          <p:cNvPr id="3" name="Picture 2">
            <a:extLst>
              <a:ext uri="{FF2B5EF4-FFF2-40B4-BE49-F238E27FC236}">
                <a16:creationId xmlns:a16="http://schemas.microsoft.com/office/drawing/2014/main" id="{7E41CDC4-3753-4E5C-A69C-ADDCA6419031}"/>
              </a:ext>
            </a:extLst>
          </p:cNvPr>
          <p:cNvPicPr>
            <a:picLocks noChangeAspect="1"/>
          </p:cNvPicPr>
          <p:nvPr/>
        </p:nvPicPr>
        <p:blipFill>
          <a:blip r:embed="rId3"/>
          <a:stretch>
            <a:fillRect/>
          </a:stretch>
        </p:blipFill>
        <p:spPr>
          <a:xfrm>
            <a:off x="1192490" y="2286000"/>
            <a:ext cx="6759019" cy="3657600"/>
          </a:xfrm>
          <a:prstGeom prst="rect">
            <a:avLst/>
          </a:prstGeom>
        </p:spPr>
      </p:pic>
    </p:spTree>
    <p:extLst>
      <p:ext uri="{BB962C8B-B14F-4D97-AF65-F5344CB8AC3E}">
        <p14:creationId xmlns:p14="http://schemas.microsoft.com/office/powerpoint/2010/main" val="1222697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endParaRPr lang="fr-CA" dirty="0">
              <a:solidFill>
                <a:schemeClr val="bg1"/>
              </a:solidFill>
            </a:endParaRPr>
          </a:p>
        </p:txBody>
      </p:sp>
      <p:sp>
        <p:nvSpPr>
          <p:cNvPr id="4099" name="Espace réservé du contenu 4"/>
          <p:cNvSpPr>
            <a:spLocks noGrp="1"/>
          </p:cNvSpPr>
          <p:nvPr>
            <p:ph idx="1"/>
          </p:nvPr>
        </p:nvSpPr>
        <p:spPr>
          <a:xfrm>
            <a:off x="228600" y="2133600"/>
            <a:ext cx="8686800" cy="2819400"/>
          </a:xfrm>
        </p:spPr>
        <p:txBody>
          <a:bodyPr/>
          <a:lstStyle/>
          <a:p>
            <a:r>
              <a:rPr lang="en-US" sz="1600" dirty="0">
                <a:solidFill>
                  <a:srgbClr val="3C5790"/>
                </a:solidFill>
              </a:rPr>
              <a:t>A test reports generated with Allure Reports are basically small HTML websites intended to be viewed in a web browser.</a:t>
            </a:r>
          </a:p>
          <a:p>
            <a:r>
              <a:rPr lang="en-US" sz="1600" dirty="0">
                <a:solidFill>
                  <a:srgbClr val="3C5790"/>
                </a:solidFill>
              </a:rPr>
              <a:t>By default, a test report is not one file, but rather a directory containing various files (HTML, JSON and other types), sometimes distributed as a ZIP archive. </a:t>
            </a:r>
          </a:p>
          <a:p>
            <a:r>
              <a:rPr lang="en-US" sz="1600" dirty="0">
                <a:solidFill>
                  <a:srgbClr val="3C5790"/>
                </a:solidFill>
              </a:rPr>
              <a:t>The most reliable method of opening such a report is to use the allure open command in a terminal.</a:t>
            </a:r>
          </a:p>
        </p:txBody>
      </p:sp>
    </p:spTree>
    <p:extLst>
      <p:ext uri="{BB962C8B-B14F-4D97-AF65-F5344CB8AC3E}">
        <p14:creationId xmlns:p14="http://schemas.microsoft.com/office/powerpoint/2010/main" val="3821931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362200"/>
          </a:xfrm>
        </p:spPr>
        <p:txBody>
          <a:bodyPr/>
          <a:lstStyle/>
          <a:p>
            <a:r>
              <a:rPr lang="en-US" sz="1600" dirty="0">
                <a:solidFill>
                  <a:srgbClr val="3C5790"/>
                </a:solidFill>
              </a:rPr>
              <a:t>The </a:t>
            </a:r>
            <a:r>
              <a:rPr lang="en-US" sz="1600" b="1" dirty="0">
                <a:solidFill>
                  <a:srgbClr val="3C5790"/>
                </a:solidFill>
              </a:rPr>
              <a:t>allure open </a:t>
            </a:r>
            <a:r>
              <a:rPr lang="en-US" sz="1600" dirty="0">
                <a:solidFill>
                  <a:srgbClr val="3C5790"/>
                </a:solidFill>
              </a:rPr>
              <a:t>command opens the generated report in a web browser.</a:t>
            </a:r>
          </a:p>
          <a:p>
            <a:r>
              <a:rPr lang="en-US" sz="1600" dirty="0">
                <a:solidFill>
                  <a:srgbClr val="3C5790"/>
                </a:solidFill>
              </a:rPr>
              <a:t>Usage: allure open [options] &lt;report-</a:t>
            </a:r>
            <a:r>
              <a:rPr lang="en-US" sz="1600" dirty="0" err="1">
                <a:solidFill>
                  <a:srgbClr val="3C5790"/>
                </a:solidFill>
              </a:rPr>
              <a:t>dir</a:t>
            </a:r>
            <a:r>
              <a:rPr lang="en-US" sz="1600" dirty="0">
                <a:solidFill>
                  <a:srgbClr val="3C5790"/>
                </a:solidFill>
              </a:rPr>
              <a:t>&gt;</a:t>
            </a:r>
          </a:p>
          <a:p>
            <a:r>
              <a:rPr lang="en-US" sz="1600" dirty="0">
                <a:solidFill>
                  <a:srgbClr val="3C5790"/>
                </a:solidFill>
              </a:rPr>
              <a:t>Example: </a:t>
            </a:r>
            <a:r>
              <a:rPr lang="en-US" sz="1600" b="1" dirty="0">
                <a:solidFill>
                  <a:srgbClr val="3C5790"/>
                </a:solidFill>
              </a:rPr>
              <a:t>allure open /home/user/</a:t>
            </a:r>
            <a:r>
              <a:rPr lang="en-US" sz="1600" b="1" dirty="0" err="1">
                <a:solidFill>
                  <a:srgbClr val="3C5790"/>
                </a:solidFill>
              </a:rPr>
              <a:t>myproject</a:t>
            </a:r>
            <a:r>
              <a:rPr lang="en-US" sz="1600" b="1" dirty="0">
                <a:solidFill>
                  <a:srgbClr val="3C5790"/>
                </a:solidFill>
              </a:rPr>
              <a:t>/build/allure-report</a:t>
            </a:r>
          </a:p>
          <a:p>
            <a:r>
              <a:rPr lang="en-US" sz="1600" dirty="0">
                <a:solidFill>
                  <a:srgbClr val="3C5790"/>
                </a:solidFill>
              </a:rPr>
              <a:t>The command starts a local web server configured to show the report directory's contents. </a:t>
            </a:r>
          </a:p>
          <a:p>
            <a:r>
              <a:rPr lang="en-US" sz="1600" dirty="0">
                <a:solidFill>
                  <a:srgbClr val="3C5790"/>
                </a:solidFill>
              </a:rPr>
              <a:t>By default, the web server works at a local IP address (such as 127.0.1.1) and a randomly generated port. </a:t>
            </a:r>
          </a:p>
          <a:p>
            <a:r>
              <a:rPr lang="en-US" sz="1600" dirty="0">
                <a:solidFill>
                  <a:srgbClr val="3C5790"/>
                </a:solidFill>
              </a:rPr>
              <a:t>We can override this behavior with the --host and --port arguments.</a:t>
            </a:r>
            <a:endParaRPr lang="fr-CA" sz="1600" dirty="0">
              <a:solidFill>
                <a:srgbClr val="3C5790"/>
              </a:solidFill>
            </a:endParaRPr>
          </a:p>
        </p:txBody>
      </p:sp>
    </p:spTree>
    <p:extLst>
      <p:ext uri="{BB962C8B-B14F-4D97-AF65-F5344CB8AC3E}">
        <p14:creationId xmlns:p14="http://schemas.microsoft.com/office/powerpoint/2010/main" val="1315258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362200"/>
          </a:xfrm>
        </p:spPr>
        <p:txBody>
          <a:bodyPr/>
          <a:lstStyle/>
          <a:p>
            <a:r>
              <a:rPr lang="en-US" sz="1600" dirty="0">
                <a:solidFill>
                  <a:srgbClr val="3C5790"/>
                </a:solidFill>
              </a:rPr>
              <a:t>The </a:t>
            </a:r>
            <a:r>
              <a:rPr lang="en-US" sz="1600" b="1" dirty="0">
                <a:solidFill>
                  <a:srgbClr val="3C5790"/>
                </a:solidFill>
              </a:rPr>
              <a:t>allure serve </a:t>
            </a:r>
            <a:r>
              <a:rPr lang="en-US" sz="1600" dirty="0">
                <a:solidFill>
                  <a:srgbClr val="3C5790"/>
                </a:solidFill>
              </a:rPr>
              <a:t>command generates a report and serves it on a local server.</a:t>
            </a:r>
          </a:p>
          <a:p>
            <a:r>
              <a:rPr lang="en-US" sz="1600" dirty="0">
                <a:solidFill>
                  <a:srgbClr val="3C5790"/>
                </a:solidFill>
              </a:rPr>
              <a:t>Usage: allure serve [options] &lt;results-</a:t>
            </a:r>
            <a:r>
              <a:rPr lang="en-US" sz="1600" dirty="0" err="1">
                <a:solidFill>
                  <a:srgbClr val="3C5790"/>
                </a:solidFill>
              </a:rPr>
              <a:t>dir</a:t>
            </a:r>
            <a:r>
              <a:rPr lang="en-US" sz="1600" dirty="0">
                <a:solidFill>
                  <a:srgbClr val="3C5790"/>
                </a:solidFill>
              </a:rPr>
              <a:t>&gt;</a:t>
            </a:r>
          </a:p>
          <a:p>
            <a:r>
              <a:rPr lang="en-US" sz="1600" dirty="0">
                <a:solidFill>
                  <a:srgbClr val="3C5790"/>
                </a:solidFill>
              </a:rPr>
              <a:t>Example:</a:t>
            </a:r>
            <a:r>
              <a:rPr lang="en-US" sz="1600" b="1" dirty="0">
                <a:solidFill>
                  <a:srgbClr val="3C5790"/>
                </a:solidFill>
              </a:rPr>
              <a:t> allure serve ./allure-results</a:t>
            </a:r>
          </a:p>
          <a:p>
            <a:r>
              <a:rPr lang="en-US" sz="1600" dirty="0">
                <a:solidFill>
                  <a:srgbClr val="3C5790"/>
                </a:solidFill>
              </a:rPr>
              <a:t>This command will generate the report from the specified results directory (where the raw test results are stored) and open it in your default web browser. The report will be served at a local port.</a:t>
            </a:r>
          </a:p>
        </p:txBody>
      </p:sp>
    </p:spTree>
    <p:extLst>
      <p:ext uri="{BB962C8B-B14F-4D97-AF65-F5344CB8AC3E}">
        <p14:creationId xmlns:p14="http://schemas.microsoft.com/office/powerpoint/2010/main" val="43248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362200"/>
          </a:xfrm>
        </p:spPr>
        <p:txBody>
          <a:bodyPr/>
          <a:lstStyle/>
          <a:p>
            <a:r>
              <a:rPr lang="en-US" sz="1600" dirty="0">
                <a:solidFill>
                  <a:srgbClr val="3C5790"/>
                </a:solidFill>
              </a:rPr>
              <a:t>The </a:t>
            </a:r>
            <a:r>
              <a:rPr lang="en-US" sz="1600" b="1" dirty="0">
                <a:solidFill>
                  <a:srgbClr val="3C5790"/>
                </a:solidFill>
              </a:rPr>
              <a:t>allure generate</a:t>
            </a:r>
            <a:r>
              <a:rPr lang="en-US" sz="1600" dirty="0">
                <a:solidFill>
                  <a:srgbClr val="3C5790"/>
                </a:solidFill>
              </a:rPr>
              <a:t> command generates a report from the test results.</a:t>
            </a:r>
          </a:p>
          <a:p>
            <a:r>
              <a:rPr lang="en-US" sz="1600" dirty="0">
                <a:solidFill>
                  <a:srgbClr val="3C5790"/>
                </a:solidFill>
              </a:rPr>
              <a:t>Usage: allure generate [options] &lt;results-</a:t>
            </a:r>
            <a:r>
              <a:rPr lang="en-US" sz="1600" dirty="0" err="1">
                <a:solidFill>
                  <a:srgbClr val="3C5790"/>
                </a:solidFill>
              </a:rPr>
              <a:t>dir</a:t>
            </a:r>
            <a:r>
              <a:rPr lang="en-US" sz="1600" dirty="0">
                <a:solidFill>
                  <a:srgbClr val="3C5790"/>
                </a:solidFill>
              </a:rPr>
              <a:t>&gt; [&lt;report-</a:t>
            </a:r>
            <a:r>
              <a:rPr lang="en-US" sz="1600" dirty="0" err="1">
                <a:solidFill>
                  <a:srgbClr val="3C5790"/>
                </a:solidFill>
              </a:rPr>
              <a:t>dir</a:t>
            </a:r>
            <a:r>
              <a:rPr lang="en-US" sz="1600" dirty="0">
                <a:solidFill>
                  <a:srgbClr val="3C5790"/>
                </a:solidFill>
              </a:rPr>
              <a:t>&gt;]</a:t>
            </a:r>
          </a:p>
          <a:p>
            <a:r>
              <a:rPr lang="en-US" sz="1600" dirty="0">
                <a:solidFill>
                  <a:srgbClr val="3C5790"/>
                </a:solidFill>
              </a:rPr>
              <a:t>Example: </a:t>
            </a:r>
            <a:r>
              <a:rPr lang="en-US" sz="1600" b="1" dirty="0">
                <a:solidFill>
                  <a:srgbClr val="3C5790"/>
                </a:solidFill>
              </a:rPr>
              <a:t>allure generate ./allure-results --out ./allure-report</a:t>
            </a:r>
          </a:p>
          <a:p>
            <a:r>
              <a:rPr lang="en-US" sz="1600" dirty="0">
                <a:solidFill>
                  <a:srgbClr val="3C5790"/>
                </a:solidFill>
              </a:rPr>
              <a:t>This generates a static report that can be later viewed by opening the report-</a:t>
            </a:r>
            <a:r>
              <a:rPr lang="en-US" sz="1600" dirty="0" err="1">
                <a:solidFill>
                  <a:srgbClr val="3C5790"/>
                </a:solidFill>
              </a:rPr>
              <a:t>dir</a:t>
            </a:r>
            <a:r>
              <a:rPr lang="en-US" sz="1600" dirty="0">
                <a:solidFill>
                  <a:srgbClr val="3C5790"/>
                </a:solidFill>
              </a:rPr>
              <a:t> in a web browser.</a:t>
            </a:r>
          </a:p>
          <a:p>
            <a:r>
              <a:rPr lang="en-US" sz="1600" dirty="0">
                <a:solidFill>
                  <a:srgbClr val="3C5790"/>
                </a:solidFill>
              </a:rPr>
              <a:t>If no report-</a:t>
            </a:r>
            <a:r>
              <a:rPr lang="en-US" sz="1600" dirty="0" err="1">
                <a:solidFill>
                  <a:srgbClr val="3C5790"/>
                </a:solidFill>
              </a:rPr>
              <a:t>dir</a:t>
            </a:r>
            <a:r>
              <a:rPr lang="en-US" sz="1600" dirty="0">
                <a:solidFill>
                  <a:srgbClr val="3C5790"/>
                </a:solidFill>
              </a:rPr>
              <a:t> is specified, the report will be generated in a default location.</a:t>
            </a:r>
          </a:p>
        </p:txBody>
      </p:sp>
    </p:spTree>
    <p:extLst>
      <p:ext uri="{BB962C8B-B14F-4D97-AF65-F5344CB8AC3E}">
        <p14:creationId xmlns:p14="http://schemas.microsoft.com/office/powerpoint/2010/main" val="3842635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362200"/>
          </a:xfrm>
        </p:spPr>
        <p:txBody>
          <a:bodyPr/>
          <a:lstStyle/>
          <a:p>
            <a:r>
              <a:rPr lang="en-US" sz="1600" dirty="0">
                <a:solidFill>
                  <a:srgbClr val="3C5790"/>
                </a:solidFill>
              </a:rPr>
              <a:t>The </a:t>
            </a:r>
            <a:r>
              <a:rPr lang="en-US" sz="1600" b="1" dirty="0">
                <a:solidFill>
                  <a:srgbClr val="3C5790"/>
                </a:solidFill>
              </a:rPr>
              <a:t>allure display </a:t>
            </a:r>
            <a:r>
              <a:rPr lang="en-US" sz="1600" dirty="0">
                <a:solidFill>
                  <a:srgbClr val="3C5790"/>
                </a:solidFill>
              </a:rPr>
              <a:t>command displays the detailed information about the specified test results.</a:t>
            </a:r>
          </a:p>
          <a:p>
            <a:r>
              <a:rPr lang="en-US" sz="1600" dirty="0">
                <a:solidFill>
                  <a:srgbClr val="3C5790"/>
                </a:solidFill>
              </a:rPr>
              <a:t>Usage: allure display [options] &lt;results-</a:t>
            </a:r>
            <a:r>
              <a:rPr lang="en-US" sz="1600" dirty="0" err="1">
                <a:solidFill>
                  <a:srgbClr val="3C5790"/>
                </a:solidFill>
              </a:rPr>
              <a:t>dir</a:t>
            </a:r>
            <a:r>
              <a:rPr lang="en-US" sz="1600" dirty="0">
                <a:solidFill>
                  <a:srgbClr val="3C5790"/>
                </a:solidFill>
              </a:rPr>
              <a:t>&gt;</a:t>
            </a:r>
          </a:p>
          <a:p>
            <a:r>
              <a:rPr lang="en-US" sz="1600" dirty="0">
                <a:solidFill>
                  <a:srgbClr val="3C5790"/>
                </a:solidFill>
              </a:rPr>
              <a:t>Example:</a:t>
            </a:r>
            <a:r>
              <a:rPr lang="en-US" sz="1600" b="1" dirty="0">
                <a:solidFill>
                  <a:srgbClr val="3C5790"/>
                </a:solidFill>
              </a:rPr>
              <a:t> allure display ./allure-results</a:t>
            </a:r>
          </a:p>
          <a:p>
            <a:r>
              <a:rPr lang="en-US" sz="1600" dirty="0">
                <a:solidFill>
                  <a:srgbClr val="3C5790"/>
                </a:solidFill>
              </a:rPr>
              <a:t>This command provides a quick output of the results from the results directory, allowing users to see key metrics or information about the test executions directly in the console.</a:t>
            </a:r>
          </a:p>
        </p:txBody>
      </p:sp>
    </p:spTree>
    <p:extLst>
      <p:ext uri="{BB962C8B-B14F-4D97-AF65-F5344CB8AC3E}">
        <p14:creationId xmlns:p14="http://schemas.microsoft.com/office/powerpoint/2010/main" val="798428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295400"/>
          </a:xfrm>
        </p:spPr>
        <p:txBody>
          <a:bodyPr/>
          <a:lstStyle/>
          <a:p>
            <a:r>
              <a:rPr lang="en-US" sz="1600" b="1" dirty="0">
                <a:solidFill>
                  <a:srgbClr val="3C5790"/>
                </a:solidFill>
              </a:rPr>
              <a:t>Parametrized tests</a:t>
            </a:r>
          </a:p>
          <a:p>
            <a:r>
              <a:rPr lang="en-US" sz="1600" dirty="0">
                <a:solidFill>
                  <a:srgbClr val="3C5790"/>
                </a:solidFill>
              </a:rPr>
              <a:t>Sometimes we want to run the same test multiple times, each with different set of values. </a:t>
            </a:r>
          </a:p>
          <a:p>
            <a:r>
              <a:rPr lang="en-US" sz="1600" dirty="0">
                <a:solidFill>
                  <a:srgbClr val="3C5790"/>
                </a:solidFill>
              </a:rPr>
              <a:t>For instance, you may want to make sure that the system behavior does not change whether some string is empty or not. </a:t>
            </a:r>
          </a:p>
        </p:txBody>
      </p:sp>
      <p:pic>
        <p:nvPicPr>
          <p:cNvPr id="3" name="Picture 2">
            <a:extLst>
              <a:ext uri="{FF2B5EF4-FFF2-40B4-BE49-F238E27FC236}">
                <a16:creationId xmlns:a16="http://schemas.microsoft.com/office/drawing/2014/main" id="{292DEF29-0F94-45D4-BFB5-BD6F8BB9A69C}"/>
              </a:ext>
            </a:extLst>
          </p:cNvPr>
          <p:cNvPicPr>
            <a:picLocks noChangeAspect="1"/>
          </p:cNvPicPr>
          <p:nvPr/>
        </p:nvPicPr>
        <p:blipFill>
          <a:blip r:embed="rId3"/>
          <a:stretch>
            <a:fillRect/>
          </a:stretch>
        </p:blipFill>
        <p:spPr>
          <a:xfrm>
            <a:off x="463492" y="3711061"/>
            <a:ext cx="8191500" cy="2240522"/>
          </a:xfrm>
          <a:prstGeom prst="rect">
            <a:avLst/>
          </a:prstGeom>
        </p:spPr>
      </p:pic>
    </p:spTree>
    <p:extLst>
      <p:ext uri="{BB962C8B-B14F-4D97-AF65-F5344CB8AC3E}">
        <p14:creationId xmlns:p14="http://schemas.microsoft.com/office/powerpoint/2010/main" val="1079522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600200"/>
          </a:xfrm>
        </p:spPr>
        <p:txBody>
          <a:bodyPr/>
          <a:lstStyle/>
          <a:p>
            <a:r>
              <a:rPr lang="en-US" sz="1600" b="1" dirty="0">
                <a:solidFill>
                  <a:srgbClr val="3C5790"/>
                </a:solidFill>
              </a:rPr>
              <a:t>Environment information</a:t>
            </a:r>
          </a:p>
          <a:p>
            <a:r>
              <a:rPr lang="en-US" sz="1600" dirty="0">
                <a:solidFill>
                  <a:srgbClr val="3C5790"/>
                </a:solidFill>
              </a:rPr>
              <a:t>For the main page of the report, we can collect various information about the environment in which the tests were executed.</a:t>
            </a:r>
          </a:p>
          <a:p>
            <a:r>
              <a:rPr lang="en-US" sz="1600" dirty="0">
                <a:solidFill>
                  <a:srgbClr val="3C5790"/>
                </a:solidFill>
              </a:rPr>
              <a:t>Its a good idea to use this to remember the OS version, programming language version, etc. </a:t>
            </a:r>
          </a:p>
          <a:p>
            <a:r>
              <a:rPr lang="en-US" sz="1600" dirty="0">
                <a:solidFill>
                  <a:srgbClr val="3C5790"/>
                </a:solidFill>
              </a:rPr>
              <a:t>This may help the future reader investigate bugs that are reproducible only in some environments.</a:t>
            </a:r>
          </a:p>
        </p:txBody>
      </p:sp>
      <p:pic>
        <p:nvPicPr>
          <p:cNvPr id="3" name="Picture 2">
            <a:extLst>
              <a:ext uri="{FF2B5EF4-FFF2-40B4-BE49-F238E27FC236}">
                <a16:creationId xmlns:a16="http://schemas.microsoft.com/office/drawing/2014/main" id="{9660B153-D5CE-41FF-A68F-62D351769089}"/>
              </a:ext>
            </a:extLst>
          </p:cNvPr>
          <p:cNvPicPr>
            <a:picLocks noChangeAspect="1"/>
          </p:cNvPicPr>
          <p:nvPr/>
        </p:nvPicPr>
        <p:blipFill>
          <a:blip r:embed="rId3"/>
          <a:stretch>
            <a:fillRect/>
          </a:stretch>
        </p:blipFill>
        <p:spPr>
          <a:xfrm>
            <a:off x="1395412" y="3733800"/>
            <a:ext cx="6353175" cy="1852264"/>
          </a:xfrm>
          <a:prstGeom prst="rect">
            <a:avLst/>
          </a:prstGeom>
        </p:spPr>
      </p:pic>
    </p:spTree>
    <p:extLst>
      <p:ext uri="{BB962C8B-B14F-4D97-AF65-F5344CB8AC3E}">
        <p14:creationId xmlns:p14="http://schemas.microsoft.com/office/powerpoint/2010/main" val="2263505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362200"/>
          </a:xfrm>
        </p:spPr>
        <p:txBody>
          <a:bodyPr/>
          <a:lstStyle/>
          <a:p>
            <a:r>
              <a:rPr lang="en-US" sz="1600" dirty="0">
                <a:solidFill>
                  <a:srgbClr val="3C5790"/>
                </a:solidFill>
              </a:rPr>
              <a:t>Improving navigation in your test report</a:t>
            </a:r>
          </a:p>
          <a:p>
            <a:r>
              <a:rPr lang="en-US" sz="1600" dirty="0">
                <a:solidFill>
                  <a:srgbClr val="3C5790"/>
                </a:solidFill>
              </a:rPr>
              <a:t>A big enough project can have hundreds or even thousands of tests</a:t>
            </a:r>
          </a:p>
          <a:p>
            <a:r>
              <a:rPr lang="en-US" sz="1600" dirty="0">
                <a:solidFill>
                  <a:srgbClr val="3C5790"/>
                </a:solidFill>
              </a:rPr>
              <a:t>When collecting information about tests, Allure can organize the results into easy-to-grasp tree structures.</a:t>
            </a:r>
          </a:p>
          <a:p>
            <a:r>
              <a:rPr lang="en-US" sz="1600" dirty="0">
                <a:solidFill>
                  <a:srgbClr val="3C5790"/>
                </a:solidFill>
              </a:rPr>
              <a:t>With such a structure, a reader of the test report can easily navigate to the test results they need.</a:t>
            </a:r>
          </a:p>
          <a:p>
            <a:r>
              <a:rPr lang="en-US" sz="1600" dirty="0">
                <a:solidFill>
                  <a:srgbClr val="3C5790"/>
                </a:solidFill>
              </a:rPr>
              <a:t>Allure generates different trees on the </a:t>
            </a:r>
            <a:r>
              <a:rPr lang="en-US" sz="1600" b="1" dirty="0">
                <a:solidFill>
                  <a:srgbClr val="3C5790"/>
                </a:solidFill>
              </a:rPr>
              <a:t>Suites</a:t>
            </a:r>
            <a:r>
              <a:rPr lang="en-US" sz="1600" dirty="0">
                <a:solidFill>
                  <a:srgbClr val="3C5790"/>
                </a:solidFill>
              </a:rPr>
              <a:t>, </a:t>
            </a:r>
            <a:r>
              <a:rPr lang="en-US" sz="1600" b="1" dirty="0">
                <a:solidFill>
                  <a:srgbClr val="3C5790"/>
                </a:solidFill>
              </a:rPr>
              <a:t>Behaviors</a:t>
            </a:r>
            <a:r>
              <a:rPr lang="en-US" sz="1600" dirty="0">
                <a:solidFill>
                  <a:srgbClr val="3C5790"/>
                </a:solidFill>
              </a:rPr>
              <a:t>, or </a:t>
            </a:r>
            <a:r>
              <a:rPr lang="en-US" sz="1600" b="1" dirty="0">
                <a:solidFill>
                  <a:srgbClr val="3C5790"/>
                </a:solidFill>
              </a:rPr>
              <a:t>Packages</a:t>
            </a:r>
            <a:r>
              <a:rPr lang="en-US" sz="1600" dirty="0">
                <a:solidFill>
                  <a:srgbClr val="3C5790"/>
                </a:solidFill>
              </a:rPr>
              <a:t> tabs of the report.</a:t>
            </a:r>
          </a:p>
        </p:txBody>
      </p:sp>
    </p:spTree>
    <p:extLst>
      <p:ext uri="{BB962C8B-B14F-4D97-AF65-F5344CB8AC3E}">
        <p14:creationId xmlns:p14="http://schemas.microsoft.com/office/powerpoint/2010/main" val="3168756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600200"/>
          </a:xfrm>
        </p:spPr>
        <p:txBody>
          <a:bodyPr/>
          <a:lstStyle/>
          <a:p>
            <a:r>
              <a:rPr lang="en-US" sz="1600" b="1" dirty="0">
                <a:solidFill>
                  <a:srgbClr val="3C5790"/>
                </a:solidFill>
              </a:rPr>
              <a:t>Behavior-based hierarchy</a:t>
            </a:r>
          </a:p>
          <a:p>
            <a:r>
              <a:rPr lang="en-US" sz="1600" b="1" dirty="0">
                <a:solidFill>
                  <a:srgbClr val="3C5790"/>
                </a:solidFill>
              </a:rPr>
              <a:t>Epics</a:t>
            </a:r>
            <a:r>
              <a:rPr lang="en-US" sz="1600" dirty="0">
                <a:solidFill>
                  <a:srgbClr val="3C5790"/>
                </a:solidFill>
              </a:rPr>
              <a:t>, </a:t>
            </a:r>
            <a:r>
              <a:rPr lang="en-US" sz="1600" b="1" dirty="0">
                <a:solidFill>
                  <a:srgbClr val="3C5790"/>
                </a:solidFill>
              </a:rPr>
              <a:t>features</a:t>
            </a:r>
            <a:r>
              <a:rPr lang="en-US" sz="1600" dirty="0">
                <a:solidFill>
                  <a:srgbClr val="3C5790"/>
                </a:solidFill>
              </a:rPr>
              <a:t> and </a:t>
            </a:r>
            <a:r>
              <a:rPr lang="en-US" sz="1600" b="1" dirty="0">
                <a:solidFill>
                  <a:srgbClr val="3C5790"/>
                </a:solidFill>
              </a:rPr>
              <a:t>user</a:t>
            </a:r>
            <a:r>
              <a:rPr lang="en-US" sz="1600" dirty="0">
                <a:solidFill>
                  <a:srgbClr val="3C5790"/>
                </a:solidFill>
              </a:rPr>
              <a:t> </a:t>
            </a:r>
            <a:r>
              <a:rPr lang="en-US" sz="1600" b="1" dirty="0">
                <a:solidFill>
                  <a:srgbClr val="3C5790"/>
                </a:solidFill>
              </a:rPr>
              <a:t>stories</a:t>
            </a:r>
            <a:r>
              <a:rPr lang="en-US" sz="1600" dirty="0">
                <a:solidFill>
                  <a:srgbClr val="3C5790"/>
                </a:solidFill>
              </a:rPr>
              <a:t> are widely-used terms organizing tests for said features.</a:t>
            </a:r>
          </a:p>
          <a:p>
            <a:r>
              <a:rPr lang="en-US" sz="1600" dirty="0">
                <a:solidFill>
                  <a:srgbClr val="3C5790"/>
                </a:solidFill>
              </a:rPr>
              <a:t>An epic is a large set of features that the team aims to develop and test.</a:t>
            </a:r>
          </a:p>
          <a:p>
            <a:r>
              <a:rPr lang="en-US" sz="1600" dirty="0">
                <a:solidFill>
                  <a:srgbClr val="3C5790"/>
                </a:solidFill>
              </a:rPr>
              <a:t>A feature is described as a set of user stories that describe how the software is expected to behave in different scenarios.</a:t>
            </a:r>
          </a:p>
        </p:txBody>
      </p:sp>
      <p:pic>
        <p:nvPicPr>
          <p:cNvPr id="3" name="Picture 2">
            <a:extLst>
              <a:ext uri="{FF2B5EF4-FFF2-40B4-BE49-F238E27FC236}">
                <a16:creationId xmlns:a16="http://schemas.microsoft.com/office/drawing/2014/main" id="{DCAF379B-E587-488C-92EE-C13EF99C742C}"/>
              </a:ext>
            </a:extLst>
          </p:cNvPr>
          <p:cNvPicPr>
            <a:picLocks noChangeAspect="1"/>
          </p:cNvPicPr>
          <p:nvPr/>
        </p:nvPicPr>
        <p:blipFill>
          <a:blip r:embed="rId3"/>
          <a:stretch>
            <a:fillRect/>
          </a:stretch>
        </p:blipFill>
        <p:spPr>
          <a:xfrm>
            <a:off x="1905000" y="3810000"/>
            <a:ext cx="5948362" cy="2002932"/>
          </a:xfrm>
          <a:prstGeom prst="rect">
            <a:avLst/>
          </a:prstGeom>
        </p:spPr>
      </p:pic>
    </p:spTree>
    <p:extLst>
      <p:ext uri="{BB962C8B-B14F-4D97-AF65-F5344CB8AC3E}">
        <p14:creationId xmlns:p14="http://schemas.microsoft.com/office/powerpoint/2010/main" val="634423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a:solidFill>
                  <a:srgbClr val="3C5790"/>
                </a:solidFill>
              </a:rPr>
              <a:t>Contents</a:t>
            </a:r>
          </a:p>
        </p:txBody>
      </p:sp>
      <p:sp>
        <p:nvSpPr>
          <p:cNvPr id="3075" name="Espace réservé du contenu 2"/>
          <p:cNvSpPr>
            <a:spLocks noGrp="1"/>
          </p:cNvSpPr>
          <p:nvPr>
            <p:ph idx="1"/>
          </p:nvPr>
        </p:nvSpPr>
        <p:spPr>
          <a:xfrm>
            <a:off x="2224088" y="1600200"/>
            <a:ext cx="6615112" cy="5029200"/>
          </a:xfrm>
        </p:spPr>
        <p:txBody>
          <a:bodyPr/>
          <a:lstStyle/>
          <a:p>
            <a:r>
              <a:rPr lang="fr-CA" sz="1600" dirty="0" err="1">
                <a:solidFill>
                  <a:srgbClr val="3C5790"/>
                </a:solidFill>
              </a:rPr>
              <a:t>What</a:t>
            </a:r>
            <a:r>
              <a:rPr lang="fr-CA" sz="1600" dirty="0">
                <a:solidFill>
                  <a:srgbClr val="3C5790"/>
                </a:solidFill>
              </a:rPr>
              <a:t> </a:t>
            </a:r>
            <a:r>
              <a:rPr lang="fr-CA" sz="1600" dirty="0" err="1">
                <a:solidFill>
                  <a:srgbClr val="3C5790"/>
                </a:solidFill>
              </a:rPr>
              <a:t>is</a:t>
            </a:r>
            <a:r>
              <a:rPr lang="fr-CA" sz="1600" dirty="0">
                <a:solidFill>
                  <a:srgbClr val="3C5790"/>
                </a:solidFill>
              </a:rPr>
              <a:t> </a:t>
            </a:r>
            <a:r>
              <a:rPr lang="fr-CA" sz="1600" dirty="0" err="1">
                <a:solidFill>
                  <a:srgbClr val="3C5790"/>
                </a:solidFill>
              </a:rPr>
              <a:t>AllureReport</a:t>
            </a:r>
            <a:r>
              <a:rPr lang="fr-CA" sz="1600" dirty="0">
                <a:solidFill>
                  <a:srgbClr val="3C5790"/>
                </a:solidFill>
              </a:rPr>
              <a:t>?</a:t>
            </a:r>
          </a:p>
          <a:p>
            <a:r>
              <a:rPr lang="fr-CA" sz="1600" dirty="0" err="1">
                <a:solidFill>
                  <a:srgbClr val="3C5790"/>
                </a:solidFill>
              </a:rPr>
              <a:t>Features</a:t>
            </a:r>
            <a:endParaRPr lang="fr-CA" sz="1600" dirty="0">
              <a:solidFill>
                <a:srgbClr val="3C5790"/>
              </a:solidFill>
            </a:endParaRPr>
          </a:p>
          <a:p>
            <a:r>
              <a:rPr lang="fr-CA" sz="1600" dirty="0" err="1">
                <a:solidFill>
                  <a:srgbClr val="3C5790"/>
                </a:solidFill>
              </a:rPr>
              <a:t>Terminology</a:t>
            </a:r>
            <a:endParaRPr lang="fr-CA" sz="1600" dirty="0">
              <a:solidFill>
                <a:srgbClr val="3C5790"/>
              </a:solidFill>
            </a:endParaRPr>
          </a:p>
          <a:p>
            <a:r>
              <a:rPr lang="fr-CA" sz="1600" dirty="0">
                <a:solidFill>
                  <a:srgbClr val="3C5790"/>
                </a:solidFill>
              </a:rPr>
              <a:t>Architecture</a:t>
            </a:r>
          </a:p>
          <a:p>
            <a:r>
              <a:rPr lang="fr-CA" sz="1600" dirty="0" err="1">
                <a:solidFill>
                  <a:srgbClr val="3C5790"/>
                </a:solidFill>
              </a:rPr>
              <a:t>Core</a:t>
            </a:r>
            <a:endParaRPr lang="fr-CA" sz="1600" dirty="0">
              <a:solidFill>
                <a:srgbClr val="3C5790"/>
              </a:solidFill>
            </a:endParaRPr>
          </a:p>
          <a:p>
            <a:r>
              <a:rPr lang="fr-CA" sz="1600" dirty="0" err="1">
                <a:solidFill>
                  <a:srgbClr val="3C5790"/>
                </a:solidFill>
              </a:rPr>
              <a:t>Internals</a:t>
            </a:r>
            <a:endParaRPr lang="fr-CA" sz="1600" dirty="0">
              <a:solidFill>
                <a:srgbClr val="3C5790"/>
              </a:solidFill>
            </a:endParaRPr>
          </a:p>
          <a:p>
            <a:r>
              <a:rPr lang="fr-CA" sz="1600" dirty="0">
                <a:solidFill>
                  <a:srgbClr val="3C5790"/>
                </a:solidFill>
              </a:rPr>
              <a:t>Attachements</a:t>
            </a:r>
          </a:p>
          <a:p>
            <a:r>
              <a:rPr lang="fr-CA" sz="1600" dirty="0">
                <a:solidFill>
                  <a:srgbClr val="3C5790"/>
                </a:solidFill>
              </a:rPr>
              <a:t>Test </a:t>
            </a:r>
            <a:r>
              <a:rPr lang="fr-CA" sz="1600" dirty="0" err="1">
                <a:solidFill>
                  <a:srgbClr val="3C5790"/>
                </a:solidFill>
              </a:rPr>
              <a:t>Step</a:t>
            </a:r>
            <a:endParaRPr lang="fr-CA" sz="1600" dirty="0">
              <a:solidFill>
                <a:srgbClr val="3C5790"/>
              </a:solidFill>
            </a:endParaRPr>
          </a:p>
          <a:p>
            <a:r>
              <a:rPr lang="fr-CA" sz="1600" dirty="0">
                <a:solidFill>
                  <a:srgbClr val="3C5790"/>
                </a:solidFill>
              </a:rPr>
              <a:t>Visual Analytics</a:t>
            </a:r>
          </a:p>
          <a:p>
            <a:r>
              <a:rPr lang="fr-CA" sz="1600" dirty="0" err="1">
                <a:solidFill>
                  <a:srgbClr val="3C5790"/>
                </a:solidFill>
              </a:rPr>
              <a:t>History</a:t>
            </a:r>
            <a:endParaRPr lang="fr-CA" sz="1600" dirty="0">
              <a:solidFill>
                <a:srgbClr val="3C5790"/>
              </a:solidFill>
            </a:endParaRPr>
          </a:p>
          <a:p>
            <a:r>
              <a:rPr lang="fr-CA" sz="1600" dirty="0">
                <a:solidFill>
                  <a:srgbClr val="3C5790"/>
                </a:solidFill>
              </a:rPr>
              <a:t>Timeline</a:t>
            </a:r>
          </a:p>
          <a:p>
            <a:r>
              <a:rPr lang="fr-CA" sz="1600" dirty="0">
                <a:solidFill>
                  <a:srgbClr val="3C5790"/>
                </a:solidFill>
              </a:rPr>
              <a:t>Export</a:t>
            </a:r>
          </a:p>
          <a:p>
            <a:r>
              <a:rPr lang="en-US" sz="1600" dirty="0">
                <a:solidFill>
                  <a:srgbClr val="3C5790"/>
                </a:solidFill>
              </a:rPr>
              <a:t>Conclusion</a:t>
            </a:r>
          </a:p>
          <a:p>
            <a:r>
              <a:rPr lang="fr-CA" sz="1600" dirty="0">
                <a:solidFill>
                  <a:srgbClr val="3C5790"/>
                </a:solidFill>
              </a:rPr>
              <a:t>Bibliography</a:t>
            </a:r>
          </a:p>
          <a:p>
            <a:pPr>
              <a:buNone/>
            </a:pPr>
            <a:br>
              <a:rPr lang="fr-CA" sz="1600" dirty="0">
                <a:solidFill>
                  <a:srgbClr val="3C5790"/>
                </a:solidFill>
              </a:rPr>
            </a:br>
            <a:endParaRPr lang="fr-CA" sz="1600" dirty="0">
              <a:solidFill>
                <a:srgbClr val="3C579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752600"/>
          </a:xfrm>
        </p:spPr>
        <p:txBody>
          <a:bodyPr/>
          <a:lstStyle/>
          <a:p>
            <a:r>
              <a:rPr lang="en-US" sz="1600" b="1" dirty="0">
                <a:solidFill>
                  <a:srgbClr val="3C5790"/>
                </a:solidFill>
              </a:rPr>
              <a:t>Suite-based hierarchy</a:t>
            </a:r>
          </a:p>
          <a:p>
            <a:r>
              <a:rPr lang="en-US" sz="1600" dirty="0">
                <a:solidFill>
                  <a:srgbClr val="3C5790"/>
                </a:solidFill>
              </a:rPr>
              <a:t>A </a:t>
            </a:r>
            <a:r>
              <a:rPr lang="en-US" sz="1600" b="1" dirty="0">
                <a:solidFill>
                  <a:srgbClr val="3C5790"/>
                </a:solidFill>
              </a:rPr>
              <a:t>test</a:t>
            </a:r>
            <a:r>
              <a:rPr lang="en-US" sz="1600" dirty="0">
                <a:solidFill>
                  <a:srgbClr val="3C5790"/>
                </a:solidFill>
              </a:rPr>
              <a:t> </a:t>
            </a:r>
            <a:r>
              <a:rPr lang="en-US" sz="1600" b="1" dirty="0">
                <a:solidFill>
                  <a:srgbClr val="3C5790"/>
                </a:solidFill>
              </a:rPr>
              <a:t>suite</a:t>
            </a:r>
            <a:r>
              <a:rPr lang="en-US" sz="1600" dirty="0">
                <a:solidFill>
                  <a:srgbClr val="3C5790"/>
                </a:solidFill>
              </a:rPr>
              <a:t> is an abstract term for any group of tests, with its actual meaning depending on the specifics of your project.</a:t>
            </a:r>
          </a:p>
          <a:p>
            <a:r>
              <a:rPr lang="en-US" sz="1600" dirty="0">
                <a:solidFill>
                  <a:srgbClr val="3C5790"/>
                </a:solidFill>
              </a:rPr>
              <a:t>Allure adapters for all test frameworks provide ways to indicate a test's suite, with most of them also providing ways to indicate </a:t>
            </a:r>
            <a:r>
              <a:rPr lang="en-US" sz="1600" b="1" dirty="0">
                <a:solidFill>
                  <a:srgbClr val="3C5790"/>
                </a:solidFill>
              </a:rPr>
              <a:t>parent</a:t>
            </a:r>
            <a:r>
              <a:rPr lang="en-US" sz="1600" dirty="0">
                <a:solidFill>
                  <a:srgbClr val="3C5790"/>
                </a:solidFill>
              </a:rPr>
              <a:t> </a:t>
            </a:r>
            <a:r>
              <a:rPr lang="en-US" sz="1600" b="1" dirty="0">
                <a:solidFill>
                  <a:srgbClr val="3C5790"/>
                </a:solidFill>
              </a:rPr>
              <a:t>suites</a:t>
            </a:r>
            <a:r>
              <a:rPr lang="en-US" sz="1600" dirty="0">
                <a:solidFill>
                  <a:srgbClr val="3C5790"/>
                </a:solidFill>
              </a:rPr>
              <a:t> and </a:t>
            </a:r>
            <a:r>
              <a:rPr lang="en-US" sz="1600" b="1" dirty="0">
                <a:solidFill>
                  <a:srgbClr val="3C5790"/>
                </a:solidFill>
              </a:rPr>
              <a:t>sub-suites</a:t>
            </a:r>
            <a:r>
              <a:rPr lang="en-US" sz="1600" dirty="0">
                <a:solidFill>
                  <a:srgbClr val="3C5790"/>
                </a:solidFill>
              </a:rPr>
              <a:t>, for the total of up to three levels of hierarchy</a:t>
            </a:r>
          </a:p>
        </p:txBody>
      </p:sp>
      <p:pic>
        <p:nvPicPr>
          <p:cNvPr id="4" name="Picture 3">
            <a:extLst>
              <a:ext uri="{FF2B5EF4-FFF2-40B4-BE49-F238E27FC236}">
                <a16:creationId xmlns:a16="http://schemas.microsoft.com/office/drawing/2014/main" id="{3148E941-92DE-4718-8A16-F86FA66F99F6}"/>
              </a:ext>
            </a:extLst>
          </p:cNvPr>
          <p:cNvPicPr>
            <a:picLocks noChangeAspect="1"/>
          </p:cNvPicPr>
          <p:nvPr/>
        </p:nvPicPr>
        <p:blipFill>
          <a:blip r:embed="rId3"/>
          <a:stretch>
            <a:fillRect/>
          </a:stretch>
        </p:blipFill>
        <p:spPr>
          <a:xfrm>
            <a:off x="2286000" y="3910668"/>
            <a:ext cx="4833938" cy="1931917"/>
          </a:xfrm>
          <a:prstGeom prst="rect">
            <a:avLst/>
          </a:prstGeom>
        </p:spPr>
      </p:pic>
    </p:spTree>
    <p:extLst>
      <p:ext uri="{BB962C8B-B14F-4D97-AF65-F5344CB8AC3E}">
        <p14:creationId xmlns:p14="http://schemas.microsoft.com/office/powerpoint/2010/main" val="3273398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600200"/>
          </a:xfrm>
        </p:spPr>
        <p:txBody>
          <a:bodyPr/>
          <a:lstStyle/>
          <a:p>
            <a:r>
              <a:rPr lang="en-US" sz="1600" b="1" dirty="0">
                <a:solidFill>
                  <a:srgbClr val="3C5790"/>
                </a:solidFill>
              </a:rPr>
              <a:t>Package-based hierarchy</a:t>
            </a:r>
          </a:p>
          <a:p>
            <a:r>
              <a:rPr lang="en-US" sz="1600" dirty="0">
                <a:solidFill>
                  <a:srgbClr val="3C5790"/>
                </a:solidFill>
              </a:rPr>
              <a:t>Sometimes, its convenient to organize tests by </a:t>
            </a:r>
            <a:r>
              <a:rPr lang="en-US" sz="1600" b="1" dirty="0">
                <a:solidFill>
                  <a:srgbClr val="3C5790"/>
                </a:solidFill>
              </a:rPr>
              <a:t>packages</a:t>
            </a:r>
            <a:r>
              <a:rPr lang="en-US" sz="1600" dirty="0">
                <a:solidFill>
                  <a:srgbClr val="3C5790"/>
                </a:solidFill>
              </a:rPr>
              <a:t>, closely following the structure of the code.</a:t>
            </a:r>
          </a:p>
          <a:p>
            <a:r>
              <a:rPr lang="en-US" sz="1600" dirty="0">
                <a:solidFill>
                  <a:srgbClr val="3C5790"/>
                </a:solidFill>
              </a:rPr>
              <a:t>To place a test in the tree on the Packages tab, Allure normally uses the actual names of the module and the function in which the test is implemented.</a:t>
            </a:r>
          </a:p>
        </p:txBody>
      </p:sp>
      <p:pic>
        <p:nvPicPr>
          <p:cNvPr id="3" name="Picture 2">
            <a:extLst>
              <a:ext uri="{FF2B5EF4-FFF2-40B4-BE49-F238E27FC236}">
                <a16:creationId xmlns:a16="http://schemas.microsoft.com/office/drawing/2014/main" id="{D0F58620-9695-4945-BB47-F958C0079991}"/>
              </a:ext>
            </a:extLst>
          </p:cNvPr>
          <p:cNvPicPr>
            <a:picLocks noChangeAspect="1"/>
          </p:cNvPicPr>
          <p:nvPr/>
        </p:nvPicPr>
        <p:blipFill>
          <a:blip r:embed="rId3"/>
          <a:stretch>
            <a:fillRect/>
          </a:stretch>
        </p:blipFill>
        <p:spPr>
          <a:xfrm>
            <a:off x="2852737" y="3886200"/>
            <a:ext cx="3438525" cy="2181225"/>
          </a:xfrm>
          <a:prstGeom prst="rect">
            <a:avLst/>
          </a:prstGeom>
        </p:spPr>
      </p:pic>
    </p:spTree>
    <p:extLst>
      <p:ext uri="{BB962C8B-B14F-4D97-AF65-F5344CB8AC3E}">
        <p14:creationId xmlns:p14="http://schemas.microsoft.com/office/powerpoint/2010/main" val="3456933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3657600"/>
          </a:xfrm>
        </p:spPr>
        <p:txBody>
          <a:bodyPr/>
          <a:lstStyle/>
          <a:p>
            <a:r>
              <a:rPr lang="en-US" sz="1600" dirty="0">
                <a:solidFill>
                  <a:srgbClr val="3C5790"/>
                </a:solidFill>
              </a:rPr>
              <a:t>Allure uses colors to represent the statuses in the filters, lists and graphs throughout the test report. Test statuses:</a:t>
            </a:r>
          </a:p>
          <a:p>
            <a:r>
              <a:rPr lang="en-US" sz="1600" b="1" dirty="0">
                <a:solidFill>
                  <a:srgbClr val="3C5790"/>
                </a:solidFill>
              </a:rPr>
              <a:t>Passed</a:t>
            </a:r>
          </a:p>
          <a:p>
            <a:pPr lvl="1"/>
            <a:r>
              <a:rPr lang="en-US" sz="1200" dirty="0">
                <a:solidFill>
                  <a:srgbClr val="3C5790"/>
                </a:solidFill>
              </a:rPr>
              <a:t>(green) is a test that finished successfully</a:t>
            </a:r>
          </a:p>
          <a:p>
            <a:r>
              <a:rPr lang="en-US" sz="1600" b="1" dirty="0">
                <a:solidFill>
                  <a:srgbClr val="3C5790"/>
                </a:solidFill>
              </a:rPr>
              <a:t>Failed</a:t>
            </a:r>
          </a:p>
          <a:p>
            <a:pPr lvl="1"/>
            <a:r>
              <a:rPr lang="en-US" sz="1200" dirty="0">
                <a:solidFill>
                  <a:srgbClr val="3C5790"/>
                </a:solidFill>
              </a:rPr>
              <a:t>(Red) is a test that encountered an unexpected behavior in the system under test.</a:t>
            </a:r>
          </a:p>
          <a:p>
            <a:r>
              <a:rPr lang="en-US" sz="1600" b="1" dirty="0">
                <a:solidFill>
                  <a:srgbClr val="3C5790"/>
                </a:solidFill>
              </a:rPr>
              <a:t>Skipped</a:t>
            </a:r>
          </a:p>
          <a:p>
            <a:pPr lvl="1"/>
            <a:r>
              <a:rPr lang="en-US" sz="1200" dirty="0">
                <a:solidFill>
                  <a:srgbClr val="3C5790"/>
                </a:solidFill>
              </a:rPr>
              <a:t>(gray) is a test that was included in the test plan but then not executed</a:t>
            </a:r>
          </a:p>
          <a:p>
            <a:r>
              <a:rPr lang="en-US" sz="1600" b="1" dirty="0">
                <a:solidFill>
                  <a:srgbClr val="3C5790"/>
                </a:solidFill>
              </a:rPr>
              <a:t>Broken</a:t>
            </a:r>
          </a:p>
          <a:p>
            <a:pPr lvl="1"/>
            <a:r>
              <a:rPr lang="en-US" sz="1200" dirty="0">
                <a:solidFill>
                  <a:srgbClr val="3C5790"/>
                </a:solidFill>
              </a:rPr>
              <a:t>(yellow) is a test that failed because of a test defect</a:t>
            </a:r>
          </a:p>
          <a:p>
            <a:r>
              <a:rPr lang="en-US" sz="1600" b="1" dirty="0">
                <a:solidFill>
                  <a:srgbClr val="3C5790"/>
                </a:solidFill>
              </a:rPr>
              <a:t>Unknown</a:t>
            </a:r>
          </a:p>
          <a:p>
            <a:pPr lvl="1"/>
            <a:r>
              <a:rPr lang="en-US" sz="1200" dirty="0">
                <a:solidFill>
                  <a:srgbClr val="3C5790"/>
                </a:solidFill>
              </a:rPr>
              <a:t>(violet) when the Allure adapter did not explicitly set any other status for it</a:t>
            </a:r>
          </a:p>
        </p:txBody>
      </p:sp>
    </p:spTree>
    <p:extLst>
      <p:ext uri="{BB962C8B-B14F-4D97-AF65-F5344CB8AC3E}">
        <p14:creationId xmlns:p14="http://schemas.microsoft.com/office/powerpoint/2010/main" val="1332012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895600"/>
          </a:xfrm>
        </p:spPr>
        <p:txBody>
          <a:bodyPr/>
          <a:lstStyle/>
          <a:p>
            <a:r>
              <a:rPr lang="en-US" sz="1600" b="1" dirty="0">
                <a:solidFill>
                  <a:srgbClr val="3C5790"/>
                </a:solidFill>
              </a:rPr>
              <a:t>Sorting</a:t>
            </a:r>
          </a:p>
          <a:p>
            <a:r>
              <a:rPr lang="en-US" sz="1600" dirty="0">
                <a:solidFill>
                  <a:srgbClr val="3C5790"/>
                </a:solidFill>
              </a:rPr>
              <a:t>The Behaviors, Suites, Packages, and Categories tabs in a test report generated by Allure provide various ways to sort and filter the list of tests.</a:t>
            </a:r>
          </a:p>
          <a:p>
            <a:r>
              <a:rPr lang="en-US" sz="1600" dirty="0">
                <a:solidFill>
                  <a:srgbClr val="3C5790"/>
                </a:solidFill>
              </a:rPr>
              <a:t>Click on a label in the header to change how the tests are sorted.</a:t>
            </a:r>
          </a:p>
          <a:p>
            <a:r>
              <a:rPr lang="en-US" sz="1600" dirty="0">
                <a:solidFill>
                  <a:srgbClr val="3C5790"/>
                </a:solidFill>
              </a:rPr>
              <a:t>The possible sorting criteria are:</a:t>
            </a:r>
          </a:p>
          <a:p>
            <a:pPr lvl="1"/>
            <a:r>
              <a:rPr lang="en-US" sz="1200" dirty="0">
                <a:solidFill>
                  <a:srgbClr val="3C5790"/>
                </a:solidFill>
              </a:rPr>
              <a:t>the order of execution</a:t>
            </a:r>
          </a:p>
          <a:p>
            <a:pPr lvl="1"/>
            <a:r>
              <a:rPr lang="en-US" sz="1200" dirty="0">
                <a:solidFill>
                  <a:srgbClr val="3C5790"/>
                </a:solidFill>
              </a:rPr>
              <a:t>the name: the title of a test or a group of tests</a:t>
            </a:r>
          </a:p>
          <a:p>
            <a:pPr lvl="1"/>
            <a:r>
              <a:rPr lang="en-US" sz="1200" dirty="0">
                <a:solidFill>
                  <a:srgbClr val="3C5790"/>
                </a:solidFill>
              </a:rPr>
              <a:t>the duration of execution</a:t>
            </a:r>
          </a:p>
          <a:p>
            <a:pPr lvl="1"/>
            <a:r>
              <a:rPr lang="en-US" sz="1200" dirty="0">
                <a:solidFill>
                  <a:srgbClr val="3C5790"/>
                </a:solidFill>
              </a:rPr>
              <a:t>the status tests finished with</a:t>
            </a:r>
          </a:p>
        </p:txBody>
      </p:sp>
      <p:pic>
        <p:nvPicPr>
          <p:cNvPr id="3" name="Picture 2">
            <a:extLst>
              <a:ext uri="{FF2B5EF4-FFF2-40B4-BE49-F238E27FC236}">
                <a16:creationId xmlns:a16="http://schemas.microsoft.com/office/drawing/2014/main" id="{401148E8-AA03-4B48-9F82-A7FB51E139DF}"/>
              </a:ext>
            </a:extLst>
          </p:cNvPr>
          <p:cNvPicPr>
            <a:picLocks noChangeAspect="1"/>
          </p:cNvPicPr>
          <p:nvPr/>
        </p:nvPicPr>
        <p:blipFill>
          <a:blip r:embed="rId3"/>
          <a:stretch>
            <a:fillRect/>
          </a:stretch>
        </p:blipFill>
        <p:spPr>
          <a:xfrm>
            <a:off x="1371600" y="5105400"/>
            <a:ext cx="6705600" cy="1304925"/>
          </a:xfrm>
          <a:prstGeom prst="rect">
            <a:avLst/>
          </a:prstGeom>
        </p:spPr>
      </p:pic>
    </p:spTree>
    <p:extLst>
      <p:ext uri="{BB962C8B-B14F-4D97-AF65-F5344CB8AC3E}">
        <p14:creationId xmlns:p14="http://schemas.microsoft.com/office/powerpoint/2010/main" val="2056274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990600"/>
          </a:xfrm>
        </p:spPr>
        <p:txBody>
          <a:bodyPr/>
          <a:lstStyle/>
          <a:p>
            <a:r>
              <a:rPr lang="en-US" sz="1600" dirty="0">
                <a:solidFill>
                  <a:srgbClr val="3C5790"/>
                </a:solidFill>
              </a:rPr>
              <a:t>In the search box, enter some text to see only the tests that contain it text in their </a:t>
            </a:r>
            <a:r>
              <a:rPr lang="en-US" sz="1600" b="1" dirty="0">
                <a:solidFill>
                  <a:srgbClr val="3C5790"/>
                </a:solidFill>
              </a:rPr>
              <a:t>title</a:t>
            </a:r>
            <a:r>
              <a:rPr lang="en-US" sz="1600" dirty="0">
                <a:solidFill>
                  <a:srgbClr val="3C5790"/>
                </a:solidFill>
              </a:rPr>
              <a:t>.</a:t>
            </a:r>
          </a:p>
          <a:p>
            <a:r>
              <a:rPr lang="en-US" sz="1600" dirty="0">
                <a:solidFill>
                  <a:srgbClr val="3C5790"/>
                </a:solidFill>
              </a:rPr>
              <a:t>Click on the colored buttons to hide or show all the tests that finished with a specific </a:t>
            </a:r>
            <a:r>
              <a:rPr lang="en-US" sz="1600" b="1" dirty="0">
                <a:solidFill>
                  <a:srgbClr val="3C5790"/>
                </a:solidFill>
              </a:rPr>
              <a:t>status</a:t>
            </a:r>
            <a:r>
              <a:rPr lang="en-US" sz="1600" dirty="0">
                <a:solidFill>
                  <a:srgbClr val="3C5790"/>
                </a:solidFill>
              </a:rPr>
              <a:t>.</a:t>
            </a:r>
          </a:p>
          <a:p>
            <a:r>
              <a:rPr lang="en-US" sz="1600" dirty="0">
                <a:solidFill>
                  <a:srgbClr val="3C5790"/>
                </a:solidFill>
              </a:rPr>
              <a:t>Click on a button with an icon to enable or disable a filter by a specific </a:t>
            </a:r>
            <a:r>
              <a:rPr lang="en-US" sz="1600" b="1" dirty="0">
                <a:solidFill>
                  <a:srgbClr val="3C5790"/>
                </a:solidFill>
              </a:rPr>
              <a:t>mark</a:t>
            </a:r>
            <a:r>
              <a:rPr lang="en-US" sz="1600" dirty="0">
                <a:solidFill>
                  <a:srgbClr val="3C5790"/>
                </a:solidFill>
              </a:rPr>
              <a:t> set by Allure.</a:t>
            </a:r>
          </a:p>
        </p:txBody>
      </p:sp>
      <p:pic>
        <p:nvPicPr>
          <p:cNvPr id="3" name="Picture 2">
            <a:extLst>
              <a:ext uri="{FF2B5EF4-FFF2-40B4-BE49-F238E27FC236}">
                <a16:creationId xmlns:a16="http://schemas.microsoft.com/office/drawing/2014/main" id="{CADD477C-D7B2-4349-954C-399755EBFBF0}"/>
              </a:ext>
            </a:extLst>
          </p:cNvPr>
          <p:cNvPicPr>
            <a:picLocks noChangeAspect="1"/>
          </p:cNvPicPr>
          <p:nvPr/>
        </p:nvPicPr>
        <p:blipFill>
          <a:blip r:embed="rId3"/>
          <a:stretch>
            <a:fillRect/>
          </a:stretch>
        </p:blipFill>
        <p:spPr>
          <a:xfrm>
            <a:off x="1752600" y="3429000"/>
            <a:ext cx="5133975" cy="1183646"/>
          </a:xfrm>
          <a:prstGeom prst="rect">
            <a:avLst/>
          </a:prstGeom>
        </p:spPr>
      </p:pic>
      <p:pic>
        <p:nvPicPr>
          <p:cNvPr id="5" name="Picture 4">
            <a:extLst>
              <a:ext uri="{FF2B5EF4-FFF2-40B4-BE49-F238E27FC236}">
                <a16:creationId xmlns:a16="http://schemas.microsoft.com/office/drawing/2014/main" id="{8D28E152-45BE-4681-AD74-685092F69BCF}"/>
              </a:ext>
            </a:extLst>
          </p:cNvPr>
          <p:cNvPicPr>
            <a:picLocks noChangeAspect="1"/>
          </p:cNvPicPr>
          <p:nvPr/>
        </p:nvPicPr>
        <p:blipFill>
          <a:blip r:embed="rId4"/>
          <a:stretch>
            <a:fillRect/>
          </a:stretch>
        </p:blipFill>
        <p:spPr>
          <a:xfrm>
            <a:off x="209725" y="5231303"/>
            <a:ext cx="3752675" cy="934188"/>
          </a:xfrm>
          <a:prstGeom prst="rect">
            <a:avLst/>
          </a:prstGeom>
        </p:spPr>
      </p:pic>
      <p:pic>
        <p:nvPicPr>
          <p:cNvPr id="7" name="Picture 6">
            <a:extLst>
              <a:ext uri="{FF2B5EF4-FFF2-40B4-BE49-F238E27FC236}">
                <a16:creationId xmlns:a16="http://schemas.microsoft.com/office/drawing/2014/main" id="{3D7DEDB2-B020-4E5D-B852-ABD5751A8861}"/>
              </a:ext>
            </a:extLst>
          </p:cNvPr>
          <p:cNvPicPr>
            <a:picLocks noChangeAspect="1"/>
          </p:cNvPicPr>
          <p:nvPr/>
        </p:nvPicPr>
        <p:blipFill>
          <a:blip r:embed="rId5"/>
          <a:stretch>
            <a:fillRect/>
          </a:stretch>
        </p:blipFill>
        <p:spPr>
          <a:xfrm>
            <a:off x="4499602" y="5159999"/>
            <a:ext cx="4405312" cy="1005492"/>
          </a:xfrm>
          <a:prstGeom prst="rect">
            <a:avLst/>
          </a:prstGeom>
        </p:spPr>
      </p:pic>
    </p:spTree>
    <p:extLst>
      <p:ext uri="{BB962C8B-B14F-4D97-AF65-F5344CB8AC3E}">
        <p14:creationId xmlns:p14="http://schemas.microsoft.com/office/powerpoint/2010/main" val="3844630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752600"/>
          </a:xfrm>
        </p:spPr>
        <p:txBody>
          <a:bodyPr/>
          <a:lstStyle/>
          <a:p>
            <a:r>
              <a:rPr lang="en-US" sz="1600" b="1" dirty="0">
                <a:solidFill>
                  <a:srgbClr val="3C5790"/>
                </a:solidFill>
              </a:rPr>
              <a:t>Defect categories</a:t>
            </a:r>
          </a:p>
          <a:p>
            <a:r>
              <a:rPr lang="en-US" sz="1600" dirty="0">
                <a:solidFill>
                  <a:srgbClr val="3C5790"/>
                </a:solidFill>
              </a:rPr>
              <a:t>Defects can be divided into categories based on the statuses and output messages of the corresponding tests.</a:t>
            </a:r>
          </a:p>
          <a:p>
            <a:r>
              <a:rPr lang="en-US" sz="1600" dirty="0">
                <a:solidFill>
                  <a:srgbClr val="3C5790"/>
                </a:solidFill>
              </a:rPr>
              <a:t>On the Categories tab in a test report, the tests are grouped by their category and then by their error message. </a:t>
            </a:r>
          </a:p>
          <a:p>
            <a:r>
              <a:rPr lang="en-US" sz="1600" dirty="0">
                <a:solidFill>
                  <a:srgbClr val="3C5790"/>
                </a:solidFill>
              </a:rPr>
              <a:t>The tests that do not belong to any category are not displayed on the tab.</a:t>
            </a:r>
          </a:p>
        </p:txBody>
      </p:sp>
      <p:pic>
        <p:nvPicPr>
          <p:cNvPr id="3" name="Picture 2">
            <a:extLst>
              <a:ext uri="{FF2B5EF4-FFF2-40B4-BE49-F238E27FC236}">
                <a16:creationId xmlns:a16="http://schemas.microsoft.com/office/drawing/2014/main" id="{76F103E3-3BCB-4D31-AF7A-F20D18B354C8}"/>
              </a:ext>
            </a:extLst>
          </p:cNvPr>
          <p:cNvPicPr>
            <a:picLocks noChangeAspect="1"/>
          </p:cNvPicPr>
          <p:nvPr/>
        </p:nvPicPr>
        <p:blipFill>
          <a:blip r:embed="rId3"/>
          <a:stretch>
            <a:fillRect/>
          </a:stretch>
        </p:blipFill>
        <p:spPr>
          <a:xfrm>
            <a:off x="2895600" y="3886200"/>
            <a:ext cx="3667125" cy="2562225"/>
          </a:xfrm>
          <a:prstGeom prst="rect">
            <a:avLst/>
          </a:prstGeom>
        </p:spPr>
      </p:pic>
    </p:spTree>
    <p:extLst>
      <p:ext uri="{BB962C8B-B14F-4D97-AF65-F5344CB8AC3E}">
        <p14:creationId xmlns:p14="http://schemas.microsoft.com/office/powerpoint/2010/main" val="1364452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057400"/>
          </a:xfrm>
        </p:spPr>
        <p:txBody>
          <a:bodyPr/>
          <a:lstStyle/>
          <a:p>
            <a:r>
              <a:rPr lang="en-US" sz="1600" b="1" dirty="0">
                <a:solidFill>
                  <a:srgbClr val="3C5790"/>
                </a:solidFill>
              </a:rPr>
              <a:t>Export metrics</a:t>
            </a:r>
          </a:p>
          <a:p>
            <a:r>
              <a:rPr lang="en-US" sz="1600" dirty="0">
                <a:solidFill>
                  <a:srgbClr val="3C5790"/>
                </a:solidFill>
              </a:rPr>
              <a:t>In a test report directory, the export subdirectory contains files that can be imported to </a:t>
            </a:r>
            <a:r>
              <a:rPr lang="en-US" sz="1600" b="1" dirty="0" err="1">
                <a:solidFill>
                  <a:srgbClr val="3C5790"/>
                </a:solidFill>
              </a:rPr>
              <a:t>InfluxDB</a:t>
            </a:r>
            <a:r>
              <a:rPr lang="en-US" sz="1600" dirty="0">
                <a:solidFill>
                  <a:srgbClr val="3C5790"/>
                </a:solidFill>
              </a:rPr>
              <a:t> or </a:t>
            </a:r>
            <a:r>
              <a:rPr lang="en-US" sz="1600" b="1" dirty="0">
                <a:solidFill>
                  <a:srgbClr val="3C5790"/>
                </a:solidFill>
              </a:rPr>
              <a:t>Prometheus</a:t>
            </a:r>
            <a:r>
              <a:rPr lang="en-US" sz="1600" dirty="0">
                <a:solidFill>
                  <a:srgbClr val="3C5790"/>
                </a:solidFill>
              </a:rPr>
              <a:t> for building custom graphs.</a:t>
            </a:r>
          </a:p>
          <a:p>
            <a:r>
              <a:rPr lang="en-US" sz="1600" dirty="0">
                <a:solidFill>
                  <a:srgbClr val="3C5790"/>
                </a:solidFill>
              </a:rPr>
              <a:t>The </a:t>
            </a:r>
            <a:r>
              <a:rPr lang="en-US" sz="1600" b="1" dirty="0">
                <a:solidFill>
                  <a:srgbClr val="3C5790"/>
                </a:solidFill>
              </a:rPr>
              <a:t>export/influxDbData.txt</a:t>
            </a:r>
            <a:r>
              <a:rPr lang="en-US" sz="1600" dirty="0">
                <a:solidFill>
                  <a:srgbClr val="3C5790"/>
                </a:solidFill>
              </a:rPr>
              <a:t> file contains aggregate test data in the line protocol format for </a:t>
            </a:r>
            <a:r>
              <a:rPr lang="en-US" sz="1600" dirty="0" err="1">
                <a:solidFill>
                  <a:srgbClr val="3C5790"/>
                </a:solidFill>
              </a:rPr>
              <a:t>InfluxDB</a:t>
            </a:r>
            <a:r>
              <a:rPr lang="en-US" sz="1600" dirty="0">
                <a:solidFill>
                  <a:srgbClr val="3C5790"/>
                </a:solidFill>
              </a:rPr>
              <a:t>. When imported, it created the following measurements.</a:t>
            </a:r>
          </a:p>
          <a:p>
            <a:r>
              <a:rPr lang="en-US" sz="1600" dirty="0">
                <a:solidFill>
                  <a:srgbClr val="3C5790"/>
                </a:solidFill>
              </a:rPr>
              <a:t>The </a:t>
            </a:r>
            <a:r>
              <a:rPr lang="en-US" sz="1600" b="1" dirty="0">
                <a:solidFill>
                  <a:srgbClr val="3C5790"/>
                </a:solidFill>
              </a:rPr>
              <a:t>export/prometheusData.txt </a:t>
            </a:r>
            <a:r>
              <a:rPr lang="en-US" sz="1600" dirty="0">
                <a:solidFill>
                  <a:srgbClr val="3C5790"/>
                </a:solidFill>
              </a:rPr>
              <a:t>file contains aggregate test data in the text-based format </a:t>
            </a:r>
            <a:r>
              <a:rPr lang="en-US" sz="1600" dirty="0" err="1">
                <a:solidFill>
                  <a:srgbClr val="3C5790"/>
                </a:solidFill>
              </a:rPr>
              <a:t>format</a:t>
            </a:r>
            <a:r>
              <a:rPr lang="en-US" sz="1600" dirty="0">
                <a:solidFill>
                  <a:srgbClr val="3C5790"/>
                </a:solidFill>
              </a:rPr>
              <a:t> for Prometheus. When imported, it created the following metrics.</a:t>
            </a:r>
          </a:p>
        </p:txBody>
      </p:sp>
    </p:spTree>
    <p:extLst>
      <p:ext uri="{BB962C8B-B14F-4D97-AF65-F5344CB8AC3E}">
        <p14:creationId xmlns:p14="http://schemas.microsoft.com/office/powerpoint/2010/main" val="296001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Internals</a:t>
            </a:r>
            <a:endParaRPr lang="fr-CA" dirty="0">
              <a:solidFill>
                <a:schemeClr val="bg1"/>
              </a:solidFill>
            </a:endParaRPr>
          </a:p>
        </p:txBody>
      </p:sp>
      <p:sp>
        <p:nvSpPr>
          <p:cNvPr id="4099" name="Espace réservé du contenu 4"/>
          <p:cNvSpPr>
            <a:spLocks noGrp="1"/>
          </p:cNvSpPr>
          <p:nvPr>
            <p:ph idx="1"/>
          </p:nvPr>
        </p:nvSpPr>
        <p:spPr>
          <a:xfrm>
            <a:off x="228600" y="2133600"/>
            <a:ext cx="8686800" cy="2743200"/>
          </a:xfrm>
        </p:spPr>
        <p:txBody>
          <a:bodyPr/>
          <a:lstStyle/>
          <a:p>
            <a:r>
              <a:rPr lang="en-US" sz="1600" dirty="0">
                <a:solidFill>
                  <a:srgbClr val="3C5790"/>
                </a:solidFill>
              </a:rPr>
              <a:t>Allure Report consists of a framework adapter and the allure command-line utility. </a:t>
            </a:r>
          </a:p>
          <a:p>
            <a:r>
              <a:rPr lang="en-US" sz="1600" dirty="0">
                <a:solidFill>
                  <a:srgbClr val="3C5790"/>
                </a:solidFill>
              </a:rPr>
              <a:t>We run the tests normally from the command line, from your IDE, etc.</a:t>
            </a:r>
          </a:p>
          <a:p>
            <a:r>
              <a:rPr lang="en-US" sz="1600" dirty="0">
                <a:solidFill>
                  <a:srgbClr val="3C5790"/>
                </a:solidFill>
              </a:rPr>
              <a:t>In addition to printing or saving the test results in its own format the Allure Report adapter receives the data from a test framework.</a:t>
            </a:r>
          </a:p>
          <a:p>
            <a:r>
              <a:rPr lang="en-US" sz="1600" dirty="0">
                <a:solidFill>
                  <a:srgbClr val="3C5790"/>
                </a:solidFill>
              </a:rPr>
              <a:t>The adapter saves data in the Allure file formats into a separate directory.</a:t>
            </a:r>
          </a:p>
          <a:p>
            <a:r>
              <a:rPr lang="en-US" sz="1600" dirty="0">
                <a:solidFill>
                  <a:srgbClr val="3C5790"/>
                </a:solidFill>
              </a:rPr>
              <a:t>We generate the HTML report by using one of the two Allure command-line commands.</a:t>
            </a:r>
          </a:p>
          <a:p>
            <a:pPr lvl="1"/>
            <a:r>
              <a:rPr lang="en-US" sz="1200" b="1" dirty="0">
                <a:solidFill>
                  <a:srgbClr val="3C5790"/>
                </a:solidFill>
              </a:rPr>
              <a:t>allure</a:t>
            </a:r>
            <a:r>
              <a:rPr lang="en-US" sz="1200" dirty="0">
                <a:solidFill>
                  <a:srgbClr val="3C5790"/>
                </a:solidFill>
              </a:rPr>
              <a:t> </a:t>
            </a:r>
            <a:r>
              <a:rPr lang="en-US" sz="1200" b="1" dirty="0">
                <a:solidFill>
                  <a:srgbClr val="3C5790"/>
                </a:solidFill>
              </a:rPr>
              <a:t>generate</a:t>
            </a:r>
            <a:r>
              <a:rPr lang="en-US" sz="1200" dirty="0">
                <a:solidFill>
                  <a:srgbClr val="3C5790"/>
                </a:solidFill>
              </a:rPr>
              <a:t> processes the test results and saves an HTML report into the specified directory. To view the report, use the allure open command.</a:t>
            </a:r>
          </a:p>
          <a:p>
            <a:pPr lvl="1"/>
            <a:r>
              <a:rPr lang="en-US" sz="1200" b="1" dirty="0">
                <a:solidFill>
                  <a:srgbClr val="3C5790"/>
                </a:solidFill>
              </a:rPr>
              <a:t>allure</a:t>
            </a:r>
            <a:r>
              <a:rPr lang="en-US" sz="1200" dirty="0">
                <a:solidFill>
                  <a:srgbClr val="3C5790"/>
                </a:solidFill>
              </a:rPr>
              <a:t> </a:t>
            </a:r>
            <a:r>
              <a:rPr lang="en-US" sz="1200" b="1" dirty="0">
                <a:solidFill>
                  <a:srgbClr val="3C5790"/>
                </a:solidFill>
              </a:rPr>
              <a:t>serve</a:t>
            </a:r>
            <a:r>
              <a:rPr lang="en-US" sz="1200" dirty="0">
                <a:solidFill>
                  <a:srgbClr val="3C5790"/>
                </a:solidFill>
              </a:rPr>
              <a:t> creates the same report as allure generate but puts it into a temporary directory and starts a local web server configured to show this directory's contents. </a:t>
            </a:r>
          </a:p>
          <a:p>
            <a:endParaRPr lang="en-US" sz="1600" dirty="0">
              <a:solidFill>
                <a:srgbClr val="3C5790"/>
              </a:solidFill>
            </a:endParaRPr>
          </a:p>
        </p:txBody>
      </p:sp>
    </p:spTree>
    <p:extLst>
      <p:ext uri="{BB962C8B-B14F-4D97-AF65-F5344CB8AC3E}">
        <p14:creationId xmlns:p14="http://schemas.microsoft.com/office/powerpoint/2010/main" val="15940086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Internals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3276600"/>
          </a:xfrm>
        </p:spPr>
        <p:txBody>
          <a:bodyPr/>
          <a:lstStyle/>
          <a:p>
            <a:r>
              <a:rPr lang="en-US" sz="1600" b="1" dirty="0">
                <a:solidFill>
                  <a:srgbClr val="3C5790"/>
                </a:solidFill>
              </a:rPr>
              <a:t>Test result file</a:t>
            </a:r>
          </a:p>
          <a:p>
            <a:r>
              <a:rPr lang="en-US" sz="1600" dirty="0">
                <a:solidFill>
                  <a:srgbClr val="3C5790"/>
                </a:solidFill>
              </a:rPr>
              <a:t>A test result file stores data related to a single run of a single test.</a:t>
            </a:r>
          </a:p>
          <a:p>
            <a:r>
              <a:rPr lang="en-US" sz="1600" dirty="0">
                <a:solidFill>
                  <a:srgbClr val="3C5790"/>
                </a:solidFill>
              </a:rPr>
              <a:t>The data is stored as a JSON object. Each file is named </a:t>
            </a:r>
            <a:r>
              <a:rPr lang="en-US" sz="1600" b="1" dirty="0">
                <a:solidFill>
                  <a:srgbClr val="3C5790"/>
                </a:solidFill>
              </a:rPr>
              <a:t>{</a:t>
            </a:r>
            <a:r>
              <a:rPr lang="en-US" sz="1600" b="1" dirty="0" err="1">
                <a:solidFill>
                  <a:srgbClr val="3C5790"/>
                </a:solidFill>
              </a:rPr>
              <a:t>uuid</a:t>
            </a:r>
            <a:r>
              <a:rPr lang="en-US" sz="1600" b="1" dirty="0">
                <a:solidFill>
                  <a:srgbClr val="3C5790"/>
                </a:solidFill>
              </a:rPr>
              <a:t>}-</a:t>
            </a:r>
            <a:r>
              <a:rPr lang="en-US" sz="1600" b="1" dirty="0" err="1">
                <a:solidFill>
                  <a:srgbClr val="3C5790"/>
                </a:solidFill>
              </a:rPr>
              <a:t>result.json</a:t>
            </a:r>
            <a:r>
              <a:rPr lang="en-US" sz="1600" dirty="0">
                <a:solidFill>
                  <a:srgbClr val="3C5790"/>
                </a:solidFill>
              </a:rPr>
              <a:t>, where {</a:t>
            </a:r>
            <a:r>
              <a:rPr lang="en-US" sz="1600" dirty="0" err="1">
                <a:solidFill>
                  <a:srgbClr val="3C5790"/>
                </a:solidFill>
              </a:rPr>
              <a:t>uuid</a:t>
            </a:r>
            <a:r>
              <a:rPr lang="en-US" sz="1600" dirty="0">
                <a:solidFill>
                  <a:srgbClr val="3C5790"/>
                </a:solidFill>
              </a:rPr>
              <a:t>} is a randomly generated identifier. Identifiers:</a:t>
            </a:r>
          </a:p>
          <a:p>
            <a:r>
              <a:rPr lang="en-US" sz="1600" b="1" dirty="0" err="1">
                <a:solidFill>
                  <a:srgbClr val="3C5790"/>
                </a:solidFill>
              </a:rPr>
              <a:t>uuid</a:t>
            </a:r>
            <a:r>
              <a:rPr lang="en-US" sz="1600" dirty="0">
                <a:solidFill>
                  <a:srgbClr val="3C5790"/>
                </a:solidFill>
              </a:rPr>
              <a:t> (string)</a:t>
            </a:r>
          </a:p>
          <a:p>
            <a:pPr lvl="1"/>
            <a:r>
              <a:rPr lang="en-US" sz="1200" dirty="0">
                <a:solidFill>
                  <a:srgbClr val="3C5790"/>
                </a:solidFill>
              </a:rPr>
              <a:t>A unique identifier of the test result.</a:t>
            </a:r>
          </a:p>
          <a:p>
            <a:r>
              <a:rPr lang="en-US" sz="1600" b="1" dirty="0" err="1">
                <a:solidFill>
                  <a:srgbClr val="3C5790"/>
                </a:solidFill>
              </a:rPr>
              <a:t>historyId</a:t>
            </a:r>
            <a:r>
              <a:rPr lang="en-US" sz="1600" dirty="0">
                <a:solidFill>
                  <a:srgbClr val="3C5790"/>
                </a:solidFill>
              </a:rPr>
              <a:t> (string)</a:t>
            </a:r>
          </a:p>
          <a:p>
            <a:pPr lvl="1"/>
            <a:r>
              <a:rPr lang="en-US" sz="1200" dirty="0">
                <a:solidFill>
                  <a:srgbClr val="3C5790"/>
                </a:solidFill>
              </a:rPr>
              <a:t>An identifier used by Allure Report. Two runs of the same test with the same set of parameters will always have the same </a:t>
            </a:r>
            <a:r>
              <a:rPr lang="en-US" sz="1200" dirty="0" err="1">
                <a:solidFill>
                  <a:srgbClr val="3C5790"/>
                </a:solidFill>
              </a:rPr>
              <a:t>historyId</a:t>
            </a:r>
            <a:r>
              <a:rPr lang="en-US" sz="1200" dirty="0">
                <a:solidFill>
                  <a:srgbClr val="3C5790"/>
                </a:solidFill>
              </a:rPr>
              <a:t>.</a:t>
            </a:r>
          </a:p>
          <a:p>
            <a:r>
              <a:rPr lang="en-US" sz="1600" b="1" dirty="0" err="1">
                <a:solidFill>
                  <a:srgbClr val="3C5790"/>
                </a:solidFill>
              </a:rPr>
              <a:t>testCaseId</a:t>
            </a:r>
            <a:r>
              <a:rPr lang="en-US" sz="1600" dirty="0">
                <a:solidFill>
                  <a:srgbClr val="3C5790"/>
                </a:solidFill>
              </a:rPr>
              <a:t> (string)</a:t>
            </a:r>
          </a:p>
          <a:p>
            <a:pPr lvl="1"/>
            <a:r>
              <a:rPr lang="en-US" sz="1200" dirty="0">
                <a:solidFill>
                  <a:srgbClr val="3C5790"/>
                </a:solidFill>
              </a:rPr>
              <a:t>An identifier used by Allure </a:t>
            </a:r>
            <a:r>
              <a:rPr lang="en-US" sz="1200" dirty="0" err="1">
                <a:solidFill>
                  <a:srgbClr val="3C5790"/>
                </a:solidFill>
              </a:rPr>
              <a:t>TestOps</a:t>
            </a:r>
            <a:r>
              <a:rPr lang="en-US" sz="1200" dirty="0">
                <a:solidFill>
                  <a:srgbClr val="3C5790"/>
                </a:solidFill>
              </a:rPr>
              <a:t>. Two runs of the same test will always have the same </a:t>
            </a:r>
            <a:r>
              <a:rPr lang="en-US" sz="1200" dirty="0" err="1">
                <a:solidFill>
                  <a:srgbClr val="3C5790"/>
                </a:solidFill>
              </a:rPr>
              <a:t>testCaseId</a:t>
            </a:r>
            <a:r>
              <a:rPr lang="en-US" sz="1200" dirty="0">
                <a:solidFill>
                  <a:srgbClr val="3C5790"/>
                </a:solidFill>
              </a:rPr>
              <a:t>.</a:t>
            </a:r>
          </a:p>
        </p:txBody>
      </p:sp>
    </p:spTree>
    <p:extLst>
      <p:ext uri="{BB962C8B-B14F-4D97-AF65-F5344CB8AC3E}">
        <p14:creationId xmlns:p14="http://schemas.microsoft.com/office/powerpoint/2010/main" val="3265158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Internals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4572000"/>
          </a:xfrm>
        </p:spPr>
        <p:txBody>
          <a:bodyPr/>
          <a:lstStyle/>
          <a:p>
            <a:r>
              <a:rPr lang="en-US" sz="1600" dirty="0">
                <a:solidFill>
                  <a:srgbClr val="3C5790"/>
                </a:solidFill>
              </a:rPr>
              <a:t>Metadata</a:t>
            </a:r>
          </a:p>
          <a:p>
            <a:r>
              <a:rPr lang="en-US" sz="1600" b="1" dirty="0">
                <a:solidFill>
                  <a:srgbClr val="3C5790"/>
                </a:solidFill>
              </a:rPr>
              <a:t>name</a:t>
            </a:r>
            <a:r>
              <a:rPr lang="en-US" sz="1600" dirty="0">
                <a:solidFill>
                  <a:srgbClr val="3C5790"/>
                </a:solidFill>
              </a:rPr>
              <a:t> (string)</a:t>
            </a:r>
          </a:p>
          <a:p>
            <a:pPr lvl="1"/>
            <a:r>
              <a:rPr lang="en-US" sz="1200" dirty="0">
                <a:solidFill>
                  <a:srgbClr val="3C5790"/>
                </a:solidFill>
              </a:rPr>
              <a:t>The title of the test or the name of the step.</a:t>
            </a:r>
          </a:p>
          <a:p>
            <a:r>
              <a:rPr lang="en-US" sz="1600" b="1" dirty="0" err="1">
                <a:solidFill>
                  <a:srgbClr val="3C5790"/>
                </a:solidFill>
              </a:rPr>
              <a:t>fullName</a:t>
            </a:r>
            <a:r>
              <a:rPr lang="en-US" sz="1600" dirty="0">
                <a:solidFill>
                  <a:srgbClr val="3C5790"/>
                </a:solidFill>
              </a:rPr>
              <a:t> (string)</a:t>
            </a:r>
          </a:p>
          <a:p>
            <a:pPr lvl="1"/>
            <a:r>
              <a:rPr lang="en-US" sz="1200" dirty="0">
                <a:solidFill>
                  <a:srgbClr val="3C5790"/>
                </a:solidFill>
              </a:rPr>
              <a:t>A unique identifier based on the file name and the test name. </a:t>
            </a:r>
          </a:p>
          <a:p>
            <a:r>
              <a:rPr lang="en-US" sz="1600" b="1" dirty="0">
                <a:solidFill>
                  <a:srgbClr val="3C5790"/>
                </a:solidFill>
              </a:rPr>
              <a:t>description</a:t>
            </a:r>
            <a:r>
              <a:rPr lang="en-US" sz="1600" dirty="0">
                <a:solidFill>
                  <a:srgbClr val="3C5790"/>
                </a:solidFill>
              </a:rPr>
              <a:t> (string)</a:t>
            </a:r>
          </a:p>
          <a:p>
            <a:pPr lvl="1"/>
            <a:r>
              <a:rPr lang="en-US" sz="1200" dirty="0">
                <a:solidFill>
                  <a:srgbClr val="3C5790"/>
                </a:solidFill>
              </a:rPr>
              <a:t>The description of the test or step in Markdown format.</a:t>
            </a:r>
          </a:p>
          <a:p>
            <a:r>
              <a:rPr lang="en-US" sz="1600" b="1" dirty="0" err="1">
                <a:solidFill>
                  <a:srgbClr val="3C5790"/>
                </a:solidFill>
              </a:rPr>
              <a:t>descriptionHtml</a:t>
            </a:r>
            <a:r>
              <a:rPr lang="en-US" sz="1600" dirty="0">
                <a:solidFill>
                  <a:srgbClr val="3C5790"/>
                </a:solidFill>
              </a:rPr>
              <a:t> (string)</a:t>
            </a:r>
          </a:p>
          <a:p>
            <a:pPr lvl="1"/>
            <a:r>
              <a:rPr lang="en-US" sz="1200" dirty="0">
                <a:solidFill>
                  <a:srgbClr val="3C5790"/>
                </a:solidFill>
              </a:rPr>
              <a:t>The description of the test or step in HTML format.</a:t>
            </a:r>
          </a:p>
          <a:p>
            <a:r>
              <a:rPr lang="en-US" sz="1600" b="1" dirty="0">
                <a:solidFill>
                  <a:srgbClr val="3C5790"/>
                </a:solidFill>
              </a:rPr>
              <a:t>links</a:t>
            </a:r>
            <a:r>
              <a:rPr lang="en-US" sz="1600" dirty="0">
                <a:solidFill>
                  <a:srgbClr val="3C5790"/>
                </a:solidFill>
              </a:rPr>
              <a:t> (array)</a:t>
            </a:r>
          </a:p>
          <a:p>
            <a:pPr lvl="1"/>
            <a:r>
              <a:rPr lang="en-US" sz="1200" dirty="0">
                <a:solidFill>
                  <a:srgbClr val="3C5790"/>
                </a:solidFill>
              </a:rPr>
              <a:t>An array of links added to the test or step.</a:t>
            </a:r>
          </a:p>
          <a:p>
            <a:r>
              <a:rPr lang="en-US" sz="1600" b="1" dirty="0">
                <a:solidFill>
                  <a:srgbClr val="3C5790"/>
                </a:solidFill>
              </a:rPr>
              <a:t>labels</a:t>
            </a:r>
            <a:r>
              <a:rPr lang="en-US" sz="1600" dirty="0">
                <a:solidFill>
                  <a:srgbClr val="3C5790"/>
                </a:solidFill>
              </a:rPr>
              <a:t> (array)</a:t>
            </a:r>
          </a:p>
          <a:p>
            <a:pPr lvl="1"/>
            <a:r>
              <a:rPr lang="en-US" sz="1200" dirty="0">
                <a:solidFill>
                  <a:srgbClr val="3C5790"/>
                </a:solidFill>
              </a:rPr>
              <a:t>An array of various labels added to the test or step.</a:t>
            </a:r>
          </a:p>
          <a:p>
            <a:r>
              <a:rPr lang="en-US" sz="1600" b="1" dirty="0">
                <a:solidFill>
                  <a:srgbClr val="3C5790"/>
                </a:solidFill>
              </a:rPr>
              <a:t>parameters</a:t>
            </a:r>
            <a:r>
              <a:rPr lang="en-US" sz="1600" dirty="0">
                <a:solidFill>
                  <a:srgbClr val="3C5790"/>
                </a:solidFill>
              </a:rPr>
              <a:t> (array)</a:t>
            </a:r>
          </a:p>
          <a:p>
            <a:pPr lvl="1"/>
            <a:r>
              <a:rPr lang="en-US" sz="1200" dirty="0">
                <a:solidFill>
                  <a:srgbClr val="3C5790"/>
                </a:solidFill>
              </a:rPr>
              <a:t>An array of parameters added to the test or step.</a:t>
            </a:r>
          </a:p>
          <a:p>
            <a:r>
              <a:rPr lang="en-US" sz="1600" b="1" dirty="0">
                <a:solidFill>
                  <a:srgbClr val="3C5790"/>
                </a:solidFill>
              </a:rPr>
              <a:t>attachments</a:t>
            </a:r>
            <a:r>
              <a:rPr lang="en-US" sz="1600" dirty="0">
                <a:solidFill>
                  <a:srgbClr val="3C5790"/>
                </a:solidFill>
              </a:rPr>
              <a:t> (array)</a:t>
            </a:r>
          </a:p>
          <a:p>
            <a:pPr lvl="1"/>
            <a:r>
              <a:rPr lang="en-US" sz="1200" dirty="0">
                <a:solidFill>
                  <a:srgbClr val="3C5790"/>
                </a:solidFill>
              </a:rPr>
              <a:t>An array of attachments added to the test or step.</a:t>
            </a:r>
          </a:p>
        </p:txBody>
      </p:sp>
    </p:spTree>
    <p:extLst>
      <p:ext uri="{BB962C8B-B14F-4D97-AF65-F5344CB8AC3E}">
        <p14:creationId xmlns:p14="http://schemas.microsoft.com/office/powerpoint/2010/main" val="3258437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a:t>
            </a:r>
            <a:r>
              <a:rPr lang="fr-CA" dirty="0" err="1">
                <a:solidFill>
                  <a:schemeClr val="bg1"/>
                </a:solidFill>
              </a:rPr>
              <a:t>AllureReport</a:t>
            </a:r>
            <a:r>
              <a:rPr lang="fr-CA" dirty="0">
                <a:solidFill>
                  <a:schemeClr val="bg1"/>
                </a:solidFill>
              </a:rPr>
              <a:t>?</a:t>
            </a:r>
          </a:p>
        </p:txBody>
      </p:sp>
      <p:sp>
        <p:nvSpPr>
          <p:cNvPr id="4099" name="Espace réservé du contenu 4"/>
          <p:cNvSpPr>
            <a:spLocks noGrp="1"/>
          </p:cNvSpPr>
          <p:nvPr>
            <p:ph idx="1"/>
          </p:nvPr>
        </p:nvSpPr>
        <p:spPr>
          <a:xfrm>
            <a:off x="228600" y="2133600"/>
            <a:ext cx="8686800" cy="4419600"/>
          </a:xfrm>
        </p:spPr>
        <p:txBody>
          <a:bodyPr/>
          <a:lstStyle/>
          <a:p>
            <a:r>
              <a:rPr lang="en-US" sz="1600" dirty="0">
                <a:solidFill>
                  <a:srgbClr val="3C5790"/>
                </a:solidFill>
              </a:rPr>
              <a:t>Allure Report tool is a flexible lightweight test report tool.</a:t>
            </a:r>
          </a:p>
          <a:p>
            <a:r>
              <a:rPr lang="en-US" sz="1600" dirty="0">
                <a:solidFill>
                  <a:srgbClr val="3C5790"/>
                </a:solidFill>
              </a:rPr>
              <a:t>It is an open-source multi-language test reporting tool. </a:t>
            </a:r>
          </a:p>
          <a:p>
            <a:r>
              <a:rPr lang="en-US" sz="1600" dirty="0">
                <a:solidFill>
                  <a:srgbClr val="3C5790"/>
                </a:solidFill>
              </a:rPr>
              <a:t>It builds a detailed representation of what has been tested and extracts as much information as possible from everyday test execution.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Internals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4572000"/>
          </a:xfrm>
        </p:spPr>
        <p:txBody>
          <a:bodyPr/>
          <a:lstStyle/>
          <a:p>
            <a:r>
              <a:rPr lang="en-US" sz="1600" b="1" dirty="0">
                <a:solidFill>
                  <a:srgbClr val="3C5790"/>
                </a:solidFill>
              </a:rPr>
              <a:t>Container file</a:t>
            </a:r>
          </a:p>
          <a:p>
            <a:r>
              <a:rPr lang="en-US" sz="1600" dirty="0">
                <a:solidFill>
                  <a:srgbClr val="3C5790"/>
                </a:solidFill>
              </a:rPr>
              <a:t>A container file describes a set of initialization and finalization steps related to certain tests.</a:t>
            </a:r>
          </a:p>
          <a:p>
            <a:r>
              <a:rPr lang="en-US" sz="1600" dirty="0">
                <a:solidFill>
                  <a:srgbClr val="3C5790"/>
                </a:solidFill>
              </a:rPr>
              <a:t>The data is stored as a JSON object. Each file is named </a:t>
            </a:r>
            <a:r>
              <a:rPr lang="en-US" sz="1600" b="1" dirty="0">
                <a:solidFill>
                  <a:srgbClr val="3C5790"/>
                </a:solidFill>
              </a:rPr>
              <a:t>{</a:t>
            </a:r>
            <a:r>
              <a:rPr lang="en-US" sz="1600" b="1" dirty="0" err="1">
                <a:solidFill>
                  <a:srgbClr val="3C5790"/>
                </a:solidFill>
              </a:rPr>
              <a:t>uuid</a:t>
            </a:r>
            <a:r>
              <a:rPr lang="en-US" sz="1600" b="1" dirty="0">
                <a:solidFill>
                  <a:srgbClr val="3C5790"/>
                </a:solidFill>
              </a:rPr>
              <a:t>}-</a:t>
            </a:r>
            <a:r>
              <a:rPr lang="en-US" sz="1600" b="1" dirty="0" err="1">
                <a:solidFill>
                  <a:srgbClr val="3C5790"/>
                </a:solidFill>
              </a:rPr>
              <a:t>container.json</a:t>
            </a:r>
            <a:r>
              <a:rPr lang="en-US" sz="1600" dirty="0">
                <a:solidFill>
                  <a:srgbClr val="3C5790"/>
                </a:solidFill>
              </a:rPr>
              <a:t>, where {</a:t>
            </a:r>
            <a:r>
              <a:rPr lang="en-US" sz="1600" dirty="0" err="1">
                <a:solidFill>
                  <a:srgbClr val="3C5790"/>
                </a:solidFill>
              </a:rPr>
              <a:t>uuid</a:t>
            </a:r>
            <a:r>
              <a:rPr lang="en-US" sz="1600" dirty="0">
                <a:solidFill>
                  <a:srgbClr val="3C5790"/>
                </a:solidFill>
              </a:rPr>
              <a:t>} is a randomly generated identifier.</a:t>
            </a:r>
          </a:p>
          <a:p>
            <a:r>
              <a:rPr lang="en-US" sz="1600" b="1" dirty="0" err="1">
                <a:solidFill>
                  <a:srgbClr val="3C5790"/>
                </a:solidFill>
              </a:rPr>
              <a:t>uuid</a:t>
            </a:r>
            <a:r>
              <a:rPr lang="en-US" sz="1600" dirty="0">
                <a:solidFill>
                  <a:srgbClr val="3C5790"/>
                </a:solidFill>
              </a:rPr>
              <a:t> (string)</a:t>
            </a:r>
          </a:p>
          <a:p>
            <a:pPr lvl="1"/>
            <a:r>
              <a:rPr lang="en-US" sz="1200" dirty="0">
                <a:solidFill>
                  <a:srgbClr val="3C5790"/>
                </a:solidFill>
              </a:rPr>
              <a:t>A unique identifier of the test result.</a:t>
            </a:r>
          </a:p>
          <a:p>
            <a:r>
              <a:rPr lang="en-US" sz="1600" b="1" dirty="0">
                <a:solidFill>
                  <a:srgbClr val="3C5790"/>
                </a:solidFill>
              </a:rPr>
              <a:t>start</a:t>
            </a:r>
            <a:r>
              <a:rPr lang="en-US" sz="1600" dirty="0">
                <a:solidFill>
                  <a:srgbClr val="3C5790"/>
                </a:solidFill>
              </a:rPr>
              <a:t> (integer)</a:t>
            </a:r>
          </a:p>
          <a:p>
            <a:pPr lvl="1"/>
            <a:r>
              <a:rPr lang="en-US" sz="1200" dirty="0">
                <a:solidFill>
                  <a:srgbClr val="3C5790"/>
                </a:solidFill>
              </a:rPr>
              <a:t>The time when the execution of the initialization steps started, in the UNIX timestamp format. Normally, it is equal or close to the earliest start time from the </a:t>
            </a:r>
            <a:r>
              <a:rPr lang="en-US" sz="1200" dirty="0" err="1">
                <a:solidFill>
                  <a:srgbClr val="3C5790"/>
                </a:solidFill>
              </a:rPr>
              <a:t>befores</a:t>
            </a:r>
            <a:r>
              <a:rPr lang="en-US" sz="1200" dirty="0">
                <a:solidFill>
                  <a:srgbClr val="3C5790"/>
                </a:solidFill>
              </a:rPr>
              <a:t>.</a:t>
            </a:r>
          </a:p>
          <a:p>
            <a:r>
              <a:rPr lang="en-US" sz="1600" b="1" dirty="0">
                <a:solidFill>
                  <a:srgbClr val="3C5790"/>
                </a:solidFill>
              </a:rPr>
              <a:t>stop</a:t>
            </a:r>
            <a:r>
              <a:rPr lang="en-US" sz="1600" dirty="0">
                <a:solidFill>
                  <a:srgbClr val="3C5790"/>
                </a:solidFill>
              </a:rPr>
              <a:t> (integer)</a:t>
            </a:r>
          </a:p>
          <a:p>
            <a:pPr lvl="1"/>
            <a:r>
              <a:rPr lang="en-US" sz="1200" dirty="0">
                <a:solidFill>
                  <a:srgbClr val="3C5790"/>
                </a:solidFill>
              </a:rPr>
              <a:t>The time when the execution of the finalization steps finished, in the UNIX timestamp format. Normally, it is equal or close to the latest stop time from the </a:t>
            </a:r>
            <a:r>
              <a:rPr lang="en-US" sz="1200" dirty="0" err="1">
                <a:solidFill>
                  <a:srgbClr val="3C5790"/>
                </a:solidFill>
              </a:rPr>
              <a:t>afters</a:t>
            </a:r>
            <a:r>
              <a:rPr lang="en-US" sz="1200" dirty="0">
                <a:solidFill>
                  <a:srgbClr val="3C5790"/>
                </a:solidFill>
              </a:rPr>
              <a:t>.</a:t>
            </a:r>
          </a:p>
          <a:p>
            <a:r>
              <a:rPr lang="en-US" sz="1600" b="1" dirty="0">
                <a:solidFill>
                  <a:srgbClr val="3C5790"/>
                </a:solidFill>
              </a:rPr>
              <a:t>children</a:t>
            </a:r>
            <a:r>
              <a:rPr lang="en-US" sz="1600" dirty="0">
                <a:solidFill>
                  <a:srgbClr val="3C5790"/>
                </a:solidFill>
              </a:rPr>
              <a:t> (array)</a:t>
            </a:r>
          </a:p>
          <a:p>
            <a:pPr lvl="1"/>
            <a:r>
              <a:rPr lang="en-US" sz="1200" dirty="0">
                <a:solidFill>
                  <a:srgbClr val="3C5790"/>
                </a:solidFill>
              </a:rPr>
              <a:t>The </a:t>
            </a:r>
            <a:r>
              <a:rPr lang="en-US" sz="1200" dirty="0" err="1">
                <a:solidFill>
                  <a:srgbClr val="3C5790"/>
                </a:solidFill>
              </a:rPr>
              <a:t>uuid</a:t>
            </a:r>
            <a:r>
              <a:rPr lang="en-US" sz="1200" dirty="0">
                <a:solidFill>
                  <a:srgbClr val="3C5790"/>
                </a:solidFill>
              </a:rPr>
              <a:t> values of the test results for which this fixture was added.</a:t>
            </a:r>
          </a:p>
          <a:p>
            <a:r>
              <a:rPr lang="en-US" sz="1600" b="1" dirty="0" err="1">
                <a:solidFill>
                  <a:srgbClr val="3C5790"/>
                </a:solidFill>
              </a:rPr>
              <a:t>befores</a:t>
            </a:r>
            <a:r>
              <a:rPr lang="en-US" sz="1600" dirty="0">
                <a:solidFill>
                  <a:srgbClr val="3C5790"/>
                </a:solidFill>
              </a:rPr>
              <a:t> (array)</a:t>
            </a:r>
          </a:p>
          <a:p>
            <a:pPr lvl="1"/>
            <a:r>
              <a:rPr lang="en-US" sz="1200" dirty="0">
                <a:solidFill>
                  <a:srgbClr val="3C5790"/>
                </a:solidFill>
              </a:rPr>
              <a:t>An array of initialization steps that were executed before the tests.</a:t>
            </a:r>
          </a:p>
          <a:p>
            <a:r>
              <a:rPr lang="en-US" sz="1600" b="1" dirty="0" err="1">
                <a:solidFill>
                  <a:srgbClr val="3C5790"/>
                </a:solidFill>
              </a:rPr>
              <a:t>afters</a:t>
            </a:r>
            <a:r>
              <a:rPr lang="en-US" sz="1600" dirty="0">
                <a:solidFill>
                  <a:srgbClr val="3C5790"/>
                </a:solidFill>
              </a:rPr>
              <a:t> (array)</a:t>
            </a:r>
          </a:p>
          <a:p>
            <a:pPr lvl="1"/>
            <a:r>
              <a:rPr lang="en-US" sz="1200" dirty="0">
                <a:solidFill>
                  <a:srgbClr val="3C5790"/>
                </a:solidFill>
              </a:rPr>
              <a:t>An array of finalization steps that were executed after the tests.</a:t>
            </a:r>
          </a:p>
        </p:txBody>
      </p:sp>
    </p:spTree>
    <p:extLst>
      <p:ext uri="{BB962C8B-B14F-4D97-AF65-F5344CB8AC3E}">
        <p14:creationId xmlns:p14="http://schemas.microsoft.com/office/powerpoint/2010/main" val="19999571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Internals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3886200"/>
          </a:xfrm>
        </p:spPr>
        <p:txBody>
          <a:bodyPr/>
          <a:lstStyle/>
          <a:p>
            <a:r>
              <a:rPr lang="en-US" sz="1600" b="1" dirty="0">
                <a:solidFill>
                  <a:srgbClr val="3C5790"/>
                </a:solidFill>
              </a:rPr>
              <a:t>Categories file</a:t>
            </a:r>
          </a:p>
          <a:p>
            <a:r>
              <a:rPr lang="en-US" sz="1600" dirty="0">
                <a:solidFill>
                  <a:srgbClr val="3C5790"/>
                </a:solidFill>
              </a:rPr>
              <a:t>The </a:t>
            </a:r>
            <a:r>
              <a:rPr lang="en-US" sz="1600" b="1" dirty="0" err="1">
                <a:solidFill>
                  <a:srgbClr val="3C5790"/>
                </a:solidFill>
              </a:rPr>
              <a:t>categories.json</a:t>
            </a:r>
            <a:r>
              <a:rPr lang="en-US" sz="1600" b="1" dirty="0">
                <a:solidFill>
                  <a:srgbClr val="3C5790"/>
                </a:solidFill>
              </a:rPr>
              <a:t> </a:t>
            </a:r>
            <a:r>
              <a:rPr lang="en-US" sz="1600" dirty="0">
                <a:solidFill>
                  <a:srgbClr val="3C5790"/>
                </a:solidFill>
              </a:rPr>
              <a:t>file in the test results directory, if present, defines custom defect categories.</a:t>
            </a:r>
          </a:p>
          <a:p>
            <a:r>
              <a:rPr lang="en-US" sz="1600" dirty="0">
                <a:solidFill>
                  <a:srgbClr val="3C5790"/>
                </a:solidFill>
              </a:rPr>
              <a:t>The data is stored as a JSON array of objects. </a:t>
            </a:r>
          </a:p>
          <a:p>
            <a:r>
              <a:rPr lang="en-US" sz="1600" b="1" dirty="0">
                <a:solidFill>
                  <a:srgbClr val="3C5790"/>
                </a:solidFill>
              </a:rPr>
              <a:t>name</a:t>
            </a:r>
            <a:r>
              <a:rPr lang="en-US" sz="1600" dirty="0">
                <a:solidFill>
                  <a:srgbClr val="3C5790"/>
                </a:solidFill>
              </a:rPr>
              <a:t> (string)</a:t>
            </a:r>
          </a:p>
          <a:p>
            <a:pPr lvl="1"/>
            <a:r>
              <a:rPr lang="en-US" sz="1200" dirty="0">
                <a:solidFill>
                  <a:srgbClr val="3C5790"/>
                </a:solidFill>
              </a:rPr>
              <a:t>The name of the category.</a:t>
            </a:r>
          </a:p>
          <a:p>
            <a:r>
              <a:rPr lang="en-US" sz="1600" b="1" dirty="0" err="1">
                <a:solidFill>
                  <a:srgbClr val="3C5790"/>
                </a:solidFill>
              </a:rPr>
              <a:t>messageRegex</a:t>
            </a:r>
            <a:r>
              <a:rPr lang="en-US" sz="1600" dirty="0">
                <a:solidFill>
                  <a:srgbClr val="3C5790"/>
                </a:solidFill>
              </a:rPr>
              <a:t> (string)</a:t>
            </a:r>
          </a:p>
          <a:p>
            <a:pPr lvl="1"/>
            <a:r>
              <a:rPr lang="en-US" sz="1200" dirty="0">
                <a:solidFill>
                  <a:srgbClr val="3C5790"/>
                </a:solidFill>
              </a:rPr>
              <a:t>The regular expression that the test result's message should match.</a:t>
            </a:r>
          </a:p>
          <a:p>
            <a:r>
              <a:rPr lang="en-US" sz="1600" b="1" dirty="0" err="1">
                <a:solidFill>
                  <a:srgbClr val="3C5790"/>
                </a:solidFill>
              </a:rPr>
              <a:t>traceRegex</a:t>
            </a:r>
            <a:r>
              <a:rPr lang="en-US" sz="1600" dirty="0">
                <a:solidFill>
                  <a:srgbClr val="3C5790"/>
                </a:solidFill>
              </a:rPr>
              <a:t> (string)</a:t>
            </a:r>
          </a:p>
          <a:p>
            <a:pPr lvl="1"/>
            <a:r>
              <a:rPr lang="en-US" sz="1200" dirty="0">
                <a:solidFill>
                  <a:srgbClr val="3C5790"/>
                </a:solidFill>
              </a:rPr>
              <a:t>The regular expression that the test result's trace should match.</a:t>
            </a:r>
          </a:p>
          <a:p>
            <a:r>
              <a:rPr lang="en-US" sz="1600" dirty="0" err="1">
                <a:solidFill>
                  <a:srgbClr val="3C5790"/>
                </a:solidFill>
              </a:rPr>
              <a:t>matchedStatuses</a:t>
            </a:r>
            <a:r>
              <a:rPr lang="en-US" sz="1600" dirty="0">
                <a:solidFill>
                  <a:srgbClr val="3C5790"/>
                </a:solidFill>
              </a:rPr>
              <a:t> (array)</a:t>
            </a:r>
          </a:p>
          <a:p>
            <a:pPr lvl="1"/>
            <a:r>
              <a:rPr lang="en-US" sz="1200" b="1" dirty="0">
                <a:solidFill>
                  <a:srgbClr val="3C5790"/>
                </a:solidFill>
              </a:rPr>
              <a:t>An</a:t>
            </a:r>
            <a:r>
              <a:rPr lang="en-US" sz="1200" dirty="0">
                <a:solidFill>
                  <a:srgbClr val="3C5790"/>
                </a:solidFill>
              </a:rPr>
              <a:t> array of statuses that the test result should be one of. Possible values are: “failed”, “broken”, “passed”, “skipped”, “unknown”. See Test statuses.</a:t>
            </a:r>
          </a:p>
          <a:p>
            <a:r>
              <a:rPr lang="en-US" sz="1600" b="1" dirty="0">
                <a:solidFill>
                  <a:srgbClr val="3C5790"/>
                </a:solidFill>
              </a:rPr>
              <a:t>flaky</a:t>
            </a:r>
            <a:r>
              <a:rPr lang="en-US" sz="1600" dirty="0">
                <a:solidFill>
                  <a:srgbClr val="3C5790"/>
                </a:solidFill>
              </a:rPr>
              <a:t> (</a:t>
            </a:r>
            <a:r>
              <a:rPr lang="en-US" sz="1600" dirty="0" err="1">
                <a:solidFill>
                  <a:srgbClr val="3C5790"/>
                </a:solidFill>
              </a:rPr>
              <a:t>boolean</a:t>
            </a:r>
            <a:r>
              <a:rPr lang="en-US" sz="1600" dirty="0">
                <a:solidFill>
                  <a:srgbClr val="3C5790"/>
                </a:solidFill>
              </a:rPr>
              <a:t>)</a:t>
            </a:r>
          </a:p>
          <a:p>
            <a:pPr lvl="1"/>
            <a:r>
              <a:rPr lang="en-US" sz="1200" dirty="0">
                <a:solidFill>
                  <a:srgbClr val="3C5790"/>
                </a:solidFill>
              </a:rPr>
              <a:t>Whether the test result should be marked as flaky.</a:t>
            </a:r>
          </a:p>
        </p:txBody>
      </p:sp>
    </p:spTree>
    <p:extLst>
      <p:ext uri="{BB962C8B-B14F-4D97-AF65-F5344CB8AC3E}">
        <p14:creationId xmlns:p14="http://schemas.microsoft.com/office/powerpoint/2010/main" val="38762039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Internals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600200"/>
          </a:xfrm>
        </p:spPr>
        <p:txBody>
          <a:bodyPr/>
          <a:lstStyle/>
          <a:p>
            <a:r>
              <a:rPr lang="en-US" sz="1600" b="1" dirty="0">
                <a:solidFill>
                  <a:srgbClr val="3C5790"/>
                </a:solidFill>
              </a:rPr>
              <a:t>Environment file</a:t>
            </a:r>
          </a:p>
          <a:p>
            <a:r>
              <a:rPr lang="en-US" sz="1600" dirty="0">
                <a:solidFill>
                  <a:srgbClr val="3C5790"/>
                </a:solidFill>
              </a:rPr>
              <a:t>The </a:t>
            </a:r>
            <a:r>
              <a:rPr lang="en-US" sz="1600" b="1" dirty="0" err="1">
                <a:solidFill>
                  <a:srgbClr val="3C5790"/>
                </a:solidFill>
              </a:rPr>
              <a:t>environment.properties</a:t>
            </a:r>
            <a:r>
              <a:rPr lang="en-US" sz="1600" b="1" dirty="0">
                <a:solidFill>
                  <a:srgbClr val="3C5790"/>
                </a:solidFill>
              </a:rPr>
              <a:t> </a:t>
            </a:r>
            <a:r>
              <a:rPr lang="en-US" sz="1600" dirty="0">
                <a:solidFill>
                  <a:srgbClr val="3C5790"/>
                </a:solidFill>
              </a:rPr>
              <a:t>file in the test results directory, if present, defines a set of key-value pairs to display in the test report.</a:t>
            </a:r>
          </a:p>
        </p:txBody>
      </p:sp>
      <p:pic>
        <p:nvPicPr>
          <p:cNvPr id="3" name="Picture 2">
            <a:extLst>
              <a:ext uri="{FF2B5EF4-FFF2-40B4-BE49-F238E27FC236}">
                <a16:creationId xmlns:a16="http://schemas.microsoft.com/office/drawing/2014/main" id="{F16532A4-C493-4BE2-93BB-07BC0E0A7D2B}"/>
              </a:ext>
            </a:extLst>
          </p:cNvPr>
          <p:cNvPicPr>
            <a:picLocks noChangeAspect="1"/>
          </p:cNvPicPr>
          <p:nvPr/>
        </p:nvPicPr>
        <p:blipFill>
          <a:blip r:embed="rId3"/>
          <a:stretch>
            <a:fillRect/>
          </a:stretch>
        </p:blipFill>
        <p:spPr>
          <a:xfrm>
            <a:off x="2133600" y="3733800"/>
            <a:ext cx="5057775" cy="1162050"/>
          </a:xfrm>
          <a:prstGeom prst="rect">
            <a:avLst/>
          </a:prstGeom>
        </p:spPr>
      </p:pic>
    </p:spTree>
    <p:extLst>
      <p:ext uri="{BB962C8B-B14F-4D97-AF65-F5344CB8AC3E}">
        <p14:creationId xmlns:p14="http://schemas.microsoft.com/office/powerpoint/2010/main" val="19336175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Internals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295400"/>
          </a:xfrm>
        </p:spPr>
        <p:txBody>
          <a:bodyPr/>
          <a:lstStyle/>
          <a:p>
            <a:r>
              <a:rPr lang="en-US" sz="1600" b="1" dirty="0">
                <a:solidFill>
                  <a:srgbClr val="3C5790"/>
                </a:solidFill>
              </a:rPr>
              <a:t>Executor file</a:t>
            </a:r>
          </a:p>
          <a:p>
            <a:r>
              <a:rPr lang="en-US" sz="1600" dirty="0">
                <a:solidFill>
                  <a:srgbClr val="3C5790"/>
                </a:solidFill>
              </a:rPr>
              <a:t>The </a:t>
            </a:r>
            <a:r>
              <a:rPr lang="en-US" sz="1600" b="1" dirty="0" err="1">
                <a:solidFill>
                  <a:srgbClr val="3C5790"/>
                </a:solidFill>
              </a:rPr>
              <a:t>executor.json</a:t>
            </a:r>
            <a:r>
              <a:rPr lang="en-US" sz="1600" b="1" dirty="0">
                <a:solidFill>
                  <a:srgbClr val="3C5790"/>
                </a:solidFill>
              </a:rPr>
              <a:t> </a:t>
            </a:r>
            <a:r>
              <a:rPr lang="en-US" sz="1600" dirty="0">
                <a:solidFill>
                  <a:srgbClr val="3C5790"/>
                </a:solidFill>
              </a:rPr>
              <a:t>file in the test results directory, if present, should contain information about the CI build that produced the test report. </a:t>
            </a:r>
          </a:p>
          <a:p>
            <a:r>
              <a:rPr lang="en-US" sz="1600" dirty="0">
                <a:solidFill>
                  <a:srgbClr val="3C5790"/>
                </a:solidFill>
              </a:rPr>
              <a:t>Its automatically generated by various CI integration plugins. </a:t>
            </a:r>
          </a:p>
        </p:txBody>
      </p:sp>
      <p:pic>
        <p:nvPicPr>
          <p:cNvPr id="3" name="Picture 2">
            <a:extLst>
              <a:ext uri="{FF2B5EF4-FFF2-40B4-BE49-F238E27FC236}">
                <a16:creationId xmlns:a16="http://schemas.microsoft.com/office/drawing/2014/main" id="{103C5306-5611-4C4F-8D4B-9112B55A9FF7}"/>
              </a:ext>
            </a:extLst>
          </p:cNvPr>
          <p:cNvPicPr>
            <a:picLocks noChangeAspect="1"/>
          </p:cNvPicPr>
          <p:nvPr/>
        </p:nvPicPr>
        <p:blipFill>
          <a:blip r:embed="rId3"/>
          <a:stretch>
            <a:fillRect/>
          </a:stretch>
        </p:blipFill>
        <p:spPr>
          <a:xfrm>
            <a:off x="2119312" y="3581400"/>
            <a:ext cx="4905375" cy="2133600"/>
          </a:xfrm>
          <a:prstGeom prst="rect">
            <a:avLst/>
          </a:prstGeom>
        </p:spPr>
      </p:pic>
    </p:spTree>
    <p:extLst>
      <p:ext uri="{BB962C8B-B14F-4D97-AF65-F5344CB8AC3E}">
        <p14:creationId xmlns:p14="http://schemas.microsoft.com/office/powerpoint/2010/main" val="9596116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Internals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3429000"/>
          </a:xfrm>
        </p:spPr>
        <p:txBody>
          <a:bodyPr/>
          <a:lstStyle/>
          <a:p>
            <a:r>
              <a:rPr lang="en-US" sz="1600" b="1" dirty="0">
                <a:solidFill>
                  <a:srgbClr val="3C5790"/>
                </a:solidFill>
              </a:rPr>
              <a:t>History files</a:t>
            </a:r>
          </a:p>
          <a:p>
            <a:r>
              <a:rPr lang="en-US" sz="1600" dirty="0">
                <a:solidFill>
                  <a:srgbClr val="3C5790"/>
                </a:solidFill>
              </a:rPr>
              <a:t>The history directory is used for transferring simplified information between consecutive test reports. </a:t>
            </a:r>
          </a:p>
          <a:p>
            <a:r>
              <a:rPr lang="en-US" sz="1600" dirty="0">
                <a:solidFill>
                  <a:srgbClr val="3C5790"/>
                </a:solidFill>
              </a:rPr>
              <a:t>The directory is being generated as part of the test report generation and then can be copied to the test results directory for the new report, either manually or by a CI integration plugin.</a:t>
            </a:r>
          </a:p>
          <a:p>
            <a:r>
              <a:rPr lang="en-US" sz="1600" dirty="0">
                <a:solidFill>
                  <a:srgbClr val="3C5790"/>
                </a:solidFill>
              </a:rPr>
              <a:t>The information in the </a:t>
            </a:r>
            <a:r>
              <a:rPr lang="en-US" sz="1600" b="1" dirty="0">
                <a:solidFill>
                  <a:srgbClr val="3C5790"/>
                </a:solidFill>
              </a:rPr>
              <a:t>history</a:t>
            </a:r>
            <a:r>
              <a:rPr lang="en-US" sz="1600" dirty="0">
                <a:solidFill>
                  <a:srgbClr val="3C5790"/>
                </a:solidFill>
              </a:rPr>
              <a:t> directory is used for displaying the History tab in the test details and various graphs.</a:t>
            </a:r>
          </a:p>
          <a:p>
            <a:r>
              <a:rPr lang="en-US" sz="1600" dirty="0">
                <a:solidFill>
                  <a:srgbClr val="3C5790"/>
                </a:solidFill>
              </a:rPr>
              <a:t>The directory contains the following files:</a:t>
            </a:r>
          </a:p>
          <a:p>
            <a:pPr lvl="1"/>
            <a:r>
              <a:rPr lang="en-US" sz="1200" b="1" dirty="0" err="1">
                <a:solidFill>
                  <a:srgbClr val="3C5790"/>
                </a:solidFill>
              </a:rPr>
              <a:t>history.json</a:t>
            </a:r>
            <a:endParaRPr lang="en-US" sz="1200" b="1" dirty="0">
              <a:solidFill>
                <a:srgbClr val="3C5790"/>
              </a:solidFill>
            </a:endParaRPr>
          </a:p>
          <a:p>
            <a:pPr lvl="1"/>
            <a:r>
              <a:rPr lang="en-US" sz="1200" b="1" dirty="0">
                <a:solidFill>
                  <a:srgbClr val="3C5790"/>
                </a:solidFill>
              </a:rPr>
              <a:t>history-</a:t>
            </a:r>
            <a:r>
              <a:rPr lang="en-US" sz="1200" b="1" dirty="0" err="1">
                <a:solidFill>
                  <a:srgbClr val="3C5790"/>
                </a:solidFill>
              </a:rPr>
              <a:t>trend.json</a:t>
            </a:r>
            <a:endParaRPr lang="en-US" sz="1200" b="1" dirty="0">
              <a:solidFill>
                <a:srgbClr val="3C5790"/>
              </a:solidFill>
            </a:endParaRPr>
          </a:p>
          <a:p>
            <a:pPr lvl="1"/>
            <a:r>
              <a:rPr lang="en-US" sz="1200" b="1" dirty="0">
                <a:solidFill>
                  <a:srgbClr val="3C5790"/>
                </a:solidFill>
              </a:rPr>
              <a:t>duration-</a:t>
            </a:r>
            <a:r>
              <a:rPr lang="en-US" sz="1200" b="1" dirty="0" err="1">
                <a:solidFill>
                  <a:srgbClr val="3C5790"/>
                </a:solidFill>
              </a:rPr>
              <a:t>trend.json</a:t>
            </a:r>
            <a:endParaRPr lang="en-US" sz="1200" b="1" dirty="0">
              <a:solidFill>
                <a:srgbClr val="3C5790"/>
              </a:solidFill>
            </a:endParaRPr>
          </a:p>
          <a:p>
            <a:pPr lvl="1"/>
            <a:r>
              <a:rPr lang="en-US" sz="1200" b="1" dirty="0">
                <a:solidFill>
                  <a:srgbClr val="3C5790"/>
                </a:solidFill>
              </a:rPr>
              <a:t>retry-</a:t>
            </a:r>
            <a:r>
              <a:rPr lang="en-US" sz="1200" b="1" dirty="0" err="1">
                <a:solidFill>
                  <a:srgbClr val="3C5790"/>
                </a:solidFill>
              </a:rPr>
              <a:t>trend.json</a:t>
            </a:r>
            <a:endParaRPr lang="en-US" sz="1200" b="1" dirty="0">
              <a:solidFill>
                <a:srgbClr val="3C5790"/>
              </a:solidFill>
            </a:endParaRPr>
          </a:p>
          <a:p>
            <a:pPr lvl="1"/>
            <a:r>
              <a:rPr lang="en-US" sz="1200" b="1" dirty="0">
                <a:solidFill>
                  <a:srgbClr val="3C5790"/>
                </a:solidFill>
              </a:rPr>
              <a:t>categories-</a:t>
            </a:r>
            <a:r>
              <a:rPr lang="en-US" sz="1200" b="1" dirty="0" err="1">
                <a:solidFill>
                  <a:srgbClr val="3C5790"/>
                </a:solidFill>
              </a:rPr>
              <a:t>trend.json</a:t>
            </a:r>
            <a:endParaRPr lang="en-US" sz="1200" b="1" dirty="0">
              <a:solidFill>
                <a:srgbClr val="3C5790"/>
              </a:solidFill>
            </a:endParaRPr>
          </a:p>
        </p:txBody>
      </p:sp>
    </p:spTree>
    <p:extLst>
      <p:ext uri="{BB962C8B-B14F-4D97-AF65-F5344CB8AC3E}">
        <p14:creationId xmlns:p14="http://schemas.microsoft.com/office/powerpoint/2010/main" val="21773803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Attachements</a:t>
            </a:r>
          </a:p>
        </p:txBody>
      </p:sp>
      <p:sp>
        <p:nvSpPr>
          <p:cNvPr id="4099" name="Espace réservé du contenu 4"/>
          <p:cNvSpPr>
            <a:spLocks noGrp="1"/>
          </p:cNvSpPr>
          <p:nvPr>
            <p:ph idx="1"/>
          </p:nvPr>
        </p:nvSpPr>
        <p:spPr>
          <a:xfrm>
            <a:off x="228600" y="2133600"/>
            <a:ext cx="8686800" cy="1295400"/>
          </a:xfrm>
        </p:spPr>
        <p:txBody>
          <a:bodyPr/>
          <a:lstStyle/>
          <a:p>
            <a:r>
              <a:rPr lang="en-US" sz="1600" b="1" dirty="0">
                <a:solidFill>
                  <a:srgbClr val="3C5790"/>
                </a:solidFill>
              </a:rPr>
              <a:t>Attachments</a:t>
            </a:r>
          </a:p>
          <a:p>
            <a:r>
              <a:rPr lang="en-US" sz="1600" dirty="0">
                <a:solidFill>
                  <a:srgbClr val="3C5790"/>
                </a:solidFill>
              </a:rPr>
              <a:t>When investigating an unexpected test failure, sometimes its convenient to not just read the list of completed steps, but also see the same data the test saw.</a:t>
            </a:r>
          </a:p>
          <a:p>
            <a:r>
              <a:rPr lang="en-US" sz="1600" dirty="0">
                <a:solidFill>
                  <a:srgbClr val="3C5790"/>
                </a:solidFill>
              </a:rPr>
              <a:t>We can attach any kinds of files to the whole test result or to the current test step or fixture.</a:t>
            </a:r>
          </a:p>
          <a:p>
            <a:r>
              <a:rPr lang="de-DE" sz="1600" dirty="0">
                <a:solidFill>
                  <a:srgbClr val="3C5790"/>
                </a:solidFill>
              </a:rPr>
              <a:t>Media types: image/bmp, image/gif, image/jpeg, image/png, image/svg+xml, image/tiff, image/*.</a:t>
            </a:r>
            <a:endParaRPr lang="en-US" sz="1600" dirty="0">
              <a:solidFill>
                <a:srgbClr val="3C5790"/>
              </a:solidFill>
            </a:endParaRPr>
          </a:p>
        </p:txBody>
      </p:sp>
      <p:pic>
        <p:nvPicPr>
          <p:cNvPr id="4" name="Picture 3">
            <a:extLst>
              <a:ext uri="{FF2B5EF4-FFF2-40B4-BE49-F238E27FC236}">
                <a16:creationId xmlns:a16="http://schemas.microsoft.com/office/drawing/2014/main" id="{4DCCB833-0463-43FA-B9D6-EBBB54A7F0C7}"/>
              </a:ext>
            </a:extLst>
          </p:cNvPr>
          <p:cNvPicPr>
            <a:picLocks noChangeAspect="1"/>
          </p:cNvPicPr>
          <p:nvPr/>
        </p:nvPicPr>
        <p:blipFill>
          <a:blip r:embed="rId3"/>
          <a:stretch>
            <a:fillRect/>
          </a:stretch>
        </p:blipFill>
        <p:spPr>
          <a:xfrm>
            <a:off x="2667000" y="3733800"/>
            <a:ext cx="3995890" cy="2878395"/>
          </a:xfrm>
          <a:prstGeom prst="rect">
            <a:avLst/>
          </a:prstGeom>
        </p:spPr>
      </p:pic>
    </p:spTree>
    <p:extLst>
      <p:ext uri="{BB962C8B-B14F-4D97-AF65-F5344CB8AC3E}">
        <p14:creationId xmlns:p14="http://schemas.microsoft.com/office/powerpoint/2010/main" val="17645531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Attachements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371600"/>
          </a:xfrm>
        </p:spPr>
        <p:txBody>
          <a:bodyPr/>
          <a:lstStyle/>
          <a:p>
            <a:r>
              <a:rPr lang="en-US" sz="1600" b="1" dirty="0">
                <a:solidFill>
                  <a:srgbClr val="3C5790"/>
                </a:solidFill>
              </a:rPr>
              <a:t>Videos</a:t>
            </a:r>
          </a:p>
          <a:p>
            <a:r>
              <a:rPr lang="en-US" sz="1600" dirty="0">
                <a:solidFill>
                  <a:srgbClr val="3C5790"/>
                </a:solidFill>
              </a:rPr>
              <a:t>Attaching such a video to the test report serves a purpose similar to attaching a screenshot.</a:t>
            </a:r>
          </a:p>
          <a:p>
            <a:r>
              <a:rPr lang="en-US" sz="1600" dirty="0">
                <a:solidFill>
                  <a:srgbClr val="3C5790"/>
                </a:solidFill>
              </a:rPr>
              <a:t>The reader will be able to better understand how the system reacted to the user input or other events and what caused an unexpected behavior.</a:t>
            </a:r>
          </a:p>
          <a:p>
            <a:r>
              <a:rPr lang="en-US" sz="1600" dirty="0">
                <a:solidFill>
                  <a:srgbClr val="3C5790"/>
                </a:solidFill>
              </a:rPr>
              <a:t>Media types: video/mp4, video/</a:t>
            </a:r>
            <a:r>
              <a:rPr lang="en-US" sz="1600" dirty="0" err="1">
                <a:solidFill>
                  <a:srgbClr val="3C5790"/>
                </a:solidFill>
              </a:rPr>
              <a:t>ogg</a:t>
            </a:r>
            <a:r>
              <a:rPr lang="en-US" sz="1600" dirty="0">
                <a:solidFill>
                  <a:srgbClr val="3C5790"/>
                </a:solidFill>
              </a:rPr>
              <a:t>, video/</a:t>
            </a:r>
            <a:r>
              <a:rPr lang="en-US" sz="1600" dirty="0" err="1">
                <a:solidFill>
                  <a:srgbClr val="3C5790"/>
                </a:solidFill>
              </a:rPr>
              <a:t>webm</a:t>
            </a:r>
            <a:r>
              <a:rPr lang="en-US" sz="1600" dirty="0">
                <a:solidFill>
                  <a:srgbClr val="3C5790"/>
                </a:solidFill>
              </a:rPr>
              <a:t>.</a:t>
            </a:r>
          </a:p>
        </p:txBody>
      </p:sp>
      <p:pic>
        <p:nvPicPr>
          <p:cNvPr id="3" name="Picture 2">
            <a:extLst>
              <a:ext uri="{FF2B5EF4-FFF2-40B4-BE49-F238E27FC236}">
                <a16:creationId xmlns:a16="http://schemas.microsoft.com/office/drawing/2014/main" id="{601474C4-E83A-420A-B85B-A46C384212FB}"/>
              </a:ext>
            </a:extLst>
          </p:cNvPr>
          <p:cNvPicPr>
            <a:picLocks noChangeAspect="1"/>
          </p:cNvPicPr>
          <p:nvPr/>
        </p:nvPicPr>
        <p:blipFill>
          <a:blip r:embed="rId3"/>
          <a:stretch>
            <a:fillRect/>
          </a:stretch>
        </p:blipFill>
        <p:spPr>
          <a:xfrm>
            <a:off x="1828800" y="3657600"/>
            <a:ext cx="5067300" cy="2787015"/>
          </a:xfrm>
          <a:prstGeom prst="rect">
            <a:avLst/>
          </a:prstGeom>
        </p:spPr>
      </p:pic>
    </p:spTree>
    <p:extLst>
      <p:ext uri="{BB962C8B-B14F-4D97-AF65-F5344CB8AC3E}">
        <p14:creationId xmlns:p14="http://schemas.microsoft.com/office/powerpoint/2010/main" val="26732012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Attachements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295400"/>
          </a:xfrm>
        </p:spPr>
        <p:txBody>
          <a:bodyPr/>
          <a:lstStyle/>
          <a:p>
            <a:r>
              <a:rPr lang="en-US" sz="1600" b="1" dirty="0">
                <a:solidFill>
                  <a:srgbClr val="3C5790"/>
                </a:solidFill>
              </a:rPr>
              <a:t>Text</a:t>
            </a:r>
          </a:p>
          <a:p>
            <a:r>
              <a:rPr lang="en-US" sz="1600" dirty="0">
                <a:solidFill>
                  <a:srgbClr val="3C5790"/>
                </a:solidFill>
              </a:rPr>
              <a:t>Attaching texts to the test report can serve various purposes: from checking texts </a:t>
            </a:r>
            <a:r>
              <a:rPr lang="en-US" sz="1600" dirty="0" err="1">
                <a:solidFill>
                  <a:srgbClr val="3C5790"/>
                </a:solidFill>
              </a:rPr>
              <a:t>fround</a:t>
            </a:r>
            <a:r>
              <a:rPr lang="en-US" sz="1600" dirty="0">
                <a:solidFill>
                  <a:srgbClr val="3C5790"/>
                </a:solidFill>
              </a:rPr>
              <a:t> in a user interface under test to storing full logs of some complex operations.</a:t>
            </a:r>
          </a:p>
          <a:p>
            <a:r>
              <a:rPr lang="en-US" sz="1600" dirty="0">
                <a:solidFill>
                  <a:srgbClr val="3C5790"/>
                </a:solidFill>
              </a:rPr>
              <a:t>Media types: text/html, text/plain, text/*.</a:t>
            </a:r>
          </a:p>
        </p:txBody>
      </p:sp>
      <p:pic>
        <p:nvPicPr>
          <p:cNvPr id="3" name="Picture 2">
            <a:extLst>
              <a:ext uri="{FF2B5EF4-FFF2-40B4-BE49-F238E27FC236}">
                <a16:creationId xmlns:a16="http://schemas.microsoft.com/office/drawing/2014/main" id="{D0E172F9-84D5-4249-A6A1-E62B2ED463F6}"/>
              </a:ext>
            </a:extLst>
          </p:cNvPr>
          <p:cNvPicPr>
            <a:picLocks noChangeAspect="1"/>
          </p:cNvPicPr>
          <p:nvPr/>
        </p:nvPicPr>
        <p:blipFill>
          <a:blip r:embed="rId3"/>
          <a:stretch>
            <a:fillRect/>
          </a:stretch>
        </p:blipFill>
        <p:spPr>
          <a:xfrm>
            <a:off x="228600" y="4144962"/>
            <a:ext cx="4017628" cy="1786238"/>
          </a:xfrm>
          <a:prstGeom prst="rect">
            <a:avLst/>
          </a:prstGeom>
        </p:spPr>
      </p:pic>
      <p:pic>
        <p:nvPicPr>
          <p:cNvPr id="5" name="Picture 4">
            <a:extLst>
              <a:ext uri="{FF2B5EF4-FFF2-40B4-BE49-F238E27FC236}">
                <a16:creationId xmlns:a16="http://schemas.microsoft.com/office/drawing/2014/main" id="{E21FE3FE-2114-4D01-8998-878E48F7D003}"/>
              </a:ext>
            </a:extLst>
          </p:cNvPr>
          <p:cNvPicPr>
            <a:picLocks noChangeAspect="1"/>
          </p:cNvPicPr>
          <p:nvPr/>
        </p:nvPicPr>
        <p:blipFill>
          <a:blip r:embed="rId4"/>
          <a:stretch>
            <a:fillRect/>
          </a:stretch>
        </p:blipFill>
        <p:spPr>
          <a:xfrm>
            <a:off x="4549629" y="4069987"/>
            <a:ext cx="4343400" cy="1958788"/>
          </a:xfrm>
          <a:prstGeom prst="rect">
            <a:avLst/>
          </a:prstGeom>
        </p:spPr>
      </p:pic>
    </p:spTree>
    <p:extLst>
      <p:ext uri="{BB962C8B-B14F-4D97-AF65-F5344CB8AC3E}">
        <p14:creationId xmlns:p14="http://schemas.microsoft.com/office/powerpoint/2010/main" val="34928634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Attachements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752600"/>
          </a:xfrm>
        </p:spPr>
        <p:txBody>
          <a:bodyPr/>
          <a:lstStyle/>
          <a:p>
            <a:r>
              <a:rPr lang="en-US" sz="1600" b="1" dirty="0">
                <a:solidFill>
                  <a:srgbClr val="3C5790"/>
                </a:solidFill>
              </a:rPr>
              <a:t>Tables</a:t>
            </a:r>
          </a:p>
          <a:p>
            <a:r>
              <a:rPr lang="en-US" sz="1600" dirty="0">
                <a:solidFill>
                  <a:srgbClr val="3C5790"/>
                </a:solidFill>
              </a:rPr>
              <a:t>We can present arbitrary data as tables in Allure Report. </a:t>
            </a:r>
          </a:p>
          <a:p>
            <a:r>
              <a:rPr lang="en-US" sz="1600" dirty="0">
                <a:solidFill>
                  <a:srgbClr val="3C5790"/>
                </a:solidFill>
              </a:rPr>
              <a:t>We can format the data as comma-separated values (CSV) or tab-separated values (TSV) and attach it to the test result. </a:t>
            </a:r>
          </a:p>
          <a:p>
            <a:r>
              <a:rPr lang="en-US" sz="1600" dirty="0">
                <a:solidFill>
                  <a:srgbClr val="3C5790"/>
                </a:solidFill>
              </a:rPr>
              <a:t>The table will be displayed on the test result page without need to download and open the file.</a:t>
            </a:r>
          </a:p>
          <a:p>
            <a:r>
              <a:rPr lang="en-US" sz="1600" dirty="0">
                <a:solidFill>
                  <a:srgbClr val="3C5790"/>
                </a:solidFill>
              </a:rPr>
              <a:t>Media types: text/csv, text/tab-separated-values.</a:t>
            </a:r>
          </a:p>
        </p:txBody>
      </p:sp>
      <p:pic>
        <p:nvPicPr>
          <p:cNvPr id="4" name="Picture 3">
            <a:extLst>
              <a:ext uri="{FF2B5EF4-FFF2-40B4-BE49-F238E27FC236}">
                <a16:creationId xmlns:a16="http://schemas.microsoft.com/office/drawing/2014/main" id="{8BC26266-B0FF-49B7-A283-7F8591B39BC8}"/>
              </a:ext>
            </a:extLst>
          </p:cNvPr>
          <p:cNvPicPr>
            <a:picLocks noChangeAspect="1"/>
          </p:cNvPicPr>
          <p:nvPr/>
        </p:nvPicPr>
        <p:blipFill>
          <a:blip r:embed="rId3"/>
          <a:stretch>
            <a:fillRect/>
          </a:stretch>
        </p:blipFill>
        <p:spPr>
          <a:xfrm>
            <a:off x="2209800" y="3971823"/>
            <a:ext cx="5495925" cy="2611539"/>
          </a:xfrm>
          <a:prstGeom prst="rect">
            <a:avLst/>
          </a:prstGeom>
        </p:spPr>
      </p:pic>
    </p:spTree>
    <p:extLst>
      <p:ext uri="{BB962C8B-B14F-4D97-AF65-F5344CB8AC3E}">
        <p14:creationId xmlns:p14="http://schemas.microsoft.com/office/powerpoint/2010/main" val="16646736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Attachements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981200"/>
          </a:xfrm>
        </p:spPr>
        <p:txBody>
          <a:bodyPr/>
          <a:lstStyle/>
          <a:p>
            <a:r>
              <a:rPr lang="en-US" sz="1600" b="1" dirty="0">
                <a:solidFill>
                  <a:srgbClr val="3C5790"/>
                </a:solidFill>
              </a:rPr>
              <a:t>URI lists</a:t>
            </a:r>
          </a:p>
          <a:p>
            <a:r>
              <a:rPr lang="en-US" sz="1600" dirty="0">
                <a:solidFill>
                  <a:srgbClr val="3C5790"/>
                </a:solidFill>
              </a:rPr>
              <a:t>We can collect and analyze a list of links.</a:t>
            </a:r>
          </a:p>
          <a:p>
            <a:r>
              <a:rPr lang="en-US" sz="1600" dirty="0">
                <a:solidFill>
                  <a:srgbClr val="3C5790"/>
                </a:solidFill>
              </a:rPr>
              <a:t>By attaching the list of links to the test report, you will help the future reader inspect them again manually when investigating a failure.</a:t>
            </a:r>
          </a:p>
          <a:p>
            <a:r>
              <a:rPr lang="en-US" sz="1600" dirty="0">
                <a:solidFill>
                  <a:srgbClr val="3C5790"/>
                </a:solidFill>
              </a:rPr>
              <a:t>The URI list format is just that: a list of URIs, one URI per line. Allure Report will make each link clickable in the test report.</a:t>
            </a:r>
          </a:p>
          <a:p>
            <a:r>
              <a:rPr lang="en-US" sz="1600" dirty="0">
                <a:solidFill>
                  <a:srgbClr val="3C5790"/>
                </a:solidFill>
              </a:rPr>
              <a:t>Media types: text/</a:t>
            </a:r>
            <a:r>
              <a:rPr lang="en-US" sz="1600" dirty="0" err="1">
                <a:solidFill>
                  <a:srgbClr val="3C5790"/>
                </a:solidFill>
              </a:rPr>
              <a:t>uri</a:t>
            </a:r>
            <a:r>
              <a:rPr lang="en-US" sz="1600" dirty="0">
                <a:solidFill>
                  <a:srgbClr val="3C5790"/>
                </a:solidFill>
              </a:rPr>
              <a:t>-list.</a:t>
            </a:r>
          </a:p>
        </p:txBody>
      </p:sp>
      <p:pic>
        <p:nvPicPr>
          <p:cNvPr id="3" name="Picture 2">
            <a:extLst>
              <a:ext uri="{FF2B5EF4-FFF2-40B4-BE49-F238E27FC236}">
                <a16:creationId xmlns:a16="http://schemas.microsoft.com/office/drawing/2014/main" id="{844F8CA8-EE94-4034-ADA0-4E87FC8FE291}"/>
              </a:ext>
            </a:extLst>
          </p:cNvPr>
          <p:cNvPicPr>
            <a:picLocks noChangeAspect="1"/>
          </p:cNvPicPr>
          <p:nvPr/>
        </p:nvPicPr>
        <p:blipFill>
          <a:blip r:embed="rId3"/>
          <a:stretch>
            <a:fillRect/>
          </a:stretch>
        </p:blipFill>
        <p:spPr>
          <a:xfrm>
            <a:off x="2514600" y="4191000"/>
            <a:ext cx="5057775" cy="2279255"/>
          </a:xfrm>
          <a:prstGeom prst="rect">
            <a:avLst/>
          </a:prstGeom>
        </p:spPr>
      </p:pic>
    </p:spTree>
    <p:extLst>
      <p:ext uri="{BB962C8B-B14F-4D97-AF65-F5344CB8AC3E}">
        <p14:creationId xmlns:p14="http://schemas.microsoft.com/office/powerpoint/2010/main" val="2400638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Features</a:t>
            </a:r>
            <a:endParaRPr lang="fr-CA" dirty="0">
              <a:solidFill>
                <a:schemeClr val="bg1"/>
              </a:solidFill>
            </a:endParaRPr>
          </a:p>
        </p:txBody>
      </p:sp>
      <p:sp>
        <p:nvSpPr>
          <p:cNvPr id="4099" name="Espace réservé du contenu 4"/>
          <p:cNvSpPr>
            <a:spLocks noGrp="1"/>
          </p:cNvSpPr>
          <p:nvPr>
            <p:ph idx="1"/>
          </p:nvPr>
        </p:nvSpPr>
        <p:spPr>
          <a:xfrm>
            <a:off x="228600" y="2133600"/>
            <a:ext cx="8686800" cy="3657600"/>
          </a:xfrm>
        </p:spPr>
        <p:txBody>
          <a:bodyPr/>
          <a:lstStyle/>
          <a:p>
            <a:r>
              <a:rPr lang="en-US" sz="1600" b="1" dirty="0">
                <a:solidFill>
                  <a:srgbClr val="3C5790"/>
                </a:solidFill>
              </a:rPr>
              <a:t>Rich Visual Representation</a:t>
            </a:r>
            <a:r>
              <a:rPr lang="en-US" sz="1600" dirty="0">
                <a:solidFill>
                  <a:srgbClr val="3C5790"/>
                </a:solidFill>
              </a:rPr>
              <a:t>: the reports are visually appealing and provide a clean and intuitive layout, making it easy to navigate through test results.</a:t>
            </a:r>
          </a:p>
          <a:p>
            <a:r>
              <a:rPr lang="en-US" sz="1600" b="1" dirty="0">
                <a:solidFill>
                  <a:srgbClr val="3C5790"/>
                </a:solidFill>
              </a:rPr>
              <a:t>Test History</a:t>
            </a:r>
            <a:r>
              <a:rPr lang="en-US" sz="1600" dirty="0">
                <a:solidFill>
                  <a:srgbClr val="3C5790"/>
                </a:solidFill>
              </a:rPr>
              <a:t>: allows users to compare test results over time, helping teams understand trends and changes in test outcomes.</a:t>
            </a:r>
          </a:p>
          <a:p>
            <a:r>
              <a:rPr lang="en-US" sz="1600" b="1" dirty="0">
                <a:solidFill>
                  <a:srgbClr val="3C5790"/>
                </a:solidFill>
              </a:rPr>
              <a:t>Detailed Reporting</a:t>
            </a:r>
            <a:r>
              <a:rPr lang="en-US" sz="1600" dirty="0">
                <a:solidFill>
                  <a:srgbClr val="3C5790"/>
                </a:solidFill>
              </a:rPr>
              <a:t>: each test case comes with detailed information, including steps, logs, attachments, and error messages, aiding in troubleshooting.</a:t>
            </a:r>
          </a:p>
          <a:p>
            <a:r>
              <a:rPr lang="en-US" sz="1600" b="1" dirty="0">
                <a:solidFill>
                  <a:srgbClr val="3C5790"/>
                </a:solidFill>
              </a:rPr>
              <a:t>Multi-language Support</a:t>
            </a:r>
            <a:r>
              <a:rPr lang="en-US" sz="1600" dirty="0">
                <a:solidFill>
                  <a:srgbClr val="3C5790"/>
                </a:solidFill>
              </a:rPr>
              <a:t>: supports various programming languages and testing frameworks, including Java, Python, Ruby, PHP, and more, making it versatile for different projects.</a:t>
            </a:r>
          </a:p>
          <a:p>
            <a:r>
              <a:rPr lang="en-US" sz="1600" b="1" dirty="0">
                <a:solidFill>
                  <a:srgbClr val="3C5790"/>
                </a:solidFill>
              </a:rPr>
              <a:t>Integration</a:t>
            </a:r>
            <a:r>
              <a:rPr lang="en-US" sz="1600" dirty="0">
                <a:solidFill>
                  <a:srgbClr val="3C5790"/>
                </a:solidFill>
              </a:rPr>
              <a:t>: it integrates seamlessly with popular test frameworks like JUnit, TestNG, </a:t>
            </a:r>
            <a:r>
              <a:rPr lang="en-US" sz="1600" dirty="0" err="1">
                <a:solidFill>
                  <a:srgbClr val="3C5790"/>
                </a:solidFill>
              </a:rPr>
              <a:t>NUnit</a:t>
            </a:r>
            <a:r>
              <a:rPr lang="en-US" sz="1600" dirty="0">
                <a:solidFill>
                  <a:srgbClr val="3C5790"/>
                </a:solidFill>
              </a:rPr>
              <a:t>, and others, as well as CI/CD tools like Jenkins, TeamCity, and GitLab CI.</a:t>
            </a:r>
          </a:p>
          <a:p>
            <a:endParaRPr lang="en-US" sz="1600" dirty="0">
              <a:solidFill>
                <a:srgbClr val="3C579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Attachements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752600"/>
          </a:xfrm>
        </p:spPr>
        <p:txBody>
          <a:bodyPr/>
          <a:lstStyle/>
          <a:p>
            <a:r>
              <a:rPr lang="en-US" sz="1600" b="1" dirty="0">
                <a:solidFill>
                  <a:srgbClr val="3C5790"/>
                </a:solidFill>
              </a:rPr>
              <a:t>Documents</a:t>
            </a:r>
          </a:p>
          <a:p>
            <a:r>
              <a:rPr lang="en-US" sz="1600" dirty="0">
                <a:solidFill>
                  <a:srgbClr val="3C5790"/>
                </a:solidFill>
              </a:rPr>
              <a:t>We can attach XML, JSON, or YAML document to your test report and specify the corresponding media type.</a:t>
            </a:r>
          </a:p>
          <a:p>
            <a:r>
              <a:rPr lang="en-US" sz="1600" dirty="0">
                <a:solidFill>
                  <a:srgbClr val="3C5790"/>
                </a:solidFill>
              </a:rPr>
              <a:t>Allure Report will display the document with syntax highlighting enabled.</a:t>
            </a:r>
          </a:p>
          <a:p>
            <a:r>
              <a:rPr lang="en-US" sz="1600" dirty="0">
                <a:solidFill>
                  <a:srgbClr val="3C5790"/>
                </a:solidFill>
              </a:rPr>
              <a:t>Media types: text/xml, application/xml, application/json, application/</a:t>
            </a:r>
            <a:r>
              <a:rPr lang="en-US" sz="1600" dirty="0" err="1">
                <a:solidFill>
                  <a:srgbClr val="3C5790"/>
                </a:solidFill>
              </a:rPr>
              <a:t>yaml</a:t>
            </a:r>
            <a:r>
              <a:rPr lang="en-US" sz="1600" dirty="0">
                <a:solidFill>
                  <a:srgbClr val="3C5790"/>
                </a:solidFill>
              </a:rPr>
              <a:t>.</a:t>
            </a:r>
          </a:p>
        </p:txBody>
      </p:sp>
      <p:pic>
        <p:nvPicPr>
          <p:cNvPr id="3" name="Picture 2">
            <a:extLst>
              <a:ext uri="{FF2B5EF4-FFF2-40B4-BE49-F238E27FC236}">
                <a16:creationId xmlns:a16="http://schemas.microsoft.com/office/drawing/2014/main" id="{56F7B62C-778B-4C90-A22F-CE3B86D06F0F}"/>
              </a:ext>
            </a:extLst>
          </p:cNvPr>
          <p:cNvPicPr>
            <a:picLocks noChangeAspect="1"/>
          </p:cNvPicPr>
          <p:nvPr/>
        </p:nvPicPr>
        <p:blipFill>
          <a:blip r:embed="rId3"/>
          <a:stretch>
            <a:fillRect/>
          </a:stretch>
        </p:blipFill>
        <p:spPr>
          <a:xfrm>
            <a:off x="1600200" y="3860334"/>
            <a:ext cx="6343650" cy="2571996"/>
          </a:xfrm>
          <a:prstGeom prst="rect">
            <a:avLst/>
          </a:prstGeom>
        </p:spPr>
      </p:pic>
    </p:spTree>
    <p:extLst>
      <p:ext uri="{BB962C8B-B14F-4D97-AF65-F5344CB8AC3E}">
        <p14:creationId xmlns:p14="http://schemas.microsoft.com/office/powerpoint/2010/main" val="3579142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Test </a:t>
            </a:r>
            <a:r>
              <a:rPr lang="fr-CA" dirty="0" err="1">
                <a:solidFill>
                  <a:schemeClr val="bg1"/>
                </a:solidFill>
              </a:rPr>
              <a:t>Step</a:t>
            </a:r>
            <a:r>
              <a:rPr lang="fr-CA" dirty="0">
                <a:solidFill>
                  <a:schemeClr val="bg1"/>
                </a:solidFill>
              </a:rPr>
              <a:t> </a:t>
            </a:r>
          </a:p>
        </p:txBody>
      </p:sp>
      <p:sp>
        <p:nvSpPr>
          <p:cNvPr id="4099" name="Espace réservé du contenu 4"/>
          <p:cNvSpPr>
            <a:spLocks noGrp="1"/>
          </p:cNvSpPr>
          <p:nvPr>
            <p:ph idx="1"/>
          </p:nvPr>
        </p:nvSpPr>
        <p:spPr>
          <a:xfrm>
            <a:off x="228600" y="2133600"/>
            <a:ext cx="8686800" cy="1981200"/>
          </a:xfrm>
        </p:spPr>
        <p:txBody>
          <a:bodyPr/>
          <a:lstStyle/>
          <a:p>
            <a:r>
              <a:rPr lang="en-US" sz="1600" b="1" dirty="0">
                <a:solidFill>
                  <a:srgbClr val="3C5790"/>
                </a:solidFill>
              </a:rPr>
              <a:t>Test steps</a:t>
            </a:r>
          </a:p>
          <a:p>
            <a:r>
              <a:rPr lang="en-US" sz="1600" dirty="0">
                <a:solidFill>
                  <a:srgbClr val="3C5790"/>
                </a:solidFill>
              </a:rPr>
              <a:t>Test steps are a mechanism for structured logging.</a:t>
            </a:r>
          </a:p>
          <a:p>
            <a:r>
              <a:rPr lang="en-US" sz="1600" dirty="0">
                <a:solidFill>
                  <a:srgbClr val="3C5790"/>
                </a:solidFill>
              </a:rPr>
              <a:t>A step allows us to view the execution results of the entire code block. </a:t>
            </a:r>
          </a:p>
          <a:p>
            <a:r>
              <a:rPr lang="en-US" sz="1600" dirty="0">
                <a:solidFill>
                  <a:srgbClr val="3C5790"/>
                </a:solidFill>
              </a:rPr>
              <a:t>A step may also contain nested steps forming a tree-like structure.</a:t>
            </a:r>
          </a:p>
          <a:p>
            <a:r>
              <a:rPr lang="en-US" sz="1600" dirty="0">
                <a:solidFill>
                  <a:srgbClr val="3C5790"/>
                </a:solidFill>
              </a:rPr>
              <a:t>In the test report, Allure displays steps in chronological order, preserving the nesting structure.</a:t>
            </a:r>
          </a:p>
          <a:p>
            <a:r>
              <a:rPr lang="en-US" sz="1600" dirty="0">
                <a:solidFill>
                  <a:srgbClr val="3C5790"/>
                </a:solidFill>
              </a:rPr>
              <a:t>For each step, it shows its separate </a:t>
            </a:r>
            <a:r>
              <a:rPr lang="en-US" sz="1600" b="1" dirty="0">
                <a:solidFill>
                  <a:srgbClr val="3C5790"/>
                </a:solidFill>
              </a:rPr>
              <a:t>duration</a:t>
            </a:r>
            <a:r>
              <a:rPr lang="en-US" sz="1600" dirty="0">
                <a:solidFill>
                  <a:srgbClr val="3C5790"/>
                </a:solidFill>
              </a:rPr>
              <a:t>, </a:t>
            </a:r>
            <a:r>
              <a:rPr lang="en-US" sz="1600" b="1" dirty="0">
                <a:solidFill>
                  <a:srgbClr val="3C5790"/>
                </a:solidFill>
              </a:rPr>
              <a:t>status</a:t>
            </a:r>
            <a:r>
              <a:rPr lang="en-US" sz="1600" dirty="0">
                <a:solidFill>
                  <a:srgbClr val="3C5790"/>
                </a:solidFill>
              </a:rPr>
              <a:t>, and, optionally, parameters and </a:t>
            </a:r>
            <a:r>
              <a:rPr lang="en-US" sz="1600" b="1" dirty="0">
                <a:solidFill>
                  <a:srgbClr val="3C5790"/>
                </a:solidFill>
              </a:rPr>
              <a:t>attached</a:t>
            </a:r>
            <a:r>
              <a:rPr lang="en-US" sz="1600" dirty="0">
                <a:solidFill>
                  <a:srgbClr val="3C5790"/>
                </a:solidFill>
              </a:rPr>
              <a:t> </a:t>
            </a:r>
            <a:r>
              <a:rPr lang="en-US" sz="1600" b="1" dirty="0">
                <a:solidFill>
                  <a:srgbClr val="3C5790"/>
                </a:solidFill>
              </a:rPr>
              <a:t>files</a:t>
            </a:r>
            <a:r>
              <a:rPr lang="en-US" sz="1600" dirty="0">
                <a:solidFill>
                  <a:srgbClr val="3C5790"/>
                </a:solidFill>
              </a:rPr>
              <a:t>.</a:t>
            </a:r>
          </a:p>
        </p:txBody>
      </p:sp>
      <p:pic>
        <p:nvPicPr>
          <p:cNvPr id="3" name="Picture 2">
            <a:extLst>
              <a:ext uri="{FF2B5EF4-FFF2-40B4-BE49-F238E27FC236}">
                <a16:creationId xmlns:a16="http://schemas.microsoft.com/office/drawing/2014/main" id="{2AF0E510-F814-4A21-A67A-B4346B2EAF2A}"/>
              </a:ext>
            </a:extLst>
          </p:cNvPr>
          <p:cNvPicPr>
            <a:picLocks noChangeAspect="1"/>
          </p:cNvPicPr>
          <p:nvPr/>
        </p:nvPicPr>
        <p:blipFill>
          <a:blip r:embed="rId3"/>
          <a:stretch>
            <a:fillRect/>
          </a:stretch>
        </p:blipFill>
        <p:spPr>
          <a:xfrm>
            <a:off x="1905000" y="4114800"/>
            <a:ext cx="4895850" cy="2171700"/>
          </a:xfrm>
          <a:prstGeom prst="rect">
            <a:avLst/>
          </a:prstGeom>
        </p:spPr>
      </p:pic>
    </p:spTree>
    <p:extLst>
      <p:ext uri="{BB962C8B-B14F-4D97-AF65-F5344CB8AC3E}">
        <p14:creationId xmlns:p14="http://schemas.microsoft.com/office/powerpoint/2010/main" val="19604660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Test </a:t>
            </a:r>
            <a:r>
              <a:rPr lang="fr-CA" dirty="0" err="1">
                <a:solidFill>
                  <a:schemeClr val="bg1"/>
                </a:solidFill>
              </a:rPr>
              <a:t>Step</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286000"/>
          </a:xfrm>
        </p:spPr>
        <p:txBody>
          <a:bodyPr/>
          <a:lstStyle/>
          <a:p>
            <a:r>
              <a:rPr lang="en-US" sz="1600" dirty="0">
                <a:solidFill>
                  <a:srgbClr val="3C5790"/>
                </a:solidFill>
              </a:rPr>
              <a:t>Using steps in your test serves two purposes: </a:t>
            </a:r>
          </a:p>
          <a:p>
            <a:pPr lvl="1"/>
            <a:r>
              <a:rPr lang="en-US" sz="1200" dirty="0">
                <a:solidFill>
                  <a:srgbClr val="3C5790"/>
                </a:solidFill>
              </a:rPr>
              <a:t>simplify test debugging </a:t>
            </a:r>
          </a:p>
          <a:p>
            <a:pPr lvl="1"/>
            <a:r>
              <a:rPr lang="en-US" sz="1200" dirty="0">
                <a:solidFill>
                  <a:srgbClr val="3C5790"/>
                </a:solidFill>
              </a:rPr>
              <a:t>improve test documentation</a:t>
            </a:r>
          </a:p>
          <a:p>
            <a:r>
              <a:rPr lang="en-US" sz="1600" dirty="0">
                <a:solidFill>
                  <a:srgbClr val="3C5790"/>
                </a:solidFill>
              </a:rPr>
              <a:t>Steps help you see which sections of the test code were executed and which were not. </a:t>
            </a:r>
          </a:p>
          <a:p>
            <a:r>
              <a:rPr lang="en-US" sz="1600" dirty="0">
                <a:solidFill>
                  <a:srgbClr val="3C5790"/>
                </a:solidFill>
              </a:rPr>
              <a:t>But unlike a traditional log entry, each step is an </a:t>
            </a:r>
            <a:r>
              <a:rPr lang="en-US" sz="1600" b="1" dirty="0">
                <a:solidFill>
                  <a:srgbClr val="3C5790"/>
                </a:solidFill>
              </a:rPr>
              <a:t>interval</a:t>
            </a:r>
            <a:r>
              <a:rPr lang="en-US" sz="1600" dirty="0">
                <a:solidFill>
                  <a:srgbClr val="3C5790"/>
                </a:solidFill>
              </a:rPr>
              <a:t>, not an instant.</a:t>
            </a:r>
          </a:p>
          <a:p>
            <a:r>
              <a:rPr lang="en-US" sz="1600" dirty="0">
                <a:solidFill>
                  <a:srgbClr val="3C5790"/>
                </a:solidFill>
              </a:rPr>
              <a:t>The report can be improved even further by adding </a:t>
            </a:r>
            <a:r>
              <a:rPr lang="en-US" sz="1600" b="1" dirty="0">
                <a:solidFill>
                  <a:srgbClr val="3C5790"/>
                </a:solidFill>
              </a:rPr>
              <a:t>attachment</a:t>
            </a:r>
            <a:r>
              <a:rPr lang="en-US" sz="1600" dirty="0">
                <a:solidFill>
                  <a:srgbClr val="3C5790"/>
                </a:solidFill>
              </a:rPr>
              <a:t> to the steps.</a:t>
            </a:r>
          </a:p>
          <a:p>
            <a:r>
              <a:rPr lang="en-US" sz="1600" dirty="0">
                <a:solidFill>
                  <a:srgbClr val="3C5790"/>
                </a:solidFill>
              </a:rPr>
              <a:t>One common practice is to log the state of a graphical user interface by attaching a screenshot on each step.</a:t>
            </a:r>
          </a:p>
        </p:txBody>
      </p:sp>
    </p:spTree>
    <p:extLst>
      <p:ext uri="{BB962C8B-B14F-4D97-AF65-F5344CB8AC3E}">
        <p14:creationId xmlns:p14="http://schemas.microsoft.com/office/powerpoint/2010/main" val="25279303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Test </a:t>
            </a:r>
            <a:r>
              <a:rPr lang="fr-CA" dirty="0" err="1">
                <a:solidFill>
                  <a:schemeClr val="bg1"/>
                </a:solidFill>
              </a:rPr>
              <a:t>Step</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057400"/>
          </a:xfrm>
        </p:spPr>
        <p:txBody>
          <a:bodyPr/>
          <a:lstStyle/>
          <a:p>
            <a:r>
              <a:rPr lang="en-US" sz="1600" b="1" dirty="0">
                <a:solidFill>
                  <a:srgbClr val="3C5790"/>
                </a:solidFill>
              </a:rPr>
              <a:t>Fixtures</a:t>
            </a:r>
          </a:p>
          <a:p>
            <a:r>
              <a:rPr lang="en-US" sz="1600" dirty="0">
                <a:solidFill>
                  <a:srgbClr val="3C5790"/>
                </a:solidFill>
              </a:rPr>
              <a:t>A fixture, also known as a hook, is a piece of code that runs before or after a test or a group of tests.</a:t>
            </a:r>
          </a:p>
          <a:p>
            <a:r>
              <a:rPr lang="en-US" sz="1600" dirty="0">
                <a:solidFill>
                  <a:srgbClr val="3C5790"/>
                </a:solidFill>
              </a:rPr>
              <a:t>The code that runs before tests is often referred to as a “setup function”, and the code that runs after tests as a “teardown function”.</a:t>
            </a:r>
          </a:p>
          <a:p>
            <a:r>
              <a:rPr lang="en-US" sz="1600" dirty="0">
                <a:solidFill>
                  <a:srgbClr val="3C5790"/>
                </a:solidFill>
              </a:rPr>
              <a:t>Disabling fixtures can help keep the report clean and readable, but keep in mind that having all fixtures listed can be useful, e.g., for detecting timing issues.</a:t>
            </a:r>
          </a:p>
        </p:txBody>
      </p:sp>
      <p:pic>
        <p:nvPicPr>
          <p:cNvPr id="3" name="Picture 2">
            <a:extLst>
              <a:ext uri="{FF2B5EF4-FFF2-40B4-BE49-F238E27FC236}">
                <a16:creationId xmlns:a16="http://schemas.microsoft.com/office/drawing/2014/main" id="{AA214D27-D6E0-4323-B90F-18E9D0D5F662}"/>
              </a:ext>
            </a:extLst>
          </p:cNvPr>
          <p:cNvPicPr>
            <a:picLocks noChangeAspect="1"/>
          </p:cNvPicPr>
          <p:nvPr/>
        </p:nvPicPr>
        <p:blipFill>
          <a:blip r:embed="rId3"/>
          <a:stretch>
            <a:fillRect/>
          </a:stretch>
        </p:blipFill>
        <p:spPr>
          <a:xfrm>
            <a:off x="2209800" y="4174153"/>
            <a:ext cx="4257675" cy="2436473"/>
          </a:xfrm>
          <a:prstGeom prst="rect">
            <a:avLst/>
          </a:prstGeom>
        </p:spPr>
      </p:pic>
    </p:spTree>
    <p:extLst>
      <p:ext uri="{BB962C8B-B14F-4D97-AF65-F5344CB8AC3E}">
        <p14:creationId xmlns:p14="http://schemas.microsoft.com/office/powerpoint/2010/main" val="1075754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Test </a:t>
            </a:r>
            <a:r>
              <a:rPr lang="fr-CA" dirty="0" err="1">
                <a:solidFill>
                  <a:schemeClr val="bg1"/>
                </a:solidFill>
              </a:rPr>
              <a:t>Step</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133600"/>
          </a:xfrm>
        </p:spPr>
        <p:txBody>
          <a:bodyPr/>
          <a:lstStyle/>
          <a:p>
            <a:r>
              <a:rPr lang="en-US" sz="1600" b="1" dirty="0">
                <a:solidFill>
                  <a:srgbClr val="3C5790"/>
                </a:solidFill>
              </a:rPr>
              <a:t>Step statuses</a:t>
            </a:r>
          </a:p>
          <a:p>
            <a:r>
              <a:rPr lang="en-US" sz="1600" dirty="0">
                <a:solidFill>
                  <a:srgbClr val="3C5790"/>
                </a:solidFill>
              </a:rPr>
              <a:t>Each test step has its own status.</a:t>
            </a:r>
          </a:p>
          <a:p>
            <a:r>
              <a:rPr lang="en-US" sz="1600" dirty="0">
                <a:solidFill>
                  <a:srgbClr val="3C5790"/>
                </a:solidFill>
              </a:rPr>
              <a:t>The status of a step does not have to be the same as the status of the whole test — e.g., you can have a failed step within a passed test.</a:t>
            </a:r>
          </a:p>
          <a:p>
            <a:r>
              <a:rPr lang="en-US" sz="1600" dirty="0">
                <a:solidFill>
                  <a:srgbClr val="3C5790"/>
                </a:solidFill>
              </a:rPr>
              <a:t>If a step is implemented as a function or a lambda function, it usually gets assigned the </a:t>
            </a:r>
            <a:r>
              <a:rPr lang="en-US" sz="1600" b="1" dirty="0">
                <a:solidFill>
                  <a:srgbClr val="3C5790"/>
                </a:solidFill>
              </a:rPr>
              <a:t>Passed</a:t>
            </a:r>
            <a:r>
              <a:rPr lang="en-US" sz="1600" dirty="0">
                <a:solidFill>
                  <a:srgbClr val="3C5790"/>
                </a:solidFill>
              </a:rPr>
              <a:t> status if the code runs normally, or the </a:t>
            </a:r>
            <a:r>
              <a:rPr lang="en-US" sz="1600" b="1" dirty="0">
                <a:solidFill>
                  <a:srgbClr val="3C5790"/>
                </a:solidFill>
              </a:rPr>
              <a:t>Failed</a:t>
            </a:r>
            <a:r>
              <a:rPr lang="en-US" sz="1600" dirty="0">
                <a:solidFill>
                  <a:srgbClr val="3C5790"/>
                </a:solidFill>
              </a:rPr>
              <a:t> or </a:t>
            </a:r>
            <a:r>
              <a:rPr lang="en-US" sz="1600" b="1" dirty="0">
                <a:solidFill>
                  <a:srgbClr val="3C5790"/>
                </a:solidFill>
              </a:rPr>
              <a:t>Broken</a:t>
            </a:r>
            <a:r>
              <a:rPr lang="en-US" sz="1600" dirty="0">
                <a:solidFill>
                  <a:srgbClr val="3C5790"/>
                </a:solidFill>
              </a:rPr>
              <a:t> status if it is throws an exception.</a:t>
            </a:r>
          </a:p>
          <a:p>
            <a:r>
              <a:rPr lang="en-US" sz="1600" dirty="0">
                <a:solidFill>
                  <a:srgbClr val="3C5790"/>
                </a:solidFill>
              </a:rPr>
              <a:t>If a step is a no-op step, it gets assigned the Passed status by default.</a:t>
            </a:r>
          </a:p>
        </p:txBody>
      </p:sp>
    </p:spTree>
    <p:extLst>
      <p:ext uri="{BB962C8B-B14F-4D97-AF65-F5344CB8AC3E}">
        <p14:creationId xmlns:p14="http://schemas.microsoft.com/office/powerpoint/2010/main" val="42223716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Test </a:t>
            </a:r>
            <a:r>
              <a:rPr lang="fr-CA" dirty="0" err="1">
                <a:solidFill>
                  <a:schemeClr val="bg1"/>
                </a:solidFill>
              </a:rPr>
              <a:t>Step</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914400"/>
          </a:xfrm>
        </p:spPr>
        <p:txBody>
          <a:bodyPr/>
          <a:lstStyle/>
          <a:p>
            <a:r>
              <a:rPr lang="en-US" sz="1600" dirty="0">
                <a:solidFill>
                  <a:srgbClr val="3C5790"/>
                </a:solidFill>
              </a:rPr>
              <a:t>The example below demonstrates how test statuses can help the reader understand the test results.  Here, the step statuses indicate that the first two attempts failed, but the code caught the exceptions and proceeded to the third attempt which was successful.</a:t>
            </a:r>
          </a:p>
        </p:txBody>
      </p:sp>
      <p:pic>
        <p:nvPicPr>
          <p:cNvPr id="3" name="Picture 2">
            <a:extLst>
              <a:ext uri="{FF2B5EF4-FFF2-40B4-BE49-F238E27FC236}">
                <a16:creationId xmlns:a16="http://schemas.microsoft.com/office/drawing/2014/main" id="{D5B192C2-5A9D-4E41-8A37-85A78925E9C1}"/>
              </a:ext>
            </a:extLst>
          </p:cNvPr>
          <p:cNvPicPr>
            <a:picLocks noChangeAspect="1"/>
          </p:cNvPicPr>
          <p:nvPr/>
        </p:nvPicPr>
        <p:blipFill>
          <a:blip r:embed="rId3"/>
          <a:stretch>
            <a:fillRect/>
          </a:stretch>
        </p:blipFill>
        <p:spPr>
          <a:xfrm>
            <a:off x="381000" y="3105161"/>
            <a:ext cx="3797417" cy="3678127"/>
          </a:xfrm>
          <a:prstGeom prst="rect">
            <a:avLst/>
          </a:prstGeom>
        </p:spPr>
      </p:pic>
      <p:pic>
        <p:nvPicPr>
          <p:cNvPr id="5" name="Picture 4">
            <a:extLst>
              <a:ext uri="{FF2B5EF4-FFF2-40B4-BE49-F238E27FC236}">
                <a16:creationId xmlns:a16="http://schemas.microsoft.com/office/drawing/2014/main" id="{351017A5-4FAF-4F49-88C5-ADF477324A98}"/>
              </a:ext>
            </a:extLst>
          </p:cNvPr>
          <p:cNvPicPr>
            <a:picLocks noChangeAspect="1"/>
          </p:cNvPicPr>
          <p:nvPr/>
        </p:nvPicPr>
        <p:blipFill>
          <a:blip r:embed="rId4"/>
          <a:stretch>
            <a:fillRect/>
          </a:stretch>
        </p:blipFill>
        <p:spPr>
          <a:xfrm>
            <a:off x="4533900" y="3841460"/>
            <a:ext cx="4381500" cy="1811250"/>
          </a:xfrm>
          <a:prstGeom prst="rect">
            <a:avLst/>
          </a:prstGeom>
        </p:spPr>
      </p:pic>
    </p:spTree>
    <p:extLst>
      <p:ext uri="{BB962C8B-B14F-4D97-AF65-F5344CB8AC3E}">
        <p14:creationId xmlns:p14="http://schemas.microsoft.com/office/powerpoint/2010/main" val="23615772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Test </a:t>
            </a:r>
            <a:r>
              <a:rPr lang="fr-CA" dirty="0" err="1">
                <a:solidFill>
                  <a:schemeClr val="bg1"/>
                </a:solidFill>
              </a:rPr>
              <a:t>Step</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295400"/>
          </a:xfrm>
        </p:spPr>
        <p:txBody>
          <a:bodyPr/>
          <a:lstStyle/>
          <a:p>
            <a:r>
              <a:rPr lang="en-US" sz="1600" b="1" dirty="0">
                <a:solidFill>
                  <a:srgbClr val="3C5790"/>
                </a:solidFill>
              </a:rPr>
              <a:t>Step durations</a:t>
            </a:r>
          </a:p>
          <a:p>
            <a:r>
              <a:rPr lang="en-US" sz="1600" dirty="0">
                <a:solidFill>
                  <a:srgbClr val="3C5790"/>
                </a:solidFill>
              </a:rPr>
              <a:t>The step duration is calculated by the Allure Report.</a:t>
            </a:r>
          </a:p>
          <a:p>
            <a:r>
              <a:rPr lang="en-US" sz="1600" dirty="0">
                <a:solidFill>
                  <a:srgbClr val="3C5790"/>
                </a:solidFill>
              </a:rPr>
              <a:t>The result is displayed next to the step name in the test report.</a:t>
            </a:r>
          </a:p>
        </p:txBody>
      </p:sp>
      <p:pic>
        <p:nvPicPr>
          <p:cNvPr id="3" name="Picture 2">
            <a:extLst>
              <a:ext uri="{FF2B5EF4-FFF2-40B4-BE49-F238E27FC236}">
                <a16:creationId xmlns:a16="http://schemas.microsoft.com/office/drawing/2014/main" id="{53B143CF-A9C9-4816-A829-85D717E03595}"/>
              </a:ext>
            </a:extLst>
          </p:cNvPr>
          <p:cNvPicPr>
            <a:picLocks noChangeAspect="1"/>
          </p:cNvPicPr>
          <p:nvPr/>
        </p:nvPicPr>
        <p:blipFill>
          <a:blip r:embed="rId3"/>
          <a:stretch>
            <a:fillRect/>
          </a:stretch>
        </p:blipFill>
        <p:spPr>
          <a:xfrm>
            <a:off x="1905000" y="3733800"/>
            <a:ext cx="4829175" cy="1190625"/>
          </a:xfrm>
          <a:prstGeom prst="rect">
            <a:avLst/>
          </a:prstGeom>
        </p:spPr>
      </p:pic>
    </p:spTree>
    <p:extLst>
      <p:ext uri="{BB962C8B-B14F-4D97-AF65-F5344CB8AC3E}">
        <p14:creationId xmlns:p14="http://schemas.microsoft.com/office/powerpoint/2010/main" val="13687728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Test </a:t>
            </a:r>
            <a:r>
              <a:rPr lang="fr-CA" dirty="0" err="1">
                <a:solidFill>
                  <a:schemeClr val="bg1"/>
                </a:solidFill>
              </a:rPr>
              <a:t>Step</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295400"/>
          </a:xfrm>
        </p:spPr>
        <p:txBody>
          <a:bodyPr/>
          <a:lstStyle/>
          <a:p>
            <a:r>
              <a:rPr lang="en-US" sz="1600" b="1" dirty="0">
                <a:solidFill>
                  <a:srgbClr val="3C5790"/>
                </a:solidFill>
              </a:rPr>
              <a:t>Exceptions in steps</a:t>
            </a:r>
          </a:p>
          <a:p>
            <a:r>
              <a:rPr lang="en-US" sz="1600" dirty="0">
                <a:solidFill>
                  <a:srgbClr val="3C5790"/>
                </a:solidFill>
              </a:rPr>
              <a:t>When we write steps as reusable functions or lambda functions, Allure takes care of logging any exception thrown by the functions. </a:t>
            </a:r>
          </a:p>
          <a:p>
            <a:r>
              <a:rPr lang="en-US" sz="1600" dirty="0">
                <a:solidFill>
                  <a:srgbClr val="3C5790"/>
                </a:solidFill>
              </a:rPr>
              <a:t>The exception's message and stack trace are attached to the step, and the step gets the Failed or Broken status depending on the exception type.</a:t>
            </a:r>
          </a:p>
        </p:txBody>
      </p:sp>
      <p:pic>
        <p:nvPicPr>
          <p:cNvPr id="3" name="Picture 2">
            <a:extLst>
              <a:ext uri="{FF2B5EF4-FFF2-40B4-BE49-F238E27FC236}">
                <a16:creationId xmlns:a16="http://schemas.microsoft.com/office/drawing/2014/main" id="{799B2225-4974-4314-81AD-A91145744F22}"/>
              </a:ext>
            </a:extLst>
          </p:cNvPr>
          <p:cNvPicPr>
            <a:picLocks noChangeAspect="1"/>
          </p:cNvPicPr>
          <p:nvPr/>
        </p:nvPicPr>
        <p:blipFill>
          <a:blip r:embed="rId3"/>
          <a:stretch>
            <a:fillRect/>
          </a:stretch>
        </p:blipFill>
        <p:spPr>
          <a:xfrm>
            <a:off x="76200" y="4114009"/>
            <a:ext cx="5057434" cy="2057400"/>
          </a:xfrm>
          <a:prstGeom prst="rect">
            <a:avLst/>
          </a:prstGeom>
        </p:spPr>
      </p:pic>
      <p:pic>
        <p:nvPicPr>
          <p:cNvPr id="5" name="Picture 4">
            <a:extLst>
              <a:ext uri="{FF2B5EF4-FFF2-40B4-BE49-F238E27FC236}">
                <a16:creationId xmlns:a16="http://schemas.microsoft.com/office/drawing/2014/main" id="{4E4DF90B-55A7-4FE0-9936-AF98D2054798}"/>
              </a:ext>
            </a:extLst>
          </p:cNvPr>
          <p:cNvPicPr>
            <a:picLocks noChangeAspect="1"/>
          </p:cNvPicPr>
          <p:nvPr/>
        </p:nvPicPr>
        <p:blipFill>
          <a:blip r:embed="rId4"/>
          <a:stretch>
            <a:fillRect/>
          </a:stretch>
        </p:blipFill>
        <p:spPr>
          <a:xfrm>
            <a:off x="5314950" y="4267200"/>
            <a:ext cx="3600450" cy="1600991"/>
          </a:xfrm>
          <a:prstGeom prst="rect">
            <a:avLst/>
          </a:prstGeom>
        </p:spPr>
      </p:pic>
    </p:spTree>
    <p:extLst>
      <p:ext uri="{BB962C8B-B14F-4D97-AF65-F5344CB8AC3E}">
        <p14:creationId xmlns:p14="http://schemas.microsoft.com/office/powerpoint/2010/main" val="34433038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Test </a:t>
            </a:r>
            <a:r>
              <a:rPr lang="fr-CA" dirty="0" err="1">
                <a:solidFill>
                  <a:schemeClr val="bg1"/>
                </a:solidFill>
              </a:rPr>
              <a:t>Step</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914400"/>
          </a:xfrm>
        </p:spPr>
        <p:txBody>
          <a:bodyPr/>
          <a:lstStyle/>
          <a:p>
            <a:r>
              <a:rPr lang="en-US" sz="1600" b="1" dirty="0">
                <a:solidFill>
                  <a:srgbClr val="3C5790"/>
                </a:solidFill>
              </a:rPr>
              <a:t>Step parameters</a:t>
            </a:r>
          </a:p>
          <a:p>
            <a:r>
              <a:rPr lang="en-US" sz="1600" dirty="0">
                <a:solidFill>
                  <a:srgbClr val="3C5790"/>
                </a:solidFill>
              </a:rPr>
              <a:t>Step parameters are a way to describe the data that the step worked with.</a:t>
            </a:r>
          </a:p>
          <a:p>
            <a:r>
              <a:rPr lang="en-US" sz="1600" dirty="0">
                <a:solidFill>
                  <a:srgbClr val="3C5790"/>
                </a:solidFill>
              </a:rPr>
              <a:t>This is not to be confused with the test parameters that characterize the whole test.</a:t>
            </a:r>
          </a:p>
        </p:txBody>
      </p:sp>
      <p:pic>
        <p:nvPicPr>
          <p:cNvPr id="3" name="Picture 2">
            <a:extLst>
              <a:ext uri="{FF2B5EF4-FFF2-40B4-BE49-F238E27FC236}">
                <a16:creationId xmlns:a16="http://schemas.microsoft.com/office/drawing/2014/main" id="{34786391-F359-4E01-8DFA-C52C8C4ABE2C}"/>
              </a:ext>
            </a:extLst>
          </p:cNvPr>
          <p:cNvPicPr>
            <a:picLocks noChangeAspect="1"/>
          </p:cNvPicPr>
          <p:nvPr/>
        </p:nvPicPr>
        <p:blipFill>
          <a:blip r:embed="rId3"/>
          <a:stretch>
            <a:fillRect/>
          </a:stretch>
        </p:blipFill>
        <p:spPr>
          <a:xfrm>
            <a:off x="76200" y="4033837"/>
            <a:ext cx="3981635" cy="1752600"/>
          </a:xfrm>
          <a:prstGeom prst="rect">
            <a:avLst/>
          </a:prstGeom>
        </p:spPr>
      </p:pic>
      <p:pic>
        <p:nvPicPr>
          <p:cNvPr id="5" name="Picture 4">
            <a:extLst>
              <a:ext uri="{FF2B5EF4-FFF2-40B4-BE49-F238E27FC236}">
                <a16:creationId xmlns:a16="http://schemas.microsoft.com/office/drawing/2014/main" id="{88896414-3DBE-4D35-B901-A65A7E1ABB63}"/>
              </a:ext>
            </a:extLst>
          </p:cNvPr>
          <p:cNvPicPr>
            <a:picLocks noChangeAspect="1"/>
          </p:cNvPicPr>
          <p:nvPr/>
        </p:nvPicPr>
        <p:blipFill>
          <a:blip r:embed="rId4"/>
          <a:stretch>
            <a:fillRect/>
          </a:stretch>
        </p:blipFill>
        <p:spPr>
          <a:xfrm>
            <a:off x="4189514" y="3276599"/>
            <a:ext cx="4695825" cy="3267075"/>
          </a:xfrm>
          <a:prstGeom prst="rect">
            <a:avLst/>
          </a:prstGeom>
        </p:spPr>
      </p:pic>
    </p:spTree>
    <p:extLst>
      <p:ext uri="{BB962C8B-B14F-4D97-AF65-F5344CB8AC3E}">
        <p14:creationId xmlns:p14="http://schemas.microsoft.com/office/powerpoint/2010/main" val="42762901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Test </a:t>
            </a:r>
            <a:r>
              <a:rPr lang="fr-CA" dirty="0" err="1">
                <a:solidFill>
                  <a:schemeClr val="bg1"/>
                </a:solidFill>
              </a:rPr>
              <a:t>Step</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752600"/>
          </a:xfrm>
        </p:spPr>
        <p:txBody>
          <a:bodyPr/>
          <a:lstStyle/>
          <a:p>
            <a:r>
              <a:rPr lang="en-US" sz="1600" b="1" dirty="0">
                <a:solidFill>
                  <a:srgbClr val="3C5790"/>
                </a:solidFill>
              </a:rPr>
              <a:t>Step attachments</a:t>
            </a:r>
          </a:p>
          <a:p>
            <a:r>
              <a:rPr lang="en-US" sz="1600" dirty="0">
                <a:solidFill>
                  <a:srgbClr val="3C5790"/>
                </a:solidFill>
              </a:rPr>
              <a:t>Allure Report supports attaching arbitrary files to a step.</a:t>
            </a:r>
          </a:p>
          <a:p>
            <a:r>
              <a:rPr lang="en-US" sz="1600" dirty="0">
                <a:solidFill>
                  <a:srgbClr val="3C5790"/>
                </a:solidFill>
              </a:rPr>
              <a:t>Its used to describe either the input data the step processed (similar to step parameters) or the output data it received from somewhere.</a:t>
            </a:r>
          </a:p>
          <a:p>
            <a:r>
              <a:rPr lang="en-US" sz="1600" dirty="0">
                <a:solidFill>
                  <a:srgbClr val="3C5790"/>
                </a:solidFill>
              </a:rPr>
              <a:t>Attaching files to steps can be a way of telling the reader a chronological story, in which certain screenshots or other files illustrate certain moments of the test execution.</a:t>
            </a:r>
          </a:p>
        </p:txBody>
      </p:sp>
      <p:pic>
        <p:nvPicPr>
          <p:cNvPr id="3" name="Picture 2">
            <a:extLst>
              <a:ext uri="{FF2B5EF4-FFF2-40B4-BE49-F238E27FC236}">
                <a16:creationId xmlns:a16="http://schemas.microsoft.com/office/drawing/2014/main" id="{2C71CDDB-ED4E-4470-BF9B-6C51A769EB00}"/>
              </a:ext>
            </a:extLst>
          </p:cNvPr>
          <p:cNvPicPr>
            <a:picLocks noChangeAspect="1"/>
          </p:cNvPicPr>
          <p:nvPr/>
        </p:nvPicPr>
        <p:blipFill>
          <a:blip r:embed="rId3"/>
          <a:stretch>
            <a:fillRect/>
          </a:stretch>
        </p:blipFill>
        <p:spPr>
          <a:xfrm>
            <a:off x="197141" y="4419600"/>
            <a:ext cx="3937332" cy="1066800"/>
          </a:xfrm>
          <a:prstGeom prst="rect">
            <a:avLst/>
          </a:prstGeom>
        </p:spPr>
      </p:pic>
      <p:pic>
        <p:nvPicPr>
          <p:cNvPr id="5" name="Picture 4">
            <a:extLst>
              <a:ext uri="{FF2B5EF4-FFF2-40B4-BE49-F238E27FC236}">
                <a16:creationId xmlns:a16="http://schemas.microsoft.com/office/drawing/2014/main" id="{FE90C088-C6EB-43D7-B709-09FD21081810}"/>
              </a:ext>
            </a:extLst>
          </p:cNvPr>
          <p:cNvPicPr>
            <a:picLocks noChangeAspect="1"/>
          </p:cNvPicPr>
          <p:nvPr/>
        </p:nvPicPr>
        <p:blipFill>
          <a:blip r:embed="rId4"/>
          <a:stretch>
            <a:fillRect/>
          </a:stretch>
        </p:blipFill>
        <p:spPr>
          <a:xfrm>
            <a:off x="4267200" y="4114800"/>
            <a:ext cx="4724400" cy="1933575"/>
          </a:xfrm>
          <a:prstGeom prst="rect">
            <a:avLst/>
          </a:prstGeom>
        </p:spPr>
      </p:pic>
    </p:spTree>
    <p:extLst>
      <p:ext uri="{BB962C8B-B14F-4D97-AF65-F5344CB8AC3E}">
        <p14:creationId xmlns:p14="http://schemas.microsoft.com/office/powerpoint/2010/main" val="590618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Features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3657600"/>
          </a:xfrm>
        </p:spPr>
        <p:txBody>
          <a:bodyPr/>
          <a:lstStyle/>
          <a:p>
            <a:r>
              <a:rPr lang="en-US" sz="1600" b="1" dirty="0">
                <a:solidFill>
                  <a:srgbClr val="3C5790"/>
                </a:solidFill>
              </a:rPr>
              <a:t>Customizable</a:t>
            </a:r>
            <a:r>
              <a:rPr lang="en-US" sz="1600" dirty="0">
                <a:solidFill>
                  <a:srgbClr val="3C5790"/>
                </a:solidFill>
              </a:rPr>
              <a:t>: users can customize the reports to include specific information relevant to their testing needs, such as tags or specific test case attributes.</a:t>
            </a:r>
          </a:p>
          <a:p>
            <a:r>
              <a:rPr lang="en-US" sz="1600" b="1" dirty="0">
                <a:solidFill>
                  <a:srgbClr val="3C5790"/>
                </a:solidFill>
              </a:rPr>
              <a:t>Step</a:t>
            </a:r>
            <a:r>
              <a:rPr lang="en-US" sz="1600" dirty="0">
                <a:solidFill>
                  <a:srgbClr val="3C5790"/>
                </a:solidFill>
              </a:rPr>
              <a:t> </a:t>
            </a:r>
            <a:r>
              <a:rPr lang="en-US" sz="1600" b="1" dirty="0">
                <a:solidFill>
                  <a:srgbClr val="3C5790"/>
                </a:solidFill>
              </a:rPr>
              <a:t>Grouping</a:t>
            </a:r>
            <a:r>
              <a:rPr lang="en-US" sz="1600" dirty="0">
                <a:solidFill>
                  <a:srgbClr val="3C5790"/>
                </a:solidFill>
              </a:rPr>
              <a:t>: test steps can be grouped logically, allowing for better organization and readability in the reports.</a:t>
            </a:r>
          </a:p>
          <a:p>
            <a:r>
              <a:rPr lang="en-US" sz="1600" b="1" dirty="0">
                <a:solidFill>
                  <a:srgbClr val="3C5790"/>
                </a:solidFill>
              </a:rPr>
              <a:t>Parameterization</a:t>
            </a:r>
            <a:r>
              <a:rPr lang="en-US" sz="1600" dirty="0">
                <a:solidFill>
                  <a:srgbClr val="3C5790"/>
                </a:solidFill>
              </a:rPr>
              <a:t>: users can parameterize tests to provide different input values, and these can be reported clearly in Allure.</a:t>
            </a:r>
          </a:p>
          <a:p>
            <a:r>
              <a:rPr lang="en-US" sz="1600" b="1" dirty="0">
                <a:solidFill>
                  <a:srgbClr val="3C5790"/>
                </a:solidFill>
              </a:rPr>
              <a:t>Attachments</a:t>
            </a:r>
            <a:r>
              <a:rPr lang="en-US" sz="1600" dirty="0">
                <a:solidFill>
                  <a:srgbClr val="3C5790"/>
                </a:solidFill>
              </a:rPr>
              <a:t> </a:t>
            </a:r>
            <a:r>
              <a:rPr lang="en-US" sz="1600" b="1" dirty="0">
                <a:solidFill>
                  <a:srgbClr val="3C5790"/>
                </a:solidFill>
              </a:rPr>
              <a:t>and</a:t>
            </a:r>
            <a:r>
              <a:rPr lang="en-US" sz="1600" dirty="0">
                <a:solidFill>
                  <a:srgbClr val="3C5790"/>
                </a:solidFill>
              </a:rPr>
              <a:t> </a:t>
            </a:r>
            <a:r>
              <a:rPr lang="en-US" sz="1600" b="1" dirty="0">
                <a:solidFill>
                  <a:srgbClr val="3C5790"/>
                </a:solidFill>
              </a:rPr>
              <a:t>Logs</a:t>
            </a:r>
            <a:r>
              <a:rPr lang="en-US" sz="1600" dirty="0">
                <a:solidFill>
                  <a:srgbClr val="3C5790"/>
                </a:solidFill>
              </a:rPr>
              <a:t>: the ability to attach additional files like screenshots, logs, and other artifacts directly to test results enhances the context for each test case.</a:t>
            </a:r>
          </a:p>
          <a:p>
            <a:r>
              <a:rPr lang="en-US" sz="1600" b="1" dirty="0">
                <a:solidFill>
                  <a:srgbClr val="3C5790"/>
                </a:solidFill>
              </a:rPr>
              <a:t>Dashboard</a:t>
            </a:r>
            <a:r>
              <a:rPr lang="en-US" sz="1600" dirty="0">
                <a:solidFill>
                  <a:srgbClr val="3C5790"/>
                </a:solidFill>
              </a:rPr>
              <a:t>: provides a dashboard view summarizing the overall status of the test suite, including metrics like passed, failed, and skipped tests.</a:t>
            </a:r>
          </a:p>
        </p:txBody>
      </p:sp>
    </p:spTree>
    <p:extLst>
      <p:ext uri="{BB962C8B-B14F-4D97-AF65-F5344CB8AC3E}">
        <p14:creationId xmlns:p14="http://schemas.microsoft.com/office/powerpoint/2010/main" val="37151583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Test </a:t>
            </a:r>
            <a:r>
              <a:rPr lang="fr-CA" dirty="0" err="1">
                <a:solidFill>
                  <a:schemeClr val="bg1"/>
                </a:solidFill>
              </a:rPr>
              <a:t>Step</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48174" y="2133600"/>
            <a:ext cx="8686800" cy="1676400"/>
          </a:xfrm>
        </p:spPr>
        <p:txBody>
          <a:bodyPr/>
          <a:lstStyle/>
          <a:p>
            <a:r>
              <a:rPr lang="en-US" sz="1600" b="1" dirty="0">
                <a:solidFill>
                  <a:srgbClr val="3C5790"/>
                </a:solidFill>
              </a:rPr>
              <a:t>Attachment-only steps</a:t>
            </a:r>
          </a:p>
          <a:p>
            <a:r>
              <a:rPr lang="en-US" sz="1600" dirty="0">
                <a:solidFill>
                  <a:srgbClr val="3C5790"/>
                </a:solidFill>
              </a:rPr>
              <a:t>Allure Report supports a special case called an “attachment-only step”. </a:t>
            </a:r>
          </a:p>
          <a:p>
            <a:r>
              <a:rPr lang="en-US" sz="1600" dirty="0">
                <a:solidFill>
                  <a:srgbClr val="3C5790"/>
                </a:solidFill>
              </a:rPr>
              <a:t>Its a step that does not contain any sub-steps and contains exactly one attachment with the same name as the step itself. </a:t>
            </a:r>
          </a:p>
          <a:p>
            <a:r>
              <a:rPr lang="en-US" sz="1600" dirty="0">
                <a:solidFill>
                  <a:srgbClr val="3C5790"/>
                </a:solidFill>
              </a:rPr>
              <a:t>Allure Report will simplify such a step visually, showing just the attachment, while preserving its position in relation to other steps.</a:t>
            </a:r>
          </a:p>
        </p:txBody>
      </p:sp>
      <p:pic>
        <p:nvPicPr>
          <p:cNvPr id="3" name="Picture 2">
            <a:extLst>
              <a:ext uri="{FF2B5EF4-FFF2-40B4-BE49-F238E27FC236}">
                <a16:creationId xmlns:a16="http://schemas.microsoft.com/office/drawing/2014/main" id="{D177F120-CFD9-4EF2-962A-C2BEA227993F}"/>
              </a:ext>
            </a:extLst>
          </p:cNvPr>
          <p:cNvPicPr>
            <a:picLocks noChangeAspect="1"/>
          </p:cNvPicPr>
          <p:nvPr/>
        </p:nvPicPr>
        <p:blipFill>
          <a:blip r:embed="rId3"/>
          <a:stretch>
            <a:fillRect/>
          </a:stretch>
        </p:blipFill>
        <p:spPr>
          <a:xfrm>
            <a:off x="152400" y="4205681"/>
            <a:ext cx="4203879" cy="1855092"/>
          </a:xfrm>
          <a:prstGeom prst="rect">
            <a:avLst/>
          </a:prstGeom>
        </p:spPr>
      </p:pic>
      <p:pic>
        <p:nvPicPr>
          <p:cNvPr id="5" name="Picture 4">
            <a:extLst>
              <a:ext uri="{FF2B5EF4-FFF2-40B4-BE49-F238E27FC236}">
                <a16:creationId xmlns:a16="http://schemas.microsoft.com/office/drawing/2014/main" id="{0D8634BE-BF8E-4CF5-A2D8-349AEEA57F88}"/>
              </a:ext>
            </a:extLst>
          </p:cNvPr>
          <p:cNvPicPr>
            <a:picLocks noChangeAspect="1"/>
          </p:cNvPicPr>
          <p:nvPr/>
        </p:nvPicPr>
        <p:blipFill>
          <a:blip r:embed="rId4"/>
          <a:stretch>
            <a:fillRect/>
          </a:stretch>
        </p:blipFill>
        <p:spPr>
          <a:xfrm>
            <a:off x="4710886" y="4205681"/>
            <a:ext cx="4204514" cy="1752600"/>
          </a:xfrm>
          <a:prstGeom prst="rect">
            <a:avLst/>
          </a:prstGeom>
        </p:spPr>
      </p:pic>
    </p:spTree>
    <p:extLst>
      <p:ext uri="{BB962C8B-B14F-4D97-AF65-F5344CB8AC3E}">
        <p14:creationId xmlns:p14="http://schemas.microsoft.com/office/powerpoint/2010/main" val="31782563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Visual Analytics</a:t>
            </a:r>
          </a:p>
        </p:txBody>
      </p:sp>
      <p:sp>
        <p:nvSpPr>
          <p:cNvPr id="4099" name="Espace réservé du contenu 4"/>
          <p:cNvSpPr>
            <a:spLocks noGrp="1"/>
          </p:cNvSpPr>
          <p:nvPr>
            <p:ph idx="1"/>
          </p:nvPr>
        </p:nvSpPr>
        <p:spPr>
          <a:xfrm>
            <a:off x="228600" y="2133600"/>
            <a:ext cx="8686800" cy="1295400"/>
          </a:xfrm>
        </p:spPr>
        <p:txBody>
          <a:bodyPr/>
          <a:lstStyle/>
          <a:p>
            <a:r>
              <a:rPr lang="en-US" sz="1600" dirty="0">
                <a:solidFill>
                  <a:srgbClr val="3C5790"/>
                </a:solidFill>
              </a:rPr>
              <a:t>A test report generated by Allure displays some data in the form of graphs.</a:t>
            </a:r>
          </a:p>
          <a:p>
            <a:r>
              <a:rPr lang="en-US" sz="1600" dirty="0">
                <a:solidFill>
                  <a:srgbClr val="3C5790"/>
                </a:solidFill>
              </a:rPr>
              <a:t>Both the Overview tab and the Graphs tab present a pie diagram showing how many tests got each status.</a:t>
            </a:r>
          </a:p>
          <a:p>
            <a:r>
              <a:rPr lang="en-US" sz="1600" dirty="0">
                <a:solidFill>
                  <a:srgbClr val="3C5790"/>
                </a:solidFill>
              </a:rPr>
              <a:t>The number in the center of the pie chart indicates the percentage of test cases that passed successfully.</a:t>
            </a:r>
          </a:p>
        </p:txBody>
      </p:sp>
      <p:pic>
        <p:nvPicPr>
          <p:cNvPr id="3" name="Picture 2">
            <a:extLst>
              <a:ext uri="{FF2B5EF4-FFF2-40B4-BE49-F238E27FC236}">
                <a16:creationId xmlns:a16="http://schemas.microsoft.com/office/drawing/2014/main" id="{8D7DF23F-AF9F-49B3-956E-A232D7FA1B97}"/>
              </a:ext>
            </a:extLst>
          </p:cNvPr>
          <p:cNvPicPr>
            <a:picLocks noChangeAspect="1"/>
          </p:cNvPicPr>
          <p:nvPr/>
        </p:nvPicPr>
        <p:blipFill>
          <a:blip r:embed="rId3"/>
          <a:stretch>
            <a:fillRect/>
          </a:stretch>
        </p:blipFill>
        <p:spPr>
          <a:xfrm>
            <a:off x="2286000" y="3488436"/>
            <a:ext cx="4876800" cy="3095625"/>
          </a:xfrm>
          <a:prstGeom prst="rect">
            <a:avLst/>
          </a:prstGeom>
        </p:spPr>
      </p:pic>
    </p:spTree>
    <p:extLst>
      <p:ext uri="{BB962C8B-B14F-4D97-AF65-F5344CB8AC3E}">
        <p14:creationId xmlns:p14="http://schemas.microsoft.com/office/powerpoint/2010/main" val="1291794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Visual Analytics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914400"/>
          </a:xfrm>
        </p:spPr>
        <p:txBody>
          <a:bodyPr/>
          <a:lstStyle/>
          <a:p>
            <a:r>
              <a:rPr lang="en-US" sz="1600" b="1" dirty="0">
                <a:solidFill>
                  <a:srgbClr val="3C5790"/>
                </a:solidFill>
              </a:rPr>
              <a:t>Suites and Features by stories</a:t>
            </a:r>
          </a:p>
          <a:p>
            <a:r>
              <a:rPr lang="en-US" sz="1600" dirty="0">
                <a:solidFill>
                  <a:srgbClr val="3C5790"/>
                </a:solidFill>
              </a:rPr>
              <a:t>The Overview tab contains the Suites and Features by stories blocks that present groups of tests from the Suite-based hierarchy and Behavior-based-hierarchy, respectively.</a:t>
            </a:r>
          </a:p>
          <a:p>
            <a:endParaRPr lang="en-US" sz="1600" dirty="0">
              <a:solidFill>
                <a:srgbClr val="3C5790"/>
              </a:solidFill>
            </a:endParaRPr>
          </a:p>
        </p:txBody>
      </p:sp>
      <p:pic>
        <p:nvPicPr>
          <p:cNvPr id="3" name="Picture 2">
            <a:extLst>
              <a:ext uri="{FF2B5EF4-FFF2-40B4-BE49-F238E27FC236}">
                <a16:creationId xmlns:a16="http://schemas.microsoft.com/office/drawing/2014/main" id="{1AFC1E7D-FE61-4388-9A39-677A7C24EC51}"/>
              </a:ext>
            </a:extLst>
          </p:cNvPr>
          <p:cNvPicPr>
            <a:picLocks noChangeAspect="1"/>
          </p:cNvPicPr>
          <p:nvPr/>
        </p:nvPicPr>
        <p:blipFill>
          <a:blip r:embed="rId3"/>
          <a:stretch>
            <a:fillRect/>
          </a:stretch>
        </p:blipFill>
        <p:spPr>
          <a:xfrm>
            <a:off x="1781175" y="3124200"/>
            <a:ext cx="5581650" cy="3543300"/>
          </a:xfrm>
          <a:prstGeom prst="rect">
            <a:avLst/>
          </a:prstGeom>
        </p:spPr>
      </p:pic>
    </p:spTree>
    <p:extLst>
      <p:ext uri="{BB962C8B-B14F-4D97-AF65-F5344CB8AC3E}">
        <p14:creationId xmlns:p14="http://schemas.microsoft.com/office/powerpoint/2010/main" val="21201359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Visual Analytics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295400"/>
          </a:xfrm>
        </p:spPr>
        <p:txBody>
          <a:bodyPr/>
          <a:lstStyle/>
          <a:p>
            <a:r>
              <a:rPr lang="en-US" sz="1600" b="1" dirty="0">
                <a:solidFill>
                  <a:srgbClr val="3C5790"/>
                </a:solidFill>
              </a:rPr>
              <a:t>Trend graphs</a:t>
            </a:r>
          </a:p>
          <a:p>
            <a:r>
              <a:rPr lang="en-US" sz="1600" dirty="0">
                <a:solidFill>
                  <a:srgbClr val="3C5790"/>
                </a:solidFill>
              </a:rPr>
              <a:t>The trend graphs on the Overview and Graphs tabs show how a certain value changed over time. </a:t>
            </a:r>
          </a:p>
          <a:p>
            <a:r>
              <a:rPr lang="en-US" sz="1600" dirty="0">
                <a:solidFill>
                  <a:srgbClr val="3C5790"/>
                </a:solidFill>
              </a:rPr>
              <a:t>Each vertical line corresponds to a certain version of the test report, with the last line on the right corresponding to the current version.</a:t>
            </a:r>
          </a:p>
        </p:txBody>
      </p:sp>
      <p:pic>
        <p:nvPicPr>
          <p:cNvPr id="3" name="Picture 2">
            <a:extLst>
              <a:ext uri="{FF2B5EF4-FFF2-40B4-BE49-F238E27FC236}">
                <a16:creationId xmlns:a16="http://schemas.microsoft.com/office/drawing/2014/main" id="{17609091-A58A-42AA-97A2-F51001256E83}"/>
              </a:ext>
            </a:extLst>
          </p:cNvPr>
          <p:cNvPicPr>
            <a:picLocks noChangeAspect="1"/>
          </p:cNvPicPr>
          <p:nvPr/>
        </p:nvPicPr>
        <p:blipFill>
          <a:blip r:embed="rId3"/>
          <a:stretch>
            <a:fillRect/>
          </a:stretch>
        </p:blipFill>
        <p:spPr>
          <a:xfrm>
            <a:off x="2047875" y="3706812"/>
            <a:ext cx="5048250" cy="2876550"/>
          </a:xfrm>
          <a:prstGeom prst="rect">
            <a:avLst/>
          </a:prstGeom>
        </p:spPr>
      </p:pic>
    </p:spTree>
    <p:extLst>
      <p:ext uri="{BB962C8B-B14F-4D97-AF65-F5344CB8AC3E}">
        <p14:creationId xmlns:p14="http://schemas.microsoft.com/office/powerpoint/2010/main" val="11694350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Visual Analytics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676400"/>
          </a:xfrm>
        </p:spPr>
        <p:txBody>
          <a:bodyPr/>
          <a:lstStyle/>
          <a:p>
            <a:r>
              <a:rPr lang="en-US" sz="1600" b="1" dirty="0">
                <a:solidFill>
                  <a:srgbClr val="3C5790"/>
                </a:solidFill>
              </a:rPr>
              <a:t>Severity graph</a:t>
            </a:r>
          </a:p>
          <a:p>
            <a:r>
              <a:rPr lang="en-US" sz="1600" dirty="0">
                <a:solidFill>
                  <a:srgbClr val="3C5790"/>
                </a:solidFill>
              </a:rPr>
              <a:t>The Graphs tab contains the severity graph which shows number of tests, grouped by both their statuses and severity. </a:t>
            </a:r>
          </a:p>
          <a:p>
            <a:r>
              <a:rPr lang="en-US" sz="1600" dirty="0">
                <a:solidFill>
                  <a:srgbClr val="3C5790"/>
                </a:solidFill>
              </a:rPr>
              <a:t>If the Severity metadata field is not explicitly set for a test, the test is treated as having the “normal” severity level and is displayed in the middle section, while the tests with other severity levels are placed to the left or right of it.</a:t>
            </a:r>
          </a:p>
        </p:txBody>
      </p:sp>
      <p:pic>
        <p:nvPicPr>
          <p:cNvPr id="3" name="Picture 2">
            <a:extLst>
              <a:ext uri="{FF2B5EF4-FFF2-40B4-BE49-F238E27FC236}">
                <a16:creationId xmlns:a16="http://schemas.microsoft.com/office/drawing/2014/main" id="{28F804D3-3B4E-4992-B0A4-BD6C11ACE023}"/>
              </a:ext>
            </a:extLst>
          </p:cNvPr>
          <p:cNvPicPr>
            <a:picLocks noChangeAspect="1"/>
          </p:cNvPicPr>
          <p:nvPr/>
        </p:nvPicPr>
        <p:blipFill>
          <a:blip r:embed="rId3"/>
          <a:stretch>
            <a:fillRect/>
          </a:stretch>
        </p:blipFill>
        <p:spPr>
          <a:xfrm>
            <a:off x="2369820" y="3886200"/>
            <a:ext cx="4404360" cy="2590800"/>
          </a:xfrm>
          <a:prstGeom prst="rect">
            <a:avLst/>
          </a:prstGeom>
        </p:spPr>
      </p:pic>
    </p:spTree>
    <p:extLst>
      <p:ext uri="{BB962C8B-B14F-4D97-AF65-F5344CB8AC3E}">
        <p14:creationId xmlns:p14="http://schemas.microsoft.com/office/powerpoint/2010/main" val="33801466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Visual Analytics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295400"/>
          </a:xfrm>
        </p:spPr>
        <p:txBody>
          <a:bodyPr/>
          <a:lstStyle/>
          <a:p>
            <a:r>
              <a:rPr lang="en-US" sz="1600" b="1" dirty="0">
                <a:solidFill>
                  <a:srgbClr val="3C5790"/>
                </a:solidFill>
              </a:rPr>
              <a:t>Duration graph</a:t>
            </a:r>
          </a:p>
          <a:p>
            <a:r>
              <a:rPr lang="en-US" sz="1600" dirty="0">
                <a:solidFill>
                  <a:srgbClr val="3C5790"/>
                </a:solidFill>
              </a:rPr>
              <a:t>The Graphs tab contains the duration graph, where all the tests are divided into groups based on how long it took to complete them.</a:t>
            </a:r>
          </a:p>
        </p:txBody>
      </p:sp>
      <p:pic>
        <p:nvPicPr>
          <p:cNvPr id="3" name="Picture 2">
            <a:extLst>
              <a:ext uri="{FF2B5EF4-FFF2-40B4-BE49-F238E27FC236}">
                <a16:creationId xmlns:a16="http://schemas.microsoft.com/office/drawing/2014/main" id="{043FE8DD-BC40-4E7F-9A88-8405C7CEF639}"/>
              </a:ext>
            </a:extLst>
          </p:cNvPr>
          <p:cNvPicPr>
            <a:picLocks noChangeAspect="1"/>
          </p:cNvPicPr>
          <p:nvPr/>
        </p:nvPicPr>
        <p:blipFill>
          <a:blip r:embed="rId3"/>
          <a:stretch>
            <a:fillRect/>
          </a:stretch>
        </p:blipFill>
        <p:spPr>
          <a:xfrm>
            <a:off x="2133600" y="3429000"/>
            <a:ext cx="5114925" cy="3000375"/>
          </a:xfrm>
          <a:prstGeom prst="rect">
            <a:avLst/>
          </a:prstGeom>
        </p:spPr>
      </p:pic>
    </p:spTree>
    <p:extLst>
      <p:ext uri="{BB962C8B-B14F-4D97-AF65-F5344CB8AC3E}">
        <p14:creationId xmlns:p14="http://schemas.microsoft.com/office/powerpoint/2010/main" val="34371418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History</a:t>
            </a:r>
            <a:endParaRPr lang="fr-CA" dirty="0">
              <a:solidFill>
                <a:schemeClr val="bg1"/>
              </a:solidFill>
            </a:endParaRPr>
          </a:p>
        </p:txBody>
      </p:sp>
      <p:sp>
        <p:nvSpPr>
          <p:cNvPr id="4099" name="Espace réservé du contenu 4"/>
          <p:cNvSpPr>
            <a:spLocks noGrp="1"/>
          </p:cNvSpPr>
          <p:nvPr>
            <p:ph idx="1"/>
          </p:nvPr>
        </p:nvSpPr>
        <p:spPr>
          <a:xfrm>
            <a:off x="228600" y="2133600"/>
            <a:ext cx="8686800" cy="1295400"/>
          </a:xfrm>
        </p:spPr>
        <p:txBody>
          <a:bodyPr/>
          <a:lstStyle/>
          <a:p>
            <a:r>
              <a:rPr lang="en-US" sz="1600" dirty="0">
                <a:solidFill>
                  <a:srgbClr val="3C5790"/>
                </a:solidFill>
              </a:rPr>
              <a:t>If a certain test fails now, it is useful to know whether it also failed yesterday or even last week.</a:t>
            </a:r>
          </a:p>
          <a:p>
            <a:r>
              <a:rPr lang="en-US" sz="1600" dirty="0">
                <a:solidFill>
                  <a:srgbClr val="3C5790"/>
                </a:solidFill>
              </a:rPr>
              <a:t>We can navigate between multiple runs of the same test,  both across different reports via Tests history and within a single one via Retries.</a:t>
            </a:r>
          </a:p>
          <a:p>
            <a:r>
              <a:rPr lang="en-US" sz="1600" dirty="0">
                <a:solidFill>
                  <a:srgbClr val="3C5790"/>
                </a:solidFill>
              </a:rPr>
              <a:t>Each time Allure generates a test report, it also generates data into the </a:t>
            </a:r>
            <a:r>
              <a:rPr lang="en-US" sz="1600" b="1" dirty="0">
                <a:solidFill>
                  <a:srgbClr val="3C5790"/>
                </a:solidFill>
              </a:rPr>
              <a:t>history</a:t>
            </a:r>
            <a:r>
              <a:rPr lang="en-US" sz="1600" dirty="0">
                <a:solidFill>
                  <a:srgbClr val="3C5790"/>
                </a:solidFill>
              </a:rPr>
              <a:t> subdirectory.</a:t>
            </a:r>
          </a:p>
        </p:txBody>
      </p:sp>
      <p:pic>
        <p:nvPicPr>
          <p:cNvPr id="3" name="Picture 2">
            <a:extLst>
              <a:ext uri="{FF2B5EF4-FFF2-40B4-BE49-F238E27FC236}">
                <a16:creationId xmlns:a16="http://schemas.microsoft.com/office/drawing/2014/main" id="{37DC0902-539F-4B0A-8850-2E8378DD8306}"/>
              </a:ext>
            </a:extLst>
          </p:cNvPr>
          <p:cNvPicPr>
            <a:picLocks noChangeAspect="1"/>
          </p:cNvPicPr>
          <p:nvPr/>
        </p:nvPicPr>
        <p:blipFill>
          <a:blip r:embed="rId3"/>
          <a:stretch>
            <a:fillRect/>
          </a:stretch>
        </p:blipFill>
        <p:spPr>
          <a:xfrm>
            <a:off x="1200150" y="3429000"/>
            <a:ext cx="6743700" cy="2886075"/>
          </a:xfrm>
          <a:prstGeom prst="rect">
            <a:avLst/>
          </a:prstGeom>
        </p:spPr>
      </p:pic>
    </p:spTree>
    <p:extLst>
      <p:ext uri="{BB962C8B-B14F-4D97-AF65-F5344CB8AC3E}">
        <p14:creationId xmlns:p14="http://schemas.microsoft.com/office/powerpoint/2010/main" val="7093823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History</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295400"/>
          </a:xfrm>
        </p:spPr>
        <p:txBody>
          <a:bodyPr/>
          <a:lstStyle/>
          <a:p>
            <a:r>
              <a:rPr lang="en-US" sz="1600" b="1" dirty="0">
                <a:solidFill>
                  <a:srgbClr val="3C5790"/>
                </a:solidFill>
              </a:rPr>
              <a:t>Retries</a:t>
            </a:r>
          </a:p>
          <a:p>
            <a:r>
              <a:rPr lang="en-US" sz="1600" dirty="0">
                <a:solidFill>
                  <a:srgbClr val="3C5790"/>
                </a:solidFill>
              </a:rPr>
              <a:t>When we run the same test multiple times, Allure produces a separate test result file for each run. </a:t>
            </a:r>
          </a:p>
          <a:p>
            <a:r>
              <a:rPr lang="en-US" sz="1600" dirty="0">
                <a:solidFill>
                  <a:srgbClr val="3C5790"/>
                </a:solidFill>
              </a:rPr>
              <a:t>The test report then includes the status and other information from the latest file, with the other runs shown as retries.</a:t>
            </a:r>
          </a:p>
        </p:txBody>
      </p:sp>
      <p:pic>
        <p:nvPicPr>
          <p:cNvPr id="3" name="Picture 2">
            <a:extLst>
              <a:ext uri="{FF2B5EF4-FFF2-40B4-BE49-F238E27FC236}">
                <a16:creationId xmlns:a16="http://schemas.microsoft.com/office/drawing/2014/main" id="{2B9543D6-0298-499A-A0D0-0EA5246EA190}"/>
              </a:ext>
            </a:extLst>
          </p:cNvPr>
          <p:cNvPicPr>
            <a:picLocks noChangeAspect="1"/>
          </p:cNvPicPr>
          <p:nvPr/>
        </p:nvPicPr>
        <p:blipFill>
          <a:blip r:embed="rId3"/>
          <a:stretch>
            <a:fillRect/>
          </a:stretch>
        </p:blipFill>
        <p:spPr>
          <a:xfrm>
            <a:off x="1447800" y="3505200"/>
            <a:ext cx="6667500" cy="2790825"/>
          </a:xfrm>
          <a:prstGeom prst="rect">
            <a:avLst/>
          </a:prstGeom>
        </p:spPr>
      </p:pic>
    </p:spTree>
    <p:extLst>
      <p:ext uri="{BB962C8B-B14F-4D97-AF65-F5344CB8AC3E}">
        <p14:creationId xmlns:p14="http://schemas.microsoft.com/office/powerpoint/2010/main" val="21268362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Timeline</a:t>
            </a:r>
          </a:p>
        </p:txBody>
      </p:sp>
      <p:sp>
        <p:nvSpPr>
          <p:cNvPr id="4099" name="Espace réservé du contenu 4"/>
          <p:cNvSpPr>
            <a:spLocks noGrp="1"/>
          </p:cNvSpPr>
          <p:nvPr>
            <p:ph idx="1"/>
          </p:nvPr>
        </p:nvSpPr>
        <p:spPr>
          <a:xfrm>
            <a:off x="228600" y="2133600"/>
            <a:ext cx="8686800" cy="1905000"/>
          </a:xfrm>
        </p:spPr>
        <p:txBody>
          <a:bodyPr/>
          <a:lstStyle/>
          <a:p>
            <a:r>
              <a:rPr lang="en-US" sz="1600" dirty="0">
                <a:solidFill>
                  <a:srgbClr val="3C5790"/>
                </a:solidFill>
              </a:rPr>
              <a:t>The graph on the Timeline tab shows the order and the durations of all tests' executions.</a:t>
            </a:r>
          </a:p>
          <a:p>
            <a:r>
              <a:rPr lang="en-US" sz="1600" dirty="0">
                <a:solidFill>
                  <a:srgbClr val="3C5790"/>
                </a:solidFill>
              </a:rPr>
              <a:t>When a test framework runs tests in parallel, it does so using a set of worker processes.</a:t>
            </a:r>
          </a:p>
          <a:p>
            <a:r>
              <a:rPr lang="en-US" sz="1600" dirty="0">
                <a:solidFill>
                  <a:srgbClr val="3C5790"/>
                </a:solidFill>
              </a:rPr>
              <a:t>Each worker can only run one test at a time, but then the worker can be re-used to run another test.</a:t>
            </a:r>
          </a:p>
          <a:p>
            <a:r>
              <a:rPr lang="en-US" sz="1600" dirty="0">
                <a:solidFill>
                  <a:srgbClr val="3C5790"/>
                </a:solidFill>
              </a:rPr>
              <a:t>In the graph, each row represents a single worker process, and each rectangle on it represents a single test's execution.</a:t>
            </a:r>
          </a:p>
        </p:txBody>
      </p:sp>
      <p:pic>
        <p:nvPicPr>
          <p:cNvPr id="3" name="Picture 2">
            <a:extLst>
              <a:ext uri="{FF2B5EF4-FFF2-40B4-BE49-F238E27FC236}">
                <a16:creationId xmlns:a16="http://schemas.microsoft.com/office/drawing/2014/main" id="{F60B50B9-31C6-4573-80B2-85D27F972F9F}"/>
              </a:ext>
            </a:extLst>
          </p:cNvPr>
          <p:cNvPicPr>
            <a:picLocks noChangeAspect="1"/>
          </p:cNvPicPr>
          <p:nvPr/>
        </p:nvPicPr>
        <p:blipFill>
          <a:blip r:embed="rId3"/>
          <a:stretch>
            <a:fillRect/>
          </a:stretch>
        </p:blipFill>
        <p:spPr>
          <a:xfrm>
            <a:off x="1447800" y="4191000"/>
            <a:ext cx="6457950" cy="2295525"/>
          </a:xfrm>
          <a:prstGeom prst="rect">
            <a:avLst/>
          </a:prstGeom>
        </p:spPr>
      </p:pic>
    </p:spTree>
    <p:extLst>
      <p:ext uri="{BB962C8B-B14F-4D97-AF65-F5344CB8AC3E}">
        <p14:creationId xmlns:p14="http://schemas.microsoft.com/office/powerpoint/2010/main" val="23235837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Timeline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295400"/>
          </a:xfrm>
        </p:spPr>
        <p:txBody>
          <a:bodyPr/>
          <a:lstStyle/>
          <a:p>
            <a:r>
              <a:rPr lang="en-US" sz="1600" dirty="0">
                <a:solidFill>
                  <a:srgbClr val="3C5790"/>
                </a:solidFill>
              </a:rPr>
              <a:t>We can find the causes of various test failures or slowdowns just by looking at the timeline. </a:t>
            </a:r>
          </a:p>
          <a:p>
            <a:r>
              <a:rPr lang="en-US" sz="1600" dirty="0">
                <a:solidFill>
                  <a:srgbClr val="3C5790"/>
                </a:solidFill>
              </a:rPr>
              <a:t>When some tests are significantly slower than the others, the corresponding rectangles on the graph will be the largest.</a:t>
            </a:r>
          </a:p>
        </p:txBody>
      </p:sp>
      <p:pic>
        <p:nvPicPr>
          <p:cNvPr id="3" name="Picture 2">
            <a:extLst>
              <a:ext uri="{FF2B5EF4-FFF2-40B4-BE49-F238E27FC236}">
                <a16:creationId xmlns:a16="http://schemas.microsoft.com/office/drawing/2014/main" id="{94E32B61-2765-48E2-B924-16098F432269}"/>
              </a:ext>
            </a:extLst>
          </p:cNvPr>
          <p:cNvPicPr>
            <a:picLocks noChangeAspect="1"/>
          </p:cNvPicPr>
          <p:nvPr/>
        </p:nvPicPr>
        <p:blipFill>
          <a:blip r:embed="rId3"/>
          <a:stretch>
            <a:fillRect/>
          </a:stretch>
        </p:blipFill>
        <p:spPr>
          <a:xfrm>
            <a:off x="2771775" y="2971800"/>
            <a:ext cx="3600450" cy="771525"/>
          </a:xfrm>
          <a:prstGeom prst="rect">
            <a:avLst/>
          </a:prstGeom>
        </p:spPr>
      </p:pic>
      <p:sp>
        <p:nvSpPr>
          <p:cNvPr id="6" name="Espace réservé du contenu 4">
            <a:extLst>
              <a:ext uri="{FF2B5EF4-FFF2-40B4-BE49-F238E27FC236}">
                <a16:creationId xmlns:a16="http://schemas.microsoft.com/office/drawing/2014/main" id="{15678249-5DEE-4925-A4A6-B3F7C602E662}"/>
              </a:ext>
            </a:extLst>
          </p:cNvPr>
          <p:cNvSpPr txBox="1">
            <a:spLocks/>
          </p:cNvSpPr>
          <p:nvPr/>
        </p:nvSpPr>
        <p:spPr bwMode="auto">
          <a:xfrm>
            <a:off x="228600" y="3810000"/>
            <a:ext cx="8686800" cy="10284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solidFill>
                  <a:srgbClr val="3C5790"/>
                </a:solidFill>
              </a:rPr>
              <a:t>If the tests work on a web resource, and the resource goes offline for a while, a lot of seemingly unrelated tests may fail simultaneously. </a:t>
            </a:r>
          </a:p>
          <a:p>
            <a:r>
              <a:rPr lang="en-US" sz="1600" dirty="0">
                <a:solidFill>
                  <a:srgbClr val="3C5790"/>
                </a:solidFill>
              </a:rPr>
              <a:t>Such a situation can manifest itself as a set of failed (red) tests in one area.</a:t>
            </a:r>
          </a:p>
        </p:txBody>
      </p:sp>
      <p:pic>
        <p:nvPicPr>
          <p:cNvPr id="5" name="Picture 4">
            <a:extLst>
              <a:ext uri="{FF2B5EF4-FFF2-40B4-BE49-F238E27FC236}">
                <a16:creationId xmlns:a16="http://schemas.microsoft.com/office/drawing/2014/main" id="{25223AD7-B680-45AA-90A0-61B8D873A8F3}"/>
              </a:ext>
            </a:extLst>
          </p:cNvPr>
          <p:cNvPicPr>
            <a:picLocks noChangeAspect="1"/>
          </p:cNvPicPr>
          <p:nvPr/>
        </p:nvPicPr>
        <p:blipFill>
          <a:blip r:embed="rId4"/>
          <a:stretch>
            <a:fillRect/>
          </a:stretch>
        </p:blipFill>
        <p:spPr>
          <a:xfrm>
            <a:off x="2719387" y="4905113"/>
            <a:ext cx="3705225" cy="752475"/>
          </a:xfrm>
          <a:prstGeom prst="rect">
            <a:avLst/>
          </a:prstGeom>
        </p:spPr>
      </p:pic>
    </p:spTree>
    <p:extLst>
      <p:ext uri="{BB962C8B-B14F-4D97-AF65-F5344CB8AC3E}">
        <p14:creationId xmlns:p14="http://schemas.microsoft.com/office/powerpoint/2010/main" val="84649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Features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3657600"/>
          </a:xfrm>
        </p:spPr>
        <p:txBody>
          <a:bodyPr/>
          <a:lstStyle/>
          <a:p>
            <a:r>
              <a:rPr lang="en-US" sz="1600" b="1" dirty="0">
                <a:solidFill>
                  <a:srgbClr val="3C5790"/>
                </a:solidFill>
              </a:rPr>
              <a:t>Execution</a:t>
            </a:r>
            <a:r>
              <a:rPr lang="en-US" sz="1600" dirty="0">
                <a:solidFill>
                  <a:srgbClr val="3C5790"/>
                </a:solidFill>
              </a:rPr>
              <a:t> </a:t>
            </a:r>
            <a:r>
              <a:rPr lang="en-US" sz="1600" b="1" dirty="0">
                <a:solidFill>
                  <a:srgbClr val="3C5790"/>
                </a:solidFill>
              </a:rPr>
              <a:t>Time</a:t>
            </a:r>
            <a:r>
              <a:rPr lang="en-US" sz="1600" dirty="0">
                <a:solidFill>
                  <a:srgbClr val="3C5790"/>
                </a:solidFill>
              </a:rPr>
              <a:t>: it tracks and displays the execution time for each test case, which can help identify long-running tests.</a:t>
            </a:r>
          </a:p>
          <a:p>
            <a:r>
              <a:rPr lang="en-US" sz="1600" b="1" dirty="0">
                <a:solidFill>
                  <a:srgbClr val="3C5790"/>
                </a:solidFill>
              </a:rPr>
              <a:t>Filtering</a:t>
            </a:r>
            <a:r>
              <a:rPr lang="en-US" sz="1600" dirty="0">
                <a:solidFill>
                  <a:srgbClr val="3C5790"/>
                </a:solidFill>
              </a:rPr>
              <a:t> </a:t>
            </a:r>
            <a:r>
              <a:rPr lang="en-US" sz="1600" b="1" dirty="0">
                <a:solidFill>
                  <a:srgbClr val="3C5790"/>
                </a:solidFill>
              </a:rPr>
              <a:t>and</a:t>
            </a:r>
            <a:r>
              <a:rPr lang="en-US" sz="1600" dirty="0">
                <a:solidFill>
                  <a:srgbClr val="3C5790"/>
                </a:solidFill>
              </a:rPr>
              <a:t> </a:t>
            </a:r>
            <a:r>
              <a:rPr lang="en-US" sz="1600" b="1" dirty="0">
                <a:solidFill>
                  <a:srgbClr val="3C5790"/>
                </a:solidFill>
              </a:rPr>
              <a:t>Sorting</a:t>
            </a:r>
            <a:r>
              <a:rPr lang="en-US" sz="1600" dirty="0">
                <a:solidFill>
                  <a:srgbClr val="3C5790"/>
                </a:solidFill>
              </a:rPr>
              <a:t>: users can filter and sort tests based on various parameters, such as status (passed, failed, etc.), duration, and tags.</a:t>
            </a:r>
          </a:p>
          <a:p>
            <a:r>
              <a:rPr lang="en-US" sz="1600" b="1" dirty="0">
                <a:solidFill>
                  <a:srgbClr val="3C5790"/>
                </a:solidFill>
              </a:rPr>
              <a:t>Test</a:t>
            </a:r>
            <a:r>
              <a:rPr lang="en-US" sz="1600" dirty="0">
                <a:solidFill>
                  <a:srgbClr val="3C5790"/>
                </a:solidFill>
              </a:rPr>
              <a:t> </a:t>
            </a:r>
            <a:r>
              <a:rPr lang="en-US" sz="1600" b="1" dirty="0">
                <a:solidFill>
                  <a:srgbClr val="3C5790"/>
                </a:solidFill>
              </a:rPr>
              <a:t>Case</a:t>
            </a:r>
            <a:r>
              <a:rPr lang="en-US" sz="1600" dirty="0">
                <a:solidFill>
                  <a:srgbClr val="3C5790"/>
                </a:solidFill>
              </a:rPr>
              <a:t> </a:t>
            </a:r>
            <a:r>
              <a:rPr lang="en-US" sz="1600" b="1" dirty="0">
                <a:solidFill>
                  <a:srgbClr val="3C5790"/>
                </a:solidFill>
              </a:rPr>
              <a:t>Grouping</a:t>
            </a:r>
            <a:r>
              <a:rPr lang="en-US" sz="1600" dirty="0">
                <a:solidFill>
                  <a:srgbClr val="3C5790"/>
                </a:solidFill>
              </a:rPr>
              <a:t>: tests can be grouped by various criteria, such as features, severity, or any custom tags, for better organization.</a:t>
            </a:r>
          </a:p>
          <a:p>
            <a:r>
              <a:rPr lang="en-US" sz="1600" b="1" dirty="0">
                <a:solidFill>
                  <a:srgbClr val="3C5790"/>
                </a:solidFill>
              </a:rPr>
              <a:t>Cross-Browser Testing Support</a:t>
            </a:r>
            <a:r>
              <a:rPr lang="en-US" sz="1600" dirty="0">
                <a:solidFill>
                  <a:srgbClr val="3C5790"/>
                </a:solidFill>
              </a:rPr>
              <a:t>: supports reporting for tests run across multiple browsers, useful for web application testing.</a:t>
            </a:r>
          </a:p>
          <a:p>
            <a:r>
              <a:rPr lang="en-US" sz="1600" b="1" dirty="0">
                <a:solidFill>
                  <a:srgbClr val="3C5790"/>
                </a:solidFill>
              </a:rPr>
              <a:t>Localization</a:t>
            </a:r>
            <a:r>
              <a:rPr lang="en-US" sz="1600" dirty="0">
                <a:solidFill>
                  <a:srgbClr val="3C5790"/>
                </a:solidFill>
              </a:rPr>
              <a:t>: it can be localized to support multiple languages, making it accessible to a global audience.</a:t>
            </a:r>
          </a:p>
        </p:txBody>
      </p:sp>
    </p:spTree>
    <p:extLst>
      <p:ext uri="{BB962C8B-B14F-4D97-AF65-F5344CB8AC3E}">
        <p14:creationId xmlns:p14="http://schemas.microsoft.com/office/powerpoint/2010/main" val="42006358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Export </a:t>
            </a:r>
          </a:p>
        </p:txBody>
      </p:sp>
      <p:sp>
        <p:nvSpPr>
          <p:cNvPr id="4099" name="Espace réservé du contenu 4"/>
          <p:cNvSpPr>
            <a:spLocks noGrp="1"/>
          </p:cNvSpPr>
          <p:nvPr>
            <p:ph idx="1"/>
          </p:nvPr>
        </p:nvSpPr>
        <p:spPr>
          <a:xfrm>
            <a:off x="228600" y="2133600"/>
            <a:ext cx="8686800" cy="1524000"/>
          </a:xfrm>
        </p:spPr>
        <p:txBody>
          <a:bodyPr/>
          <a:lstStyle/>
          <a:p>
            <a:r>
              <a:rPr lang="en-US" sz="1600" b="1" dirty="0">
                <a:solidFill>
                  <a:srgbClr val="3C5790"/>
                </a:solidFill>
              </a:rPr>
              <a:t>Export to CSV</a:t>
            </a:r>
          </a:p>
          <a:p>
            <a:r>
              <a:rPr lang="en-US" sz="1600" dirty="0">
                <a:solidFill>
                  <a:srgbClr val="3C5790"/>
                </a:solidFill>
              </a:rPr>
              <a:t>Allure Report automatically generates CSV files that you can open and analyze in external software, such as Microsoft Excel or Google Sheets.</a:t>
            </a:r>
          </a:p>
          <a:p>
            <a:r>
              <a:rPr lang="en-US" sz="1600" dirty="0">
                <a:solidFill>
                  <a:srgbClr val="3C5790"/>
                </a:solidFill>
              </a:rPr>
              <a:t>We can get these files by using the Download CSV file on top of the corresponding tab in the HTML report or just by browsing to the </a:t>
            </a:r>
            <a:r>
              <a:rPr lang="en-US" sz="1600" b="1" dirty="0">
                <a:solidFill>
                  <a:srgbClr val="3C5790"/>
                </a:solidFill>
              </a:rPr>
              <a:t>data</a:t>
            </a:r>
            <a:r>
              <a:rPr lang="en-US" sz="1600" dirty="0">
                <a:solidFill>
                  <a:srgbClr val="3C5790"/>
                </a:solidFill>
              </a:rPr>
              <a:t> subdirectory in the output directory.</a:t>
            </a:r>
          </a:p>
        </p:txBody>
      </p:sp>
      <p:pic>
        <p:nvPicPr>
          <p:cNvPr id="3" name="Picture 2">
            <a:extLst>
              <a:ext uri="{FF2B5EF4-FFF2-40B4-BE49-F238E27FC236}">
                <a16:creationId xmlns:a16="http://schemas.microsoft.com/office/drawing/2014/main" id="{BE92A3DB-D9B2-4140-93FA-AC1F98893A0B}"/>
              </a:ext>
            </a:extLst>
          </p:cNvPr>
          <p:cNvPicPr>
            <a:picLocks noChangeAspect="1"/>
          </p:cNvPicPr>
          <p:nvPr/>
        </p:nvPicPr>
        <p:blipFill>
          <a:blip r:embed="rId3"/>
          <a:stretch>
            <a:fillRect/>
          </a:stretch>
        </p:blipFill>
        <p:spPr>
          <a:xfrm>
            <a:off x="1752600" y="3657600"/>
            <a:ext cx="6124575" cy="3066570"/>
          </a:xfrm>
          <a:prstGeom prst="rect">
            <a:avLst/>
          </a:prstGeom>
        </p:spPr>
      </p:pic>
    </p:spTree>
    <p:extLst>
      <p:ext uri="{BB962C8B-B14F-4D97-AF65-F5344CB8AC3E}">
        <p14:creationId xmlns:p14="http://schemas.microsoft.com/office/powerpoint/2010/main" val="15472729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Export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295400"/>
          </a:xfrm>
        </p:spPr>
        <p:txBody>
          <a:bodyPr/>
          <a:lstStyle/>
          <a:p>
            <a:r>
              <a:rPr lang="en-US" sz="1600" b="1" dirty="0">
                <a:solidFill>
                  <a:srgbClr val="3C5790"/>
                </a:solidFill>
              </a:rPr>
              <a:t>Suites data</a:t>
            </a:r>
          </a:p>
          <a:p>
            <a:r>
              <a:rPr lang="en-US" sz="1600" dirty="0">
                <a:solidFill>
                  <a:srgbClr val="3C5790"/>
                </a:solidFill>
              </a:rPr>
              <a:t>To get the suites CSV file, click the Download CSV button on the Suites tab, or just open the file directly as </a:t>
            </a:r>
            <a:r>
              <a:rPr lang="en-US" sz="1600" b="1" dirty="0">
                <a:solidFill>
                  <a:srgbClr val="3C5790"/>
                </a:solidFill>
              </a:rPr>
              <a:t>data/suites.csv</a:t>
            </a:r>
            <a:r>
              <a:rPr lang="en-US" sz="1600" dirty="0">
                <a:solidFill>
                  <a:srgbClr val="3C5790"/>
                </a:solidFill>
              </a:rPr>
              <a:t> in the output directory.</a:t>
            </a:r>
          </a:p>
        </p:txBody>
      </p:sp>
      <p:pic>
        <p:nvPicPr>
          <p:cNvPr id="3" name="Picture 2">
            <a:extLst>
              <a:ext uri="{FF2B5EF4-FFF2-40B4-BE49-F238E27FC236}">
                <a16:creationId xmlns:a16="http://schemas.microsoft.com/office/drawing/2014/main" id="{F1C47DB0-5252-45FD-8F23-722F35ABCA98}"/>
              </a:ext>
            </a:extLst>
          </p:cNvPr>
          <p:cNvPicPr>
            <a:picLocks noChangeAspect="1"/>
          </p:cNvPicPr>
          <p:nvPr/>
        </p:nvPicPr>
        <p:blipFill>
          <a:blip r:embed="rId3"/>
          <a:stretch>
            <a:fillRect/>
          </a:stretch>
        </p:blipFill>
        <p:spPr>
          <a:xfrm>
            <a:off x="1371600" y="3429000"/>
            <a:ext cx="6724650" cy="2238375"/>
          </a:xfrm>
          <a:prstGeom prst="rect">
            <a:avLst/>
          </a:prstGeom>
        </p:spPr>
      </p:pic>
    </p:spTree>
    <p:extLst>
      <p:ext uri="{BB962C8B-B14F-4D97-AF65-F5344CB8AC3E}">
        <p14:creationId xmlns:p14="http://schemas.microsoft.com/office/powerpoint/2010/main" val="6814375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Export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295400"/>
          </a:xfrm>
        </p:spPr>
        <p:txBody>
          <a:bodyPr/>
          <a:lstStyle/>
          <a:p>
            <a:r>
              <a:rPr lang="en-US" sz="1600" b="1" dirty="0">
                <a:solidFill>
                  <a:srgbClr val="3C5790"/>
                </a:solidFill>
              </a:rPr>
              <a:t>Behaviors data</a:t>
            </a:r>
          </a:p>
          <a:p>
            <a:r>
              <a:rPr lang="en-US" sz="1600" dirty="0">
                <a:solidFill>
                  <a:srgbClr val="3C5790"/>
                </a:solidFill>
              </a:rPr>
              <a:t>To get the behaviors CSV file, click the Download CSV button on the Behaviors tab, or just open the file directly as </a:t>
            </a:r>
            <a:r>
              <a:rPr lang="en-US" sz="1600" b="1" dirty="0">
                <a:solidFill>
                  <a:srgbClr val="3C5790"/>
                </a:solidFill>
              </a:rPr>
              <a:t>data/behaviors.csv</a:t>
            </a:r>
            <a:r>
              <a:rPr lang="en-US" sz="1600" dirty="0">
                <a:solidFill>
                  <a:srgbClr val="3C5790"/>
                </a:solidFill>
              </a:rPr>
              <a:t> in the output directory.</a:t>
            </a:r>
          </a:p>
        </p:txBody>
      </p:sp>
      <p:pic>
        <p:nvPicPr>
          <p:cNvPr id="3" name="Picture 2">
            <a:extLst>
              <a:ext uri="{FF2B5EF4-FFF2-40B4-BE49-F238E27FC236}">
                <a16:creationId xmlns:a16="http://schemas.microsoft.com/office/drawing/2014/main" id="{B366B4E5-55FD-4176-A8E8-9803D8E40C32}"/>
              </a:ext>
            </a:extLst>
          </p:cNvPr>
          <p:cNvPicPr>
            <a:picLocks noChangeAspect="1"/>
          </p:cNvPicPr>
          <p:nvPr/>
        </p:nvPicPr>
        <p:blipFill>
          <a:blip r:embed="rId3"/>
          <a:stretch>
            <a:fillRect/>
          </a:stretch>
        </p:blipFill>
        <p:spPr>
          <a:xfrm>
            <a:off x="1219200" y="3477237"/>
            <a:ext cx="6781800" cy="2152650"/>
          </a:xfrm>
          <a:prstGeom prst="rect">
            <a:avLst/>
          </a:prstGeom>
        </p:spPr>
      </p:pic>
    </p:spTree>
    <p:extLst>
      <p:ext uri="{BB962C8B-B14F-4D97-AF65-F5344CB8AC3E}">
        <p14:creationId xmlns:p14="http://schemas.microsoft.com/office/powerpoint/2010/main" val="12568912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Export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295400"/>
          </a:xfrm>
        </p:spPr>
        <p:txBody>
          <a:bodyPr/>
          <a:lstStyle/>
          <a:p>
            <a:r>
              <a:rPr lang="en-US" sz="1600" b="1" dirty="0">
                <a:solidFill>
                  <a:srgbClr val="3C5790"/>
                </a:solidFill>
              </a:rPr>
              <a:t>Categories data</a:t>
            </a:r>
          </a:p>
          <a:p>
            <a:r>
              <a:rPr lang="en-US" sz="1600" dirty="0">
                <a:solidFill>
                  <a:srgbClr val="3C5790"/>
                </a:solidFill>
              </a:rPr>
              <a:t>To get the categories CSV file, click the Download CSV button on the Categories tab, or just open the file directly as </a:t>
            </a:r>
            <a:r>
              <a:rPr lang="en-US" sz="1600" b="1" dirty="0">
                <a:solidFill>
                  <a:srgbClr val="3C5790"/>
                </a:solidFill>
              </a:rPr>
              <a:t>data/categories.csv</a:t>
            </a:r>
            <a:r>
              <a:rPr lang="en-US" sz="1600" dirty="0">
                <a:solidFill>
                  <a:srgbClr val="3C5790"/>
                </a:solidFill>
              </a:rPr>
              <a:t> in the output directory.</a:t>
            </a:r>
          </a:p>
        </p:txBody>
      </p:sp>
      <p:pic>
        <p:nvPicPr>
          <p:cNvPr id="3" name="Picture 2">
            <a:extLst>
              <a:ext uri="{FF2B5EF4-FFF2-40B4-BE49-F238E27FC236}">
                <a16:creationId xmlns:a16="http://schemas.microsoft.com/office/drawing/2014/main" id="{EBF55B9D-60A0-4F3F-9A0B-7A5F32505AC9}"/>
              </a:ext>
            </a:extLst>
          </p:cNvPr>
          <p:cNvPicPr>
            <a:picLocks noChangeAspect="1"/>
          </p:cNvPicPr>
          <p:nvPr/>
        </p:nvPicPr>
        <p:blipFill>
          <a:blip r:embed="rId3"/>
          <a:stretch>
            <a:fillRect/>
          </a:stretch>
        </p:blipFill>
        <p:spPr>
          <a:xfrm>
            <a:off x="1371600" y="3733800"/>
            <a:ext cx="6629400" cy="1981200"/>
          </a:xfrm>
          <a:prstGeom prst="rect">
            <a:avLst/>
          </a:prstGeom>
        </p:spPr>
      </p:pic>
    </p:spTree>
    <p:extLst>
      <p:ext uri="{BB962C8B-B14F-4D97-AF65-F5344CB8AC3E}">
        <p14:creationId xmlns:p14="http://schemas.microsoft.com/office/powerpoint/2010/main" val="6762422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Conclusion</a:t>
            </a:r>
          </a:p>
        </p:txBody>
      </p:sp>
      <p:sp>
        <p:nvSpPr>
          <p:cNvPr id="4099" name="Espace réservé du contenu 4"/>
          <p:cNvSpPr>
            <a:spLocks noGrp="1"/>
          </p:cNvSpPr>
          <p:nvPr>
            <p:ph idx="1"/>
          </p:nvPr>
        </p:nvSpPr>
        <p:spPr>
          <a:xfrm>
            <a:off x="228600" y="2133600"/>
            <a:ext cx="8686800" cy="3429000"/>
          </a:xfrm>
        </p:spPr>
        <p:txBody>
          <a:bodyPr/>
          <a:lstStyle/>
          <a:p>
            <a:r>
              <a:rPr lang="en-US" sz="1600" b="1" dirty="0">
                <a:solidFill>
                  <a:srgbClr val="3C5790"/>
                </a:solidFill>
              </a:rPr>
              <a:t>Pros</a:t>
            </a:r>
          </a:p>
          <a:p>
            <a:pPr lvl="1"/>
            <a:r>
              <a:rPr lang="en-US" sz="1200" dirty="0">
                <a:solidFill>
                  <a:srgbClr val="3C5790"/>
                </a:solidFill>
              </a:rPr>
              <a:t>Detailed Reports</a:t>
            </a:r>
          </a:p>
          <a:p>
            <a:pPr lvl="1"/>
            <a:r>
              <a:rPr lang="en-US" sz="1200" dirty="0">
                <a:solidFill>
                  <a:srgbClr val="3C5790"/>
                </a:solidFill>
              </a:rPr>
              <a:t>Integration</a:t>
            </a:r>
          </a:p>
          <a:p>
            <a:pPr lvl="1"/>
            <a:r>
              <a:rPr lang="en-US" sz="1200" dirty="0">
                <a:solidFill>
                  <a:srgbClr val="3C5790"/>
                </a:solidFill>
              </a:rPr>
              <a:t>Rich Features</a:t>
            </a:r>
          </a:p>
          <a:p>
            <a:pPr lvl="1"/>
            <a:r>
              <a:rPr lang="en-US" sz="1200" dirty="0">
                <a:solidFill>
                  <a:srgbClr val="3C5790"/>
                </a:solidFill>
              </a:rPr>
              <a:t>Historical Data</a:t>
            </a:r>
          </a:p>
          <a:p>
            <a:pPr lvl="1"/>
            <a:r>
              <a:rPr lang="en-US" sz="1200" dirty="0">
                <a:solidFill>
                  <a:srgbClr val="3C5790"/>
                </a:solidFill>
              </a:rPr>
              <a:t>Visual Appeal</a:t>
            </a:r>
          </a:p>
          <a:p>
            <a:r>
              <a:rPr lang="en-US" sz="1600" b="1">
                <a:solidFill>
                  <a:srgbClr val="3C5790"/>
                </a:solidFill>
              </a:rPr>
              <a:t>Cons</a:t>
            </a:r>
            <a:endParaRPr lang="en-US" sz="1600" dirty="0">
              <a:solidFill>
                <a:srgbClr val="3C5790"/>
              </a:solidFill>
            </a:endParaRPr>
          </a:p>
          <a:p>
            <a:pPr lvl="1"/>
            <a:r>
              <a:rPr lang="en-US" sz="1200" dirty="0">
                <a:solidFill>
                  <a:srgbClr val="3C5790"/>
                </a:solidFill>
              </a:rPr>
              <a:t>Learning Curve</a:t>
            </a:r>
          </a:p>
          <a:p>
            <a:pPr lvl="1"/>
            <a:r>
              <a:rPr lang="en-US" sz="1200" dirty="0">
                <a:solidFill>
                  <a:srgbClr val="3C5790"/>
                </a:solidFill>
              </a:rPr>
              <a:t>Performance Overhead</a:t>
            </a:r>
          </a:p>
          <a:p>
            <a:pPr lvl="1"/>
            <a:r>
              <a:rPr lang="en-US" sz="1200" dirty="0">
                <a:solidFill>
                  <a:srgbClr val="3C5790"/>
                </a:solidFill>
              </a:rPr>
              <a:t>Documentation</a:t>
            </a:r>
          </a:p>
          <a:p>
            <a:pPr lvl="1"/>
            <a:r>
              <a:rPr lang="en-US" sz="1200" dirty="0">
                <a:solidFill>
                  <a:srgbClr val="3C5790"/>
                </a:solidFill>
              </a:rPr>
              <a:t>Dependency Management</a:t>
            </a:r>
          </a:p>
          <a:p>
            <a:pPr lvl="1"/>
            <a:endParaRPr lang="en-US" sz="1200" dirty="0">
              <a:solidFill>
                <a:srgbClr val="3C5790"/>
              </a:solidFill>
            </a:endParaRPr>
          </a:p>
          <a:p>
            <a:pPr lvl="1"/>
            <a:endParaRPr lang="en-US" sz="1200" dirty="0">
              <a:solidFill>
                <a:srgbClr val="3C5790"/>
              </a:solidFill>
            </a:endParaRPr>
          </a:p>
        </p:txBody>
      </p:sp>
    </p:spTree>
    <p:extLst>
      <p:ext uri="{BB962C8B-B14F-4D97-AF65-F5344CB8AC3E}">
        <p14:creationId xmlns:p14="http://schemas.microsoft.com/office/powerpoint/2010/main" val="24222689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a:solidFill>
                  <a:schemeClr val="bg1">
                    <a:lumMod val="95000"/>
                  </a:schemeClr>
                </a:solidFill>
              </a:rPr>
              <a:t>Bibliography</a:t>
            </a:r>
            <a:endParaRPr lang="fr-CA" sz="4000" dirty="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en-US" sz="1600" dirty="0">
                <a:solidFill>
                  <a:schemeClr val="bg1"/>
                </a:solidFill>
              </a:rPr>
              <a:t>https://allurereport.org/docs/</a:t>
            </a:r>
          </a:p>
          <a:p>
            <a:r>
              <a:rPr lang="en-US" sz="1600" dirty="0">
                <a:solidFill>
                  <a:schemeClr val="bg1"/>
                </a:solidFill>
              </a:rPr>
              <a:t>https://qameta.io/blog/allure-report-hands-on/</a:t>
            </a:r>
          </a:p>
          <a:p>
            <a:endParaRPr lang="en-US" sz="16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Terminology</a:t>
            </a:r>
            <a:endParaRPr lang="fr-CA" dirty="0">
              <a:solidFill>
                <a:schemeClr val="bg1"/>
              </a:solidFill>
            </a:endParaRPr>
          </a:p>
        </p:txBody>
      </p:sp>
      <p:sp>
        <p:nvSpPr>
          <p:cNvPr id="4099" name="Espace réservé du contenu 4"/>
          <p:cNvSpPr>
            <a:spLocks noGrp="1"/>
          </p:cNvSpPr>
          <p:nvPr>
            <p:ph idx="1"/>
          </p:nvPr>
        </p:nvSpPr>
        <p:spPr>
          <a:xfrm>
            <a:off x="228600" y="2133600"/>
            <a:ext cx="8686800" cy="3810000"/>
          </a:xfrm>
        </p:spPr>
        <p:txBody>
          <a:bodyPr/>
          <a:lstStyle/>
          <a:p>
            <a:r>
              <a:rPr lang="en-US" sz="1600" b="1" dirty="0">
                <a:solidFill>
                  <a:srgbClr val="3C5790"/>
                </a:solidFill>
              </a:rPr>
              <a:t>Test</a:t>
            </a:r>
            <a:r>
              <a:rPr lang="en-US" sz="1600" dirty="0">
                <a:solidFill>
                  <a:srgbClr val="3C5790"/>
                </a:solidFill>
              </a:rPr>
              <a:t> </a:t>
            </a:r>
            <a:r>
              <a:rPr lang="en-US" sz="1600" b="1" dirty="0">
                <a:solidFill>
                  <a:srgbClr val="3C5790"/>
                </a:solidFill>
              </a:rPr>
              <a:t>Case</a:t>
            </a:r>
            <a:endParaRPr lang="en-US" sz="1600" dirty="0">
              <a:solidFill>
                <a:srgbClr val="3C5790"/>
              </a:solidFill>
            </a:endParaRPr>
          </a:p>
          <a:p>
            <a:pPr lvl="1"/>
            <a:r>
              <a:rPr lang="en-US" sz="1200" dirty="0">
                <a:solidFill>
                  <a:srgbClr val="3C5790"/>
                </a:solidFill>
              </a:rPr>
              <a:t>a single unit of testing that checks a specific aspect of the application. </a:t>
            </a:r>
          </a:p>
          <a:p>
            <a:pPr lvl="1"/>
            <a:r>
              <a:rPr lang="en-US" sz="1200" dirty="0">
                <a:solidFill>
                  <a:srgbClr val="3C5790"/>
                </a:solidFill>
              </a:rPr>
              <a:t>each test case can have various attributes, such as name, status, and description.</a:t>
            </a:r>
          </a:p>
          <a:p>
            <a:r>
              <a:rPr lang="en-US" sz="1600" b="1" dirty="0">
                <a:solidFill>
                  <a:srgbClr val="3C5790"/>
                </a:solidFill>
              </a:rPr>
              <a:t>Test</a:t>
            </a:r>
            <a:r>
              <a:rPr lang="en-US" sz="1600" dirty="0">
                <a:solidFill>
                  <a:srgbClr val="3C5790"/>
                </a:solidFill>
              </a:rPr>
              <a:t> </a:t>
            </a:r>
            <a:r>
              <a:rPr lang="en-US" sz="1600" b="1" dirty="0">
                <a:solidFill>
                  <a:srgbClr val="3C5790"/>
                </a:solidFill>
              </a:rPr>
              <a:t>Suite</a:t>
            </a:r>
            <a:endParaRPr lang="en-US" sz="1600" dirty="0">
              <a:solidFill>
                <a:srgbClr val="3C5790"/>
              </a:solidFill>
            </a:endParaRPr>
          </a:p>
          <a:p>
            <a:pPr lvl="1"/>
            <a:r>
              <a:rPr lang="en-US" sz="1200" dirty="0">
                <a:solidFill>
                  <a:srgbClr val="3C5790"/>
                </a:solidFill>
              </a:rPr>
              <a:t>a collection of test cases that are grouped together. </a:t>
            </a:r>
          </a:p>
          <a:p>
            <a:pPr lvl="1"/>
            <a:r>
              <a:rPr lang="en-US" sz="1200" dirty="0">
                <a:solidFill>
                  <a:srgbClr val="3C5790"/>
                </a:solidFill>
              </a:rPr>
              <a:t>test suites can represent a module, feature, or any logical grouping of tests.</a:t>
            </a:r>
          </a:p>
          <a:p>
            <a:r>
              <a:rPr lang="en-US" sz="1600" b="1" dirty="0">
                <a:solidFill>
                  <a:srgbClr val="3C5790"/>
                </a:solidFill>
              </a:rPr>
              <a:t>Test</a:t>
            </a:r>
            <a:r>
              <a:rPr lang="en-US" sz="1600" dirty="0">
                <a:solidFill>
                  <a:srgbClr val="3C5790"/>
                </a:solidFill>
              </a:rPr>
              <a:t> </a:t>
            </a:r>
            <a:r>
              <a:rPr lang="en-US" sz="1600" b="1" dirty="0">
                <a:solidFill>
                  <a:srgbClr val="3C5790"/>
                </a:solidFill>
              </a:rPr>
              <a:t>Run</a:t>
            </a:r>
            <a:endParaRPr lang="en-US" sz="1600" dirty="0">
              <a:solidFill>
                <a:srgbClr val="3C5790"/>
              </a:solidFill>
            </a:endParaRPr>
          </a:p>
          <a:p>
            <a:pPr lvl="1"/>
            <a:r>
              <a:rPr lang="en-US" sz="1200" dirty="0">
                <a:solidFill>
                  <a:srgbClr val="3C5790"/>
                </a:solidFill>
              </a:rPr>
              <a:t>an execution of a test suite or a set of test cases. </a:t>
            </a:r>
          </a:p>
          <a:p>
            <a:pPr lvl="1"/>
            <a:r>
              <a:rPr lang="en-US" sz="1200" dirty="0">
                <a:solidFill>
                  <a:srgbClr val="3C5790"/>
                </a:solidFill>
              </a:rPr>
              <a:t>each run can have different parameters, configurations, or environments.</a:t>
            </a:r>
          </a:p>
          <a:p>
            <a:r>
              <a:rPr lang="en-US" sz="1600" b="1" dirty="0">
                <a:solidFill>
                  <a:srgbClr val="3C5790"/>
                </a:solidFill>
              </a:rPr>
              <a:t>Attachment</a:t>
            </a:r>
            <a:endParaRPr lang="en-US" sz="1600" dirty="0">
              <a:solidFill>
                <a:srgbClr val="3C5790"/>
              </a:solidFill>
            </a:endParaRPr>
          </a:p>
          <a:p>
            <a:pPr lvl="1"/>
            <a:r>
              <a:rPr lang="en-US" sz="1200" dirty="0">
                <a:solidFill>
                  <a:srgbClr val="3C5790"/>
                </a:solidFill>
              </a:rPr>
              <a:t>any additional files or data that can be associated with a test case, such as screenshots, logs, or other artifacts that provide more context about the test execution.</a:t>
            </a:r>
          </a:p>
          <a:p>
            <a:r>
              <a:rPr lang="en-US" sz="1600" b="1" dirty="0">
                <a:solidFill>
                  <a:srgbClr val="3C5790"/>
                </a:solidFill>
              </a:rPr>
              <a:t>Step</a:t>
            </a:r>
            <a:endParaRPr lang="en-US" sz="1600" dirty="0">
              <a:solidFill>
                <a:srgbClr val="3C5790"/>
              </a:solidFill>
            </a:endParaRPr>
          </a:p>
          <a:p>
            <a:pPr lvl="1"/>
            <a:r>
              <a:rPr lang="en-US" sz="1200" dirty="0">
                <a:solidFill>
                  <a:srgbClr val="3C5790"/>
                </a:solidFill>
              </a:rPr>
              <a:t>an action or a specific operation within a test case. </a:t>
            </a:r>
          </a:p>
          <a:p>
            <a:pPr lvl="1"/>
            <a:r>
              <a:rPr lang="en-US" sz="1200" dirty="0">
                <a:solidFill>
                  <a:srgbClr val="3C5790"/>
                </a:solidFill>
              </a:rPr>
              <a:t>steps can be nested, allowing for a hierarchical structure that represents the flow of the test case.</a:t>
            </a:r>
          </a:p>
        </p:txBody>
      </p:sp>
    </p:spTree>
    <p:extLst>
      <p:ext uri="{BB962C8B-B14F-4D97-AF65-F5344CB8AC3E}">
        <p14:creationId xmlns:p14="http://schemas.microsoft.com/office/powerpoint/2010/main" val="4158685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Terminology</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3657600"/>
          </a:xfrm>
        </p:spPr>
        <p:txBody>
          <a:bodyPr/>
          <a:lstStyle/>
          <a:p>
            <a:r>
              <a:rPr lang="en-US" sz="1600" b="1" dirty="0">
                <a:solidFill>
                  <a:srgbClr val="3C5790"/>
                </a:solidFill>
              </a:rPr>
              <a:t>Label</a:t>
            </a:r>
            <a:endParaRPr lang="en-US" sz="1600" dirty="0">
              <a:solidFill>
                <a:srgbClr val="3C5790"/>
              </a:solidFill>
            </a:endParaRPr>
          </a:p>
          <a:p>
            <a:pPr lvl="1"/>
            <a:r>
              <a:rPr lang="en-US" sz="1200" dirty="0">
                <a:solidFill>
                  <a:srgbClr val="3C5790"/>
                </a:solidFill>
              </a:rPr>
              <a:t>a way to categorize or tag test cases and suites. </a:t>
            </a:r>
          </a:p>
          <a:p>
            <a:pPr lvl="1"/>
            <a:r>
              <a:rPr lang="en-US" sz="1200" dirty="0">
                <a:solidFill>
                  <a:srgbClr val="3C5790"/>
                </a:solidFill>
              </a:rPr>
              <a:t>labels can be used for filtering or organizing tests in the report.</a:t>
            </a:r>
          </a:p>
          <a:p>
            <a:r>
              <a:rPr lang="en-US" sz="1600" b="1" dirty="0">
                <a:solidFill>
                  <a:srgbClr val="3C5790"/>
                </a:solidFill>
              </a:rPr>
              <a:t>Status</a:t>
            </a:r>
            <a:endParaRPr lang="en-US" sz="1600" dirty="0">
              <a:solidFill>
                <a:srgbClr val="3C5790"/>
              </a:solidFill>
            </a:endParaRPr>
          </a:p>
          <a:p>
            <a:pPr lvl="1"/>
            <a:r>
              <a:rPr lang="en-US" sz="1200" dirty="0">
                <a:solidFill>
                  <a:srgbClr val="3C5790"/>
                </a:solidFill>
              </a:rPr>
              <a:t>indicates the outcome of a test case, such as passed, failed, skipped, or broken.</a:t>
            </a:r>
          </a:p>
          <a:p>
            <a:r>
              <a:rPr lang="en-US" sz="1600" b="1" dirty="0">
                <a:solidFill>
                  <a:srgbClr val="3C5790"/>
                </a:solidFill>
              </a:rPr>
              <a:t>Environment</a:t>
            </a:r>
            <a:endParaRPr lang="en-US" sz="1600" dirty="0">
              <a:solidFill>
                <a:srgbClr val="3C5790"/>
              </a:solidFill>
            </a:endParaRPr>
          </a:p>
          <a:p>
            <a:pPr lvl="1"/>
            <a:r>
              <a:rPr lang="en-US" sz="1200" dirty="0">
                <a:solidFill>
                  <a:srgbClr val="3C5790"/>
                </a:solidFill>
              </a:rPr>
              <a:t>represents the configuration under which the tests are executed, including details like the operating system, browser version, and any other relevant settings.</a:t>
            </a:r>
          </a:p>
          <a:p>
            <a:r>
              <a:rPr lang="en-US" sz="1600" b="1" dirty="0">
                <a:solidFill>
                  <a:srgbClr val="3C5790"/>
                </a:solidFill>
              </a:rPr>
              <a:t>History</a:t>
            </a:r>
            <a:endParaRPr lang="en-US" sz="1600" dirty="0">
              <a:solidFill>
                <a:srgbClr val="3C5790"/>
              </a:solidFill>
            </a:endParaRPr>
          </a:p>
          <a:p>
            <a:pPr lvl="1"/>
            <a:r>
              <a:rPr lang="en-US" sz="1200" dirty="0">
                <a:solidFill>
                  <a:srgbClr val="3C5790"/>
                </a:solidFill>
              </a:rPr>
              <a:t>a feature that allows users to view previous test runs and their results, providing insights into trends and regressions over time.</a:t>
            </a:r>
          </a:p>
          <a:p>
            <a:r>
              <a:rPr lang="en-US" sz="1600" b="1" dirty="0">
                <a:solidFill>
                  <a:srgbClr val="3C5790"/>
                </a:solidFill>
              </a:rPr>
              <a:t>Categories</a:t>
            </a:r>
            <a:endParaRPr lang="en-US" sz="1600" dirty="0">
              <a:solidFill>
                <a:srgbClr val="3C5790"/>
              </a:solidFill>
            </a:endParaRPr>
          </a:p>
          <a:p>
            <a:pPr lvl="1"/>
            <a:r>
              <a:rPr lang="en-US" sz="1200" dirty="0">
                <a:solidFill>
                  <a:srgbClr val="3C5790"/>
                </a:solidFill>
              </a:rPr>
              <a:t>used to group test cases based on certain criteria, facilitating better organization and filtering in reports.</a:t>
            </a:r>
          </a:p>
        </p:txBody>
      </p:sp>
    </p:spTree>
    <p:extLst>
      <p:ext uri="{BB962C8B-B14F-4D97-AF65-F5344CB8AC3E}">
        <p14:creationId xmlns:p14="http://schemas.microsoft.com/office/powerpoint/2010/main" val="3600424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Terminology</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3657600"/>
          </a:xfrm>
        </p:spPr>
        <p:txBody>
          <a:bodyPr/>
          <a:lstStyle/>
          <a:p>
            <a:r>
              <a:rPr lang="en-US" sz="1600" b="1" dirty="0">
                <a:solidFill>
                  <a:srgbClr val="3C5790"/>
                </a:solidFill>
              </a:rPr>
              <a:t>Severity</a:t>
            </a:r>
            <a:endParaRPr lang="en-US" sz="1600" dirty="0">
              <a:solidFill>
                <a:srgbClr val="3C5790"/>
              </a:solidFill>
            </a:endParaRPr>
          </a:p>
          <a:p>
            <a:pPr lvl="1"/>
            <a:r>
              <a:rPr lang="en-US" sz="1200" dirty="0">
                <a:solidFill>
                  <a:srgbClr val="3C5790"/>
                </a:solidFill>
              </a:rPr>
              <a:t>an indication of the importance or impact of a test case, often used to prioritize tests or issues.</a:t>
            </a:r>
          </a:p>
          <a:p>
            <a:r>
              <a:rPr lang="en-US" sz="1600" b="1" dirty="0">
                <a:solidFill>
                  <a:srgbClr val="3C5790"/>
                </a:solidFill>
              </a:rPr>
              <a:t>Execution</a:t>
            </a:r>
            <a:r>
              <a:rPr lang="en-US" sz="1600" dirty="0">
                <a:solidFill>
                  <a:srgbClr val="3C5790"/>
                </a:solidFill>
              </a:rPr>
              <a:t> </a:t>
            </a:r>
            <a:r>
              <a:rPr lang="en-US" sz="1600" b="1" dirty="0">
                <a:solidFill>
                  <a:srgbClr val="3C5790"/>
                </a:solidFill>
              </a:rPr>
              <a:t>Time</a:t>
            </a:r>
            <a:endParaRPr lang="en-US" sz="1600" dirty="0">
              <a:solidFill>
                <a:srgbClr val="3C5790"/>
              </a:solidFill>
            </a:endParaRPr>
          </a:p>
          <a:p>
            <a:pPr lvl="1"/>
            <a:r>
              <a:rPr lang="en-US" sz="1200" dirty="0">
                <a:solidFill>
                  <a:srgbClr val="3C5790"/>
                </a:solidFill>
              </a:rPr>
              <a:t>the amount of time it takes to run a test case or suite, which can help identify performance issues.</a:t>
            </a:r>
          </a:p>
          <a:p>
            <a:r>
              <a:rPr lang="en-US" sz="1600" b="1" dirty="0">
                <a:solidFill>
                  <a:srgbClr val="3C5790"/>
                </a:solidFill>
              </a:rPr>
              <a:t>Custom</a:t>
            </a:r>
            <a:r>
              <a:rPr lang="en-US" sz="1600" dirty="0">
                <a:solidFill>
                  <a:srgbClr val="3C5790"/>
                </a:solidFill>
              </a:rPr>
              <a:t> </a:t>
            </a:r>
            <a:r>
              <a:rPr lang="en-US" sz="1600" b="1" dirty="0">
                <a:solidFill>
                  <a:srgbClr val="3C5790"/>
                </a:solidFill>
              </a:rPr>
              <a:t>Annotations</a:t>
            </a:r>
            <a:endParaRPr lang="en-US" sz="1600" dirty="0">
              <a:solidFill>
                <a:srgbClr val="3C5790"/>
              </a:solidFill>
            </a:endParaRPr>
          </a:p>
          <a:p>
            <a:pPr lvl="1"/>
            <a:r>
              <a:rPr lang="en-US" sz="1200" dirty="0">
                <a:solidFill>
                  <a:srgbClr val="3C5790"/>
                </a:solidFill>
              </a:rPr>
              <a:t>supports custom annotations that allow users to extend the functionality of the reports and add specific metadata to test cases.</a:t>
            </a:r>
          </a:p>
          <a:p>
            <a:r>
              <a:rPr lang="en-US" sz="1600" b="1" dirty="0">
                <a:solidFill>
                  <a:srgbClr val="3C5790"/>
                </a:solidFill>
              </a:rPr>
              <a:t>Allure Command-Line Interface (CLI)</a:t>
            </a:r>
            <a:endParaRPr lang="en-US" sz="1600" dirty="0">
              <a:solidFill>
                <a:srgbClr val="3C5790"/>
              </a:solidFill>
            </a:endParaRPr>
          </a:p>
          <a:p>
            <a:pPr lvl="1"/>
            <a:r>
              <a:rPr lang="en-US" sz="1200" dirty="0">
                <a:solidFill>
                  <a:srgbClr val="3C5790"/>
                </a:solidFill>
              </a:rPr>
              <a:t>a tool that allows users to generate reports from the test execution results stored in a specific format.</a:t>
            </a:r>
          </a:p>
          <a:p>
            <a:r>
              <a:rPr lang="en-US" sz="1600" b="1" dirty="0">
                <a:solidFill>
                  <a:srgbClr val="3C5790"/>
                </a:solidFill>
              </a:rPr>
              <a:t>Widgets</a:t>
            </a:r>
            <a:endParaRPr lang="en-US" sz="1600" dirty="0">
              <a:solidFill>
                <a:srgbClr val="3C5790"/>
              </a:solidFill>
            </a:endParaRPr>
          </a:p>
          <a:p>
            <a:pPr lvl="1"/>
            <a:r>
              <a:rPr lang="en-US" sz="1200" dirty="0">
                <a:solidFill>
                  <a:srgbClr val="3C5790"/>
                </a:solidFill>
              </a:rPr>
              <a:t>Visual components in the Allure report that display key metrics and summaries, such as the number of tests, pass/fail rates, and trends.</a:t>
            </a:r>
          </a:p>
        </p:txBody>
      </p:sp>
    </p:spTree>
    <p:extLst>
      <p:ext uri="{BB962C8B-B14F-4D97-AF65-F5344CB8AC3E}">
        <p14:creationId xmlns:p14="http://schemas.microsoft.com/office/powerpoint/2010/main" val="3958739801"/>
      </p:ext>
    </p:extLst>
  </p:cSld>
  <p:clrMapOvr>
    <a:masterClrMapping/>
  </p:clrMapOvr>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31350</TotalTime>
  <Words>4738</Words>
  <Application>Microsoft Office PowerPoint</Application>
  <PresentationFormat>On-screen Show (4:3)</PresentationFormat>
  <Paragraphs>398</Paragraphs>
  <Slides>65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65</vt:i4>
      </vt:variant>
    </vt:vector>
  </HeadingPairs>
  <TitlesOfParts>
    <vt:vector size="68" baseType="lpstr">
      <vt:lpstr>Arial</vt:lpstr>
      <vt:lpstr>Calibri</vt:lpstr>
      <vt:lpstr>143</vt:lpstr>
      <vt:lpstr>AllureReport</vt:lpstr>
      <vt:lpstr>Contents</vt:lpstr>
      <vt:lpstr>What is AllureReport?</vt:lpstr>
      <vt:lpstr>Features</vt:lpstr>
      <vt:lpstr>Features (cont.)</vt:lpstr>
      <vt:lpstr>Features (cont.)</vt:lpstr>
      <vt:lpstr>Terminology</vt:lpstr>
      <vt:lpstr>Terminology (cont.)</vt:lpstr>
      <vt:lpstr>Terminology (cont.)</vt:lpstr>
      <vt:lpstr>Architecture</vt:lpstr>
      <vt:lpstr>Core</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Internals</vt:lpstr>
      <vt:lpstr>Internals (cont.)</vt:lpstr>
      <vt:lpstr>Internals (cont.)</vt:lpstr>
      <vt:lpstr>Internals (cont.)</vt:lpstr>
      <vt:lpstr>Internals (cont.)</vt:lpstr>
      <vt:lpstr>Internals (cont.)</vt:lpstr>
      <vt:lpstr>Internals (cont.)</vt:lpstr>
      <vt:lpstr>Internals (cont.)</vt:lpstr>
      <vt:lpstr>Attachements</vt:lpstr>
      <vt:lpstr>Attachements (cont.)</vt:lpstr>
      <vt:lpstr>Attachements (cont.)</vt:lpstr>
      <vt:lpstr>Attachements (cont.)</vt:lpstr>
      <vt:lpstr>Attachements (cont.)</vt:lpstr>
      <vt:lpstr>Attachements (cont.)</vt:lpstr>
      <vt:lpstr>Test Step </vt:lpstr>
      <vt:lpstr>Test Step (cont.)</vt:lpstr>
      <vt:lpstr>Test Step (cont.)</vt:lpstr>
      <vt:lpstr>Test Step (cont.)</vt:lpstr>
      <vt:lpstr>Test Step (cont.)</vt:lpstr>
      <vt:lpstr>Test Step (cont.)</vt:lpstr>
      <vt:lpstr>Test Step (cont.)</vt:lpstr>
      <vt:lpstr>Test Step (cont.)</vt:lpstr>
      <vt:lpstr>Test Step (cont.)</vt:lpstr>
      <vt:lpstr>Test Step (cont.)</vt:lpstr>
      <vt:lpstr>Visual Analytics</vt:lpstr>
      <vt:lpstr>Visual Analytics (cont.)</vt:lpstr>
      <vt:lpstr>Visual Analytics (cont.)</vt:lpstr>
      <vt:lpstr>Visual Analytics (cont.)</vt:lpstr>
      <vt:lpstr>Visual Analytics (cont.)</vt:lpstr>
      <vt:lpstr>History</vt:lpstr>
      <vt:lpstr>History (cont.)</vt:lpstr>
      <vt:lpstr>Timeline</vt:lpstr>
      <vt:lpstr>Timeline (cont.)</vt:lpstr>
      <vt:lpstr>Export </vt:lpstr>
      <vt:lpstr>Export (cont.)</vt:lpstr>
      <vt:lpstr>Export (cont.)</vt:lpstr>
      <vt:lpstr>Export (cont.)</vt:lpstr>
      <vt:lpstr>Conclusion</vt:lpstr>
      <vt:lpstr>Bibliography</vt:lpstr>
    </vt:vector>
  </TitlesOfParts>
  <Company>Computaris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1 2</cp:lastModifiedBy>
  <cp:revision>1266</cp:revision>
  <dcterms:created xsi:type="dcterms:W3CDTF">2012-04-12T06:19:17Z</dcterms:created>
  <dcterms:modified xsi:type="dcterms:W3CDTF">2025-04-07T07:00:25Z</dcterms:modified>
</cp:coreProperties>
</file>