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9" r:id="rId5"/>
    <p:sldId id="390" r:id="rId6"/>
    <p:sldId id="445" r:id="rId7"/>
    <p:sldId id="429" r:id="rId8"/>
    <p:sldId id="447" r:id="rId9"/>
    <p:sldId id="436" r:id="rId10"/>
    <p:sldId id="451" r:id="rId11"/>
    <p:sldId id="442" r:id="rId12"/>
    <p:sldId id="450" r:id="rId13"/>
    <p:sldId id="448" r:id="rId14"/>
    <p:sldId id="454" r:id="rId15"/>
    <p:sldId id="456" r:id="rId16"/>
    <p:sldId id="455" r:id="rId17"/>
    <p:sldId id="453" r:id="rId18"/>
    <p:sldId id="452" r:id="rId19"/>
    <p:sldId id="446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1768" autoAdjust="0"/>
  </p:normalViewPr>
  <p:slideViewPr>
    <p:cSldViewPr>
      <p:cViewPr varScale="1">
        <p:scale>
          <a:sx n="114" d="100"/>
          <a:sy n="114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01/04/2025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Cucumber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0"/>
          </a:xfrm>
        </p:spPr>
        <p:txBody>
          <a:bodyPr/>
          <a:lstStyle/>
          <a:p>
            <a:r>
              <a:rPr lang="en-US" sz="1600" dirty="0">
                <a:solidFill>
                  <a:srgbClr val="3C5790"/>
                </a:solidFill>
              </a:rPr>
              <a:t>Key Features of Gherkin: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1. Readable Syntax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Gherkin uses a simple, structured syntax that is easy to read and write.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It resembles plain English, making it accessible to all team members, including business analysts, testers, and developers.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2. Structure</a:t>
            </a:r>
            <a:r>
              <a:rPr lang="en-US" sz="1600" dirty="0">
                <a:solidFill>
                  <a:srgbClr val="3C5790"/>
                </a:solidFill>
              </a:rPr>
              <a:t>: </a:t>
            </a:r>
          </a:p>
          <a:p>
            <a:r>
              <a:rPr lang="en-US" sz="1600" dirty="0">
                <a:solidFill>
                  <a:srgbClr val="3C5790"/>
                </a:solidFill>
              </a:rPr>
              <a:t>Gherkin scenarios are typically written in a </a:t>
            </a:r>
            <a:r>
              <a:rPr lang="en-US" sz="1600" b="1" dirty="0">
                <a:solidFill>
                  <a:srgbClr val="3C5790"/>
                </a:solidFill>
              </a:rPr>
              <a:t>Given-When-Then</a:t>
            </a:r>
            <a:r>
              <a:rPr lang="en-US" sz="1600" dirty="0">
                <a:solidFill>
                  <a:srgbClr val="3C5790"/>
                </a:solidFill>
              </a:rPr>
              <a:t> format: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Given</a:t>
            </a:r>
            <a:r>
              <a:rPr lang="en-US" sz="1600" dirty="0">
                <a:solidFill>
                  <a:srgbClr val="3C5790"/>
                </a:solidFill>
              </a:rPr>
              <a:t>: Describes the initial context or preconditions.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When</a:t>
            </a:r>
            <a:r>
              <a:rPr lang="en-US" sz="1600" dirty="0">
                <a:solidFill>
                  <a:srgbClr val="3C5790"/>
                </a:solidFill>
              </a:rPr>
              <a:t>: Describes the action or event that triggers the behavior.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Then</a:t>
            </a:r>
            <a:r>
              <a:rPr lang="en-US" sz="1600" dirty="0">
                <a:solidFill>
                  <a:srgbClr val="3C5790"/>
                </a:solidFill>
              </a:rPr>
              <a:t>: Describes the expected outcome or result.</a:t>
            </a:r>
          </a:p>
          <a:p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5146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3. Tags</a:t>
            </a:r>
            <a:r>
              <a:rPr lang="en-US" sz="16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Gherkin allows the use of tags to categorize scenarios, which can be useful for filtering or organizing tests.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4. Data Tables</a:t>
            </a:r>
            <a:r>
              <a:rPr lang="en-US" sz="16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Gherkin supports the use of data tables to provide multiple sets of input data for a single scenario, promoting reusability and clarity.</a:t>
            </a:r>
          </a:p>
          <a:p>
            <a:r>
              <a:rPr lang="en-US" sz="1600" b="1" dirty="0">
                <a:solidFill>
                  <a:srgbClr val="3C5790"/>
                </a:solidFill>
              </a:rPr>
              <a:t>5. Comments</a:t>
            </a:r>
            <a:r>
              <a:rPr lang="en-US" sz="1600" dirty="0">
                <a:solidFill>
                  <a:srgbClr val="3C5790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rgbClr val="3C5790"/>
                </a:solidFill>
              </a:rPr>
              <a:t>Lines starting with # are treated as comments, allowing for annotations and explanations within the Gherkin file.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60E919-8C02-43F4-A684-F1AE2A259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4909104"/>
            <a:ext cx="3790950" cy="16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3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Basic Gherkin structure for acceptance criteria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85449F-AE49-41BF-A700-56449137E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95600"/>
            <a:ext cx="716280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6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86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Main </a:t>
            </a:r>
            <a:r>
              <a:rPr lang="en-US" sz="1400" b="1" dirty="0">
                <a:solidFill>
                  <a:srgbClr val="3C5790"/>
                </a:solidFill>
              </a:rPr>
              <a:t>Gherkin keywords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Feature</a:t>
            </a:r>
            <a:r>
              <a:rPr lang="en-US" sz="1400" dirty="0">
                <a:solidFill>
                  <a:srgbClr val="3C5790"/>
                </a:solidFill>
              </a:rPr>
              <a:t>: describes a feature of the application. It provides a high-level description of what is being tested.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Scenario</a:t>
            </a:r>
            <a:r>
              <a:rPr lang="en-US" sz="1400" dirty="0">
                <a:solidFill>
                  <a:srgbClr val="3C5790"/>
                </a:solidFill>
              </a:rPr>
              <a:t>(or </a:t>
            </a:r>
            <a:r>
              <a:rPr lang="en-US" sz="1400" b="1" dirty="0">
                <a:solidFill>
                  <a:srgbClr val="3C5790"/>
                </a:solidFill>
              </a:rPr>
              <a:t>Example</a:t>
            </a:r>
            <a:r>
              <a:rPr lang="en-US" sz="1400" dirty="0">
                <a:solidFill>
                  <a:srgbClr val="3C5790"/>
                </a:solidFill>
              </a:rPr>
              <a:t>): represents a single test case or scenario that describes a specific situation.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Scenario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Outline</a:t>
            </a:r>
            <a:r>
              <a:rPr lang="en-US" sz="1400" dirty="0">
                <a:solidFill>
                  <a:srgbClr val="3C5790"/>
                </a:solidFill>
              </a:rPr>
              <a:t>(or </a:t>
            </a:r>
            <a:r>
              <a:rPr lang="en-US" sz="1400" b="1" dirty="0">
                <a:solidFill>
                  <a:srgbClr val="3C5790"/>
                </a:solidFill>
              </a:rPr>
              <a:t>Scenario Template</a:t>
            </a:r>
            <a:r>
              <a:rPr lang="en-US" sz="1400" dirty="0">
                <a:solidFill>
                  <a:srgbClr val="3C5790"/>
                </a:solidFill>
              </a:rPr>
              <a:t>): used to run the same scenario multiple times with different inputs. It is often used with examples.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Given</a:t>
            </a:r>
            <a:r>
              <a:rPr lang="en-US" sz="1400" dirty="0">
                <a:solidFill>
                  <a:srgbClr val="3C5790"/>
                </a:solidFill>
              </a:rPr>
              <a:t>: sets up the initial context or preconditions for the scenario.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When</a:t>
            </a:r>
            <a:r>
              <a:rPr lang="en-US" sz="1400" dirty="0">
                <a:solidFill>
                  <a:srgbClr val="3C5790"/>
                </a:solidFill>
              </a:rPr>
              <a:t>: describes the action or event that triggers the behavior being tested.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943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86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Then</a:t>
            </a:r>
            <a:r>
              <a:rPr lang="en-US" sz="1400" dirty="0">
                <a:solidFill>
                  <a:srgbClr val="3C5790"/>
                </a:solidFill>
              </a:rPr>
              <a:t>: Describes the expected outcome or result after the action is performed.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And</a:t>
            </a:r>
            <a:r>
              <a:rPr lang="en-US" sz="1400" dirty="0">
                <a:solidFill>
                  <a:srgbClr val="3C5790"/>
                </a:solidFill>
              </a:rPr>
              <a:t>: Can be used to add additional conditions or actions to the Given, When, or Then steps.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But</a:t>
            </a:r>
            <a:r>
              <a:rPr lang="en-US" sz="1400" dirty="0">
                <a:solidFill>
                  <a:srgbClr val="3C5790"/>
                </a:solidFill>
              </a:rPr>
              <a:t>: Similar to "And," it is used to add a contrasting condition or action.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Examples</a:t>
            </a:r>
            <a:r>
              <a:rPr lang="en-US" sz="1400" dirty="0">
                <a:solidFill>
                  <a:srgbClr val="3C5790"/>
                </a:solidFill>
              </a:rPr>
              <a:t>: Used in conjunction with Scenario Outline to provide a table of input values for the scenario.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Background</a:t>
            </a:r>
            <a:r>
              <a:rPr lang="en-US" sz="1400" dirty="0">
                <a:solidFill>
                  <a:srgbClr val="3C5790"/>
                </a:solidFill>
              </a:rPr>
              <a:t>: Provides a context that is shared across multiple scenarios within a feature.</a:t>
            </a:r>
          </a:p>
        </p:txBody>
      </p:sp>
    </p:spTree>
    <p:extLst>
      <p:ext uri="{BB962C8B-B14F-4D97-AF65-F5344CB8AC3E}">
        <p14:creationId xmlns:p14="http://schemas.microsoft.com/office/powerpoint/2010/main" val="17956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886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Rule</a:t>
            </a:r>
            <a:r>
              <a:rPr lang="en-US" sz="1400" dirty="0">
                <a:solidFill>
                  <a:srgbClr val="3C5790"/>
                </a:solidFill>
              </a:rPr>
              <a:t>: introduced since Gherkin v6, it represents one business rule that should be implemented. It provides additional information for a feature. A Rule is used to group together several scenarios that belong to this business rule.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#</a:t>
            </a:r>
            <a:r>
              <a:rPr lang="en-US" sz="1400" dirty="0">
                <a:solidFill>
                  <a:srgbClr val="3C5790"/>
                </a:solidFill>
              </a:rPr>
              <a:t> is used for comments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|</a:t>
            </a:r>
            <a:r>
              <a:rPr lang="en-US" sz="1400" dirty="0">
                <a:solidFill>
                  <a:srgbClr val="3C5790"/>
                </a:solidFill>
              </a:rPr>
              <a:t> is used for data tables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dirty="0">
                <a:solidFill>
                  <a:srgbClr val="3C5790"/>
                </a:solidFill>
              </a:rPr>
              <a:t> are used for tags: allow you to categorize and organize your scenarios and feature files. </a:t>
            </a:r>
          </a:p>
        </p:txBody>
      </p:sp>
    </p:spTree>
    <p:extLst>
      <p:ext uri="{BB962C8B-B14F-4D97-AF65-F5344CB8AC3E}">
        <p14:creationId xmlns:p14="http://schemas.microsoft.com/office/powerpoint/2010/main" val="1556681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B08A2E-D727-48B5-A24C-CA4FFF504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828800"/>
            <a:ext cx="3562350" cy="490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68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04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/</a:t>
            </a:r>
            <a:r>
              <a:rPr lang="en-US" sz="1400" dirty="0" err="1">
                <a:solidFill>
                  <a:srgbClr val="3C5790"/>
                </a:solidFill>
              </a:rPr>
              <a:t>src</a:t>
            </a:r>
            <a:r>
              <a:rPr lang="en-US" sz="1400" dirty="0">
                <a:solidFill>
                  <a:srgbClr val="3C5790"/>
                </a:solidFill>
              </a:rPr>
              <a:t>/test/resources/</a:t>
            </a:r>
            <a:r>
              <a:rPr lang="en-US" sz="1400" dirty="0" err="1">
                <a:solidFill>
                  <a:srgbClr val="3C5790"/>
                </a:solidFill>
              </a:rPr>
              <a:t>calculator.feature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E77FC-E822-41E9-B83F-DB5D003EA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048000"/>
            <a:ext cx="2219325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2BFA86-249A-4C76-8FC1-A5913D7C5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75" y="5046866"/>
            <a:ext cx="6648450" cy="1555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A123EF-45B6-4D97-8A5F-7DD8AFD238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543860"/>
            <a:ext cx="2614083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20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7B3795-3081-4C7F-AA65-AF58DBADC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3658239" cy="4295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60E5ED-6EEC-4473-8906-8DA4CCDD07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011" y="3657600"/>
            <a:ext cx="3526472" cy="90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469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895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Pros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Readable Syntax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Automation Support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BDD Approach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Cross-Platform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Integration with CI/CD Tools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Learning Curve</a:t>
            </a:r>
          </a:p>
          <a:p>
            <a:pPr lvl="1"/>
            <a:r>
              <a:rPr lang="fr-CA" sz="1200" dirty="0">
                <a:solidFill>
                  <a:srgbClr val="3C5790"/>
                </a:solidFill>
              </a:rPr>
              <a:t>Maintenance Challenges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fr-CA" sz="1200" dirty="0" err="1">
                <a:solidFill>
                  <a:srgbClr val="3C5790"/>
                </a:solidFill>
              </a:rPr>
              <a:t>Dependency</a:t>
            </a:r>
            <a:r>
              <a:rPr lang="fr-CA" sz="1200" dirty="0">
                <a:solidFill>
                  <a:srgbClr val="3C5790"/>
                </a:solidFill>
              </a:rPr>
              <a:t> on </a:t>
            </a:r>
            <a:r>
              <a:rPr lang="fr-CA" sz="1200" dirty="0" err="1">
                <a:solidFill>
                  <a:srgbClr val="3C5790"/>
                </a:solidFill>
              </a:rPr>
              <a:t>other</a:t>
            </a:r>
            <a:r>
              <a:rPr lang="fr-CA" sz="1200" dirty="0">
                <a:solidFill>
                  <a:srgbClr val="3C5790"/>
                </a:solidFill>
              </a:rPr>
              <a:t> </a:t>
            </a:r>
            <a:r>
              <a:rPr lang="fr-CA" sz="1200" dirty="0" err="1">
                <a:solidFill>
                  <a:srgbClr val="3C5790"/>
                </a:solidFill>
              </a:rPr>
              <a:t>tools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fr-CA" sz="1200" dirty="0" err="1">
                <a:solidFill>
                  <a:srgbClr val="3C5790"/>
                </a:solidFill>
              </a:rPr>
              <a:t>Overhead</a:t>
            </a:r>
            <a:endParaRPr lang="fr-CA" sz="1200" dirty="0">
              <a:solidFill>
                <a:srgbClr val="3C5790"/>
              </a:solidFill>
            </a:endParaRPr>
          </a:p>
          <a:p>
            <a:pPr lvl="1"/>
            <a:r>
              <a:rPr lang="fr-CA" sz="1200" dirty="0">
                <a:solidFill>
                  <a:srgbClr val="3C5790"/>
                </a:solidFill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2422268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Cucumber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en-US" sz="1600" dirty="0">
                <a:solidFill>
                  <a:srgbClr val="3C5790"/>
                </a:solidFill>
              </a:rPr>
              <a:t>Conclusion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https://en.wikipedia.org/wiki/Cucumber_(software)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https://cucumber.io/docs/guides/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https://marcellodelbono.it/given-when-then/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Cucumber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Cucumber is an open-source tool used for behavior-driven development (BDD).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BDD is a software development approach that emphasizes collaboration between developers, QA testers, and non-technical stakeholders to ensure that the software meets business requirements.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27432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Cucumber was originally written in the Ruby programming language and was originally used exclusively for Ruby testing as a complement to the </a:t>
            </a:r>
            <a:r>
              <a:rPr lang="en-US" sz="1500" dirty="0" err="1">
                <a:solidFill>
                  <a:srgbClr val="3C5790"/>
                </a:solidFill>
              </a:rPr>
              <a:t>RSpec</a:t>
            </a:r>
            <a:r>
              <a:rPr lang="en-US" sz="1500" dirty="0">
                <a:solidFill>
                  <a:srgbClr val="3C5790"/>
                </a:solidFill>
              </a:rPr>
              <a:t> BDD framework.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Cucumber now supports a variety of different programming languages through various implementations, including Java and JavaScript. 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There is a port of Cucumber to .NET called </a:t>
            </a:r>
            <a:r>
              <a:rPr lang="en-US" sz="1500" dirty="0" err="1">
                <a:solidFill>
                  <a:srgbClr val="3C5790"/>
                </a:solidFill>
              </a:rPr>
              <a:t>SpecFlow</a:t>
            </a:r>
            <a:r>
              <a:rPr lang="en-US" sz="1500" dirty="0">
                <a:solidFill>
                  <a:srgbClr val="3C5790"/>
                </a:solidFill>
              </a:rPr>
              <a:t>, now superseded by </a:t>
            </a:r>
            <a:r>
              <a:rPr lang="en-US" sz="1500" dirty="0" err="1">
                <a:solidFill>
                  <a:srgbClr val="3C5790"/>
                </a:solidFill>
              </a:rPr>
              <a:t>Reqnroll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Gherkin Syntax</a:t>
            </a:r>
            <a:r>
              <a:rPr lang="en-US" sz="1400" dirty="0">
                <a:solidFill>
                  <a:srgbClr val="3C5790"/>
                </a:solidFill>
              </a:rPr>
              <a:t>: Cucumber tests are written in a language called Gherkin, which uses a simple, human-readable format. The syntax uses keywords like "Given," "When," and "Then" to describe the behavior of the application. This makes it easier for non-technical stakeholders to understand and contribute to the specifications.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Executable Specifications</a:t>
            </a:r>
            <a:r>
              <a:rPr lang="en-US" sz="1400" dirty="0">
                <a:solidFill>
                  <a:srgbClr val="3C5790"/>
                </a:solidFill>
              </a:rPr>
              <a:t>: The Gherkin scenarios can be executed as automated tests. Each scenario is linked to step definitions written in a programming language (such as Ruby, Java, JavaScript, or Python), allowing these specifications to be both human-readable and executable.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Integration with Testing Frameworks</a:t>
            </a:r>
            <a:r>
              <a:rPr lang="en-US" sz="1400" dirty="0">
                <a:solidFill>
                  <a:srgbClr val="3C5790"/>
                </a:solidFill>
              </a:rPr>
              <a:t>: Cucumber can be integrated with various testing frameworks and tools, making it a versatile choice for automated testing. It works well with tools like Selenium for browser testing, Appium for mobile testing, and many others.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657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Cross-Platform</a:t>
            </a:r>
            <a:r>
              <a:rPr lang="en-US" sz="1400" dirty="0">
                <a:solidFill>
                  <a:srgbClr val="3C5790"/>
                </a:solidFill>
              </a:rPr>
              <a:t>: Cucumber is not limited to a specific programming language or framework. It supports multiple languages, allowing teams to adopt it within their existing tech stacks.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Collaboration and Communication</a:t>
            </a:r>
            <a:r>
              <a:rPr lang="en-US" sz="1400" dirty="0">
                <a:solidFill>
                  <a:srgbClr val="3C5790"/>
                </a:solidFill>
              </a:rPr>
              <a:t>: By using a common language to describe application behavior, Cucumber promotes collaboration between technical and non-technical team members, reducing misunderstandings and ensuring that everyone has a shared understanding of what the software should do.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Support for Various Platforms</a:t>
            </a:r>
            <a:r>
              <a:rPr lang="en-US" sz="1400" dirty="0">
                <a:solidFill>
                  <a:srgbClr val="3C5790"/>
                </a:solidFill>
              </a:rPr>
              <a:t>: Cucumber can be used for testing web applications, APIs, and mobile applications, making it a flexible choice for a wide range of projects.</a:t>
            </a:r>
          </a:p>
        </p:txBody>
      </p:sp>
    </p:spTree>
    <p:extLst>
      <p:ext uri="{BB962C8B-B14F-4D97-AF65-F5344CB8AC3E}">
        <p14:creationId xmlns:p14="http://schemas.microsoft.com/office/powerpoint/2010/main" val="270894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High Level Diagram on Cucumber Spring Boot Setup</a:t>
            </a:r>
            <a:endParaRPr lang="fr-CA" sz="1400" b="1" dirty="0">
              <a:solidFill>
                <a:srgbClr val="3C579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DA3751-D95F-4B3B-8D01-D3BAD3079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3071813"/>
            <a:ext cx="64389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1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Gherkin</a:t>
            </a:r>
            <a:r>
              <a:rPr lang="en-US" sz="1400" dirty="0">
                <a:solidFill>
                  <a:srgbClr val="3C5790"/>
                </a:solidFill>
              </a:rPr>
              <a:t> is a domain-specific language used in Behavior-Driven Development (BDD) for defining test cases in a human-readable format.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allows stakeholders, including non-technical participants, to collaborate on software requirements and create executable specifications.</a:t>
            </a:r>
          </a:p>
          <a:p>
            <a:endParaRPr lang="fr-CA" sz="1400" b="1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572000"/>
          </a:xfrm>
        </p:spPr>
        <p:txBody>
          <a:bodyPr/>
          <a:lstStyle/>
          <a:p>
            <a:r>
              <a:rPr lang="en-US" sz="1600" b="1" dirty="0">
                <a:solidFill>
                  <a:srgbClr val="3C5790"/>
                </a:solidFill>
              </a:rPr>
              <a:t>Behavior-Driven Development </a:t>
            </a:r>
            <a:r>
              <a:rPr lang="en-US" sz="1600" dirty="0">
                <a:solidFill>
                  <a:srgbClr val="3C5790"/>
                </a:solidFill>
              </a:rPr>
              <a:t>(BDD) is a software development approach that enhances collaboration between developers, testers, and non-technical stakeholders such as business analysts and product owners.</a:t>
            </a:r>
          </a:p>
          <a:p>
            <a:r>
              <a:rPr lang="en-US" sz="1600" dirty="0">
                <a:solidFill>
                  <a:srgbClr val="3C5790"/>
                </a:solidFill>
              </a:rPr>
              <a:t>Benefits: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Improved Communication</a:t>
            </a:r>
            <a:r>
              <a:rPr lang="en-US" sz="1600" dirty="0">
                <a:solidFill>
                  <a:srgbClr val="3C5790"/>
                </a:solidFill>
              </a:rPr>
              <a:t>: By using a shared language, BDD helps bridge the gap between technical and non-technical team members.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Better Understanding of Requirements</a:t>
            </a:r>
            <a:r>
              <a:rPr lang="en-US" sz="1600" dirty="0">
                <a:solidFill>
                  <a:srgbClr val="3C5790"/>
                </a:solidFill>
              </a:rPr>
              <a:t>: Writing scenarios helps clarify requirements and expectations.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Early Detection of Issues</a:t>
            </a:r>
            <a:r>
              <a:rPr lang="en-US" sz="1600" dirty="0">
                <a:solidFill>
                  <a:srgbClr val="3C5790"/>
                </a:solidFill>
              </a:rPr>
              <a:t>: Automated tests written in BDD can be run frequently to catch bugs early in the development process.</a:t>
            </a:r>
          </a:p>
          <a:p>
            <a:pPr lvl="1"/>
            <a:r>
              <a:rPr lang="en-US" sz="1600" b="1" dirty="0">
                <a:solidFill>
                  <a:srgbClr val="3C5790"/>
                </a:solidFill>
              </a:rPr>
              <a:t>Documentation:</a:t>
            </a:r>
            <a:r>
              <a:rPr lang="en-US" sz="1600" dirty="0">
                <a:solidFill>
                  <a:srgbClr val="3C5790"/>
                </a:solidFill>
              </a:rPr>
              <a:t> The scenarios serve as living documentation that evolves as the software changes.</a:t>
            </a:r>
          </a:p>
        </p:txBody>
      </p:sp>
    </p:spTree>
    <p:extLst>
      <p:ext uri="{BB962C8B-B14F-4D97-AF65-F5344CB8AC3E}">
        <p14:creationId xmlns:p14="http://schemas.microsoft.com/office/powerpoint/2010/main" val="1856772150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29862</TotalTime>
  <Words>1067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143</vt:lpstr>
      <vt:lpstr>Cucumber</vt:lpstr>
      <vt:lpstr>Contents</vt:lpstr>
      <vt:lpstr>What is Cucumber?</vt:lpstr>
      <vt:lpstr>History</vt:lpstr>
      <vt:lpstr>Features</vt:lpstr>
      <vt:lpstr>Features (cont.)</vt:lpstr>
      <vt:lpstr>Architecture</vt:lpstr>
      <vt:lpstr>Core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Conclusion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1007</cp:revision>
  <dcterms:created xsi:type="dcterms:W3CDTF">2012-04-12T06:19:17Z</dcterms:created>
  <dcterms:modified xsi:type="dcterms:W3CDTF">2025-04-07T04:54:17Z</dcterms:modified>
</cp:coreProperties>
</file>