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390" r:id="rId6"/>
    <p:sldId id="447" r:id="rId7"/>
    <p:sldId id="429" r:id="rId8"/>
    <p:sldId id="448" r:id="rId9"/>
    <p:sldId id="454" r:id="rId10"/>
    <p:sldId id="456" r:id="rId11"/>
    <p:sldId id="453" r:id="rId12"/>
    <p:sldId id="436" r:id="rId13"/>
    <p:sldId id="449" r:id="rId14"/>
    <p:sldId id="455" r:id="rId15"/>
    <p:sldId id="442" r:id="rId16"/>
    <p:sldId id="451" r:id="rId17"/>
    <p:sldId id="452" r:id="rId18"/>
    <p:sldId id="457" r:id="rId19"/>
    <p:sldId id="446" r:id="rId20"/>
    <p:sldId id="259" r:id="rId2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p:scale>
          <a:sx n="100" d="100"/>
          <a:sy n="100" d="100"/>
        </p:scale>
        <p:origin x="1944" y="3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23/03/2025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23/03/2025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23/03/2025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23/03/2025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23/03/2025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23/03/2025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23/03/2025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23/03/2025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23/03/2025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23/03/2025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23/03/2025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23/03/2025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st-assured.io/"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Rest-assured</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382000" cy="457200"/>
          </a:xfrm>
        </p:spPr>
        <p:txBody>
          <a:bodyPr/>
          <a:lstStyle/>
          <a:p>
            <a:r>
              <a:rPr lang="en-US" sz="1400" dirty="0">
                <a:solidFill>
                  <a:srgbClr val="3C5790"/>
                </a:solidFill>
              </a:rPr>
              <a:t>Commonly used parts of REST assured fluent API.</a:t>
            </a:r>
          </a:p>
        </p:txBody>
      </p:sp>
      <p:pic>
        <p:nvPicPr>
          <p:cNvPr id="4" name="Picture 3">
            <a:extLst>
              <a:ext uri="{FF2B5EF4-FFF2-40B4-BE49-F238E27FC236}">
                <a16:creationId xmlns:a16="http://schemas.microsoft.com/office/drawing/2014/main" id="{0AFA15A5-E3E3-40EC-86EE-FEA8606406C8}"/>
              </a:ext>
            </a:extLst>
          </p:cNvPr>
          <p:cNvPicPr>
            <a:picLocks noChangeAspect="1"/>
          </p:cNvPicPr>
          <p:nvPr/>
        </p:nvPicPr>
        <p:blipFill>
          <a:blip r:embed="rId3"/>
          <a:stretch>
            <a:fillRect/>
          </a:stretch>
        </p:blipFill>
        <p:spPr>
          <a:xfrm>
            <a:off x="266440" y="3124200"/>
            <a:ext cx="8611120" cy="3124200"/>
          </a:xfrm>
          <a:prstGeom prst="rect">
            <a:avLst/>
          </a:prstGeom>
        </p:spPr>
      </p:pic>
    </p:spTree>
    <p:extLst>
      <p:ext uri="{BB962C8B-B14F-4D97-AF65-F5344CB8AC3E}">
        <p14:creationId xmlns:p14="http://schemas.microsoft.com/office/powerpoint/2010/main" val="24145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b="1" dirty="0" err="1">
                <a:solidFill>
                  <a:srgbClr val="3C5790"/>
                </a:solidFill>
              </a:rPr>
              <a:t>RequestSpecification</a:t>
            </a:r>
            <a:endParaRPr lang="en-US" sz="1400" b="1" dirty="0">
              <a:solidFill>
                <a:srgbClr val="3C5790"/>
              </a:solidFill>
            </a:endParaRPr>
          </a:p>
          <a:p>
            <a:pPr lvl="1"/>
            <a:r>
              <a:rPr lang="en-US" sz="1600" dirty="0">
                <a:solidFill>
                  <a:srgbClr val="3C5790"/>
                </a:solidFill>
              </a:rPr>
              <a:t>Represents the request that is being sent to the server.</a:t>
            </a:r>
          </a:p>
          <a:p>
            <a:pPr lvl="1"/>
            <a:r>
              <a:rPr lang="en-US" sz="1600" dirty="0">
                <a:solidFill>
                  <a:srgbClr val="3C5790"/>
                </a:solidFill>
              </a:rPr>
              <a:t>Allows you to define request parameters, headers, cookies, and body.</a:t>
            </a:r>
          </a:p>
        </p:txBody>
      </p:sp>
      <p:pic>
        <p:nvPicPr>
          <p:cNvPr id="3" name="Picture 2">
            <a:extLst>
              <a:ext uri="{FF2B5EF4-FFF2-40B4-BE49-F238E27FC236}">
                <a16:creationId xmlns:a16="http://schemas.microsoft.com/office/drawing/2014/main" id="{5D42E171-B769-4C1D-80BC-1C86C2F56E05}"/>
              </a:ext>
            </a:extLst>
          </p:cNvPr>
          <p:cNvPicPr>
            <a:picLocks noChangeAspect="1"/>
          </p:cNvPicPr>
          <p:nvPr/>
        </p:nvPicPr>
        <p:blipFill>
          <a:blip r:embed="rId3"/>
          <a:stretch>
            <a:fillRect/>
          </a:stretch>
        </p:blipFill>
        <p:spPr>
          <a:xfrm>
            <a:off x="2085975" y="3300413"/>
            <a:ext cx="4972050" cy="866775"/>
          </a:xfrm>
          <a:prstGeom prst="rect">
            <a:avLst/>
          </a:prstGeom>
        </p:spPr>
      </p:pic>
      <p:pic>
        <p:nvPicPr>
          <p:cNvPr id="5" name="Picture 4">
            <a:extLst>
              <a:ext uri="{FF2B5EF4-FFF2-40B4-BE49-F238E27FC236}">
                <a16:creationId xmlns:a16="http://schemas.microsoft.com/office/drawing/2014/main" id="{163DE92D-DAE2-4276-86AC-5C5B7B4F6A33}"/>
              </a:ext>
            </a:extLst>
          </p:cNvPr>
          <p:cNvPicPr>
            <a:picLocks noChangeAspect="1"/>
          </p:cNvPicPr>
          <p:nvPr/>
        </p:nvPicPr>
        <p:blipFill>
          <a:blip r:embed="rId4"/>
          <a:stretch>
            <a:fillRect/>
          </a:stretch>
        </p:blipFill>
        <p:spPr>
          <a:xfrm>
            <a:off x="2667000" y="4572000"/>
            <a:ext cx="2886075" cy="1400175"/>
          </a:xfrm>
          <a:prstGeom prst="rect">
            <a:avLst/>
          </a:prstGeom>
        </p:spPr>
      </p:pic>
    </p:spTree>
    <p:extLst>
      <p:ext uri="{BB962C8B-B14F-4D97-AF65-F5344CB8AC3E}">
        <p14:creationId xmlns:p14="http://schemas.microsoft.com/office/powerpoint/2010/main" val="388372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599"/>
            <a:ext cx="8686800" cy="1285875"/>
          </a:xfrm>
        </p:spPr>
        <p:txBody>
          <a:bodyPr/>
          <a:lstStyle/>
          <a:p>
            <a:r>
              <a:rPr lang="en-US" sz="1400" b="1" dirty="0">
                <a:solidFill>
                  <a:srgbClr val="3C5790"/>
                </a:solidFill>
              </a:rPr>
              <a:t>Response</a:t>
            </a:r>
          </a:p>
          <a:p>
            <a:pPr lvl="1"/>
            <a:r>
              <a:rPr lang="en-US" sz="1600" dirty="0">
                <a:solidFill>
                  <a:srgbClr val="3C5790"/>
                </a:solidFill>
              </a:rPr>
              <a:t>Represents the HTTP response received from the server.</a:t>
            </a:r>
          </a:p>
          <a:p>
            <a:pPr lvl="1"/>
            <a:r>
              <a:rPr lang="en-US" sz="1600" dirty="0">
                <a:solidFill>
                  <a:srgbClr val="3C5790"/>
                </a:solidFill>
              </a:rPr>
              <a:t>Provides methods to extract response data and perform assertions.</a:t>
            </a:r>
          </a:p>
          <a:p>
            <a:pPr lvl="1"/>
            <a:r>
              <a:rPr lang="fr-FR" sz="1600" dirty="0">
                <a:solidFill>
                  <a:srgbClr val="3C5790"/>
                </a:solidFill>
              </a:rPr>
              <a:t>Example: </a:t>
            </a:r>
            <a:r>
              <a:rPr lang="fr-FR" sz="1600" dirty="0" err="1">
                <a:solidFill>
                  <a:srgbClr val="3C5790"/>
                </a:solidFill>
              </a:rPr>
              <a:t>Response</a:t>
            </a:r>
            <a:r>
              <a:rPr lang="fr-FR" sz="1600" dirty="0">
                <a:solidFill>
                  <a:srgbClr val="3C5790"/>
                </a:solidFill>
              </a:rPr>
              <a:t> </a:t>
            </a:r>
            <a:r>
              <a:rPr lang="fr-FR" sz="1600" dirty="0" err="1">
                <a:solidFill>
                  <a:srgbClr val="3C5790"/>
                </a:solidFill>
              </a:rPr>
              <a:t>response</a:t>
            </a:r>
            <a:r>
              <a:rPr lang="fr-FR" sz="1600" dirty="0">
                <a:solidFill>
                  <a:srgbClr val="3C5790"/>
                </a:solidFill>
              </a:rPr>
              <a:t> = </a:t>
            </a:r>
            <a:r>
              <a:rPr lang="fr-FR" sz="1600" dirty="0" err="1">
                <a:solidFill>
                  <a:srgbClr val="3C5790"/>
                </a:solidFill>
              </a:rPr>
              <a:t>request.get</a:t>
            </a:r>
            <a:r>
              <a:rPr lang="fr-FR" sz="1600" dirty="0">
                <a:solidFill>
                  <a:srgbClr val="3C5790"/>
                </a:solidFill>
              </a:rPr>
              <a:t>("/</a:t>
            </a:r>
            <a:r>
              <a:rPr lang="fr-FR" sz="1600" dirty="0" err="1">
                <a:solidFill>
                  <a:srgbClr val="3C5790"/>
                </a:solidFill>
              </a:rPr>
              <a:t>endpoint</a:t>
            </a:r>
            <a:r>
              <a:rPr lang="fr-FR" sz="1600" dirty="0">
                <a:solidFill>
                  <a:srgbClr val="3C5790"/>
                </a:solidFill>
              </a:rPr>
              <a:t>");</a:t>
            </a:r>
            <a:endParaRPr lang="en-US" sz="1600" dirty="0">
              <a:solidFill>
                <a:srgbClr val="3C5790"/>
              </a:solidFill>
            </a:endParaRPr>
          </a:p>
        </p:txBody>
      </p:sp>
      <p:pic>
        <p:nvPicPr>
          <p:cNvPr id="3" name="Picture 2">
            <a:extLst>
              <a:ext uri="{FF2B5EF4-FFF2-40B4-BE49-F238E27FC236}">
                <a16:creationId xmlns:a16="http://schemas.microsoft.com/office/drawing/2014/main" id="{CF17CBDA-D8C4-4056-80D0-2DB495CB8551}"/>
              </a:ext>
            </a:extLst>
          </p:cNvPr>
          <p:cNvPicPr>
            <a:picLocks noChangeAspect="1"/>
          </p:cNvPicPr>
          <p:nvPr/>
        </p:nvPicPr>
        <p:blipFill>
          <a:blip r:embed="rId3"/>
          <a:stretch>
            <a:fillRect/>
          </a:stretch>
        </p:blipFill>
        <p:spPr>
          <a:xfrm>
            <a:off x="1704975" y="3438525"/>
            <a:ext cx="5734050" cy="1800225"/>
          </a:xfrm>
          <a:prstGeom prst="rect">
            <a:avLst/>
          </a:prstGeom>
        </p:spPr>
      </p:pic>
    </p:spTree>
    <p:extLst>
      <p:ext uri="{BB962C8B-B14F-4D97-AF65-F5344CB8AC3E}">
        <p14:creationId xmlns:p14="http://schemas.microsoft.com/office/powerpoint/2010/main" val="185677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81200"/>
          </a:xfrm>
        </p:spPr>
        <p:txBody>
          <a:bodyPr/>
          <a:lstStyle/>
          <a:p>
            <a:r>
              <a:rPr lang="en-US" sz="1400" b="1" dirty="0" err="1">
                <a:solidFill>
                  <a:srgbClr val="3C5790"/>
                </a:solidFill>
              </a:rPr>
              <a:t>ResponseSpecification</a:t>
            </a:r>
            <a:endParaRPr lang="en-US" sz="1400" b="1" dirty="0">
              <a:solidFill>
                <a:srgbClr val="3C5790"/>
              </a:solidFill>
            </a:endParaRPr>
          </a:p>
          <a:p>
            <a:pPr lvl="1"/>
            <a:r>
              <a:rPr lang="en-US" sz="1600" dirty="0">
                <a:solidFill>
                  <a:srgbClr val="3C5790"/>
                </a:solidFill>
              </a:rPr>
              <a:t>Used to define the expected response characteristics.</a:t>
            </a:r>
          </a:p>
          <a:p>
            <a:pPr lvl="1"/>
            <a:r>
              <a:rPr lang="en-US" sz="1600" dirty="0">
                <a:solidFill>
                  <a:srgbClr val="3C5790"/>
                </a:solidFill>
              </a:rPr>
              <a:t>You can set up common assertions for responses, which can be reused.</a:t>
            </a:r>
          </a:p>
          <a:p>
            <a:endParaRPr lang="en-US" sz="1400" dirty="0">
              <a:solidFill>
                <a:srgbClr val="3C5790"/>
              </a:solidFill>
            </a:endParaRPr>
          </a:p>
          <a:p>
            <a:r>
              <a:rPr lang="en-US" sz="1400" b="1" dirty="0" err="1">
                <a:solidFill>
                  <a:srgbClr val="3C5790"/>
                </a:solidFill>
              </a:rPr>
              <a:t>RestAssured</a:t>
            </a:r>
            <a:r>
              <a:rPr lang="en-US" sz="1400" dirty="0">
                <a:solidFill>
                  <a:srgbClr val="3C5790"/>
                </a:solidFill>
              </a:rPr>
              <a:t>:</a:t>
            </a:r>
          </a:p>
          <a:p>
            <a:pPr lvl="1"/>
            <a:r>
              <a:rPr lang="en-US" sz="1600" dirty="0">
                <a:solidFill>
                  <a:srgbClr val="3C5790"/>
                </a:solidFill>
              </a:rPr>
              <a:t>The main class used to configure and execute requests.</a:t>
            </a:r>
          </a:p>
        </p:txBody>
      </p:sp>
    </p:spTree>
    <p:extLst>
      <p:ext uri="{BB962C8B-B14F-4D97-AF65-F5344CB8AC3E}">
        <p14:creationId xmlns:p14="http://schemas.microsoft.com/office/powerpoint/2010/main" val="166600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81200"/>
          </a:xfrm>
        </p:spPr>
        <p:txBody>
          <a:bodyPr/>
          <a:lstStyle/>
          <a:p>
            <a:r>
              <a:rPr lang="en-US" sz="1400" b="1" dirty="0" err="1">
                <a:solidFill>
                  <a:srgbClr val="3C5790"/>
                </a:solidFill>
              </a:rPr>
              <a:t>ValidatableResponse</a:t>
            </a:r>
            <a:r>
              <a:rPr lang="en-US" sz="1400" dirty="0">
                <a:solidFill>
                  <a:srgbClr val="3C5790"/>
                </a:solidFill>
              </a:rPr>
              <a:t> object is responsible for performing validation (assertions) of the HTTP response. </a:t>
            </a:r>
          </a:p>
          <a:p>
            <a:r>
              <a:rPr lang="en-US" sz="1400" dirty="0">
                <a:solidFill>
                  <a:srgbClr val="3C5790"/>
                </a:solidFill>
              </a:rPr>
              <a:t>Its </a:t>
            </a:r>
            <a:r>
              <a:rPr lang="en-US" sz="1400" b="1" dirty="0" err="1">
                <a:solidFill>
                  <a:srgbClr val="3C5790"/>
                </a:solidFill>
              </a:rPr>
              <a:t>assertThat</a:t>
            </a:r>
            <a:r>
              <a:rPr lang="en-US" sz="1400" b="1" dirty="0">
                <a:solidFill>
                  <a:srgbClr val="3C5790"/>
                </a:solidFill>
              </a:rPr>
              <a:t>()</a:t>
            </a:r>
            <a:r>
              <a:rPr lang="en-US" sz="1400" dirty="0">
                <a:solidFill>
                  <a:srgbClr val="3C5790"/>
                </a:solidFill>
              </a:rPr>
              <a:t> method is just syntactic sugar that reads nicely between </a:t>
            </a:r>
            <a:r>
              <a:rPr lang="en-US" sz="1400" b="1" dirty="0">
                <a:solidFill>
                  <a:srgbClr val="3C5790"/>
                </a:solidFill>
              </a:rPr>
              <a:t>then()</a:t>
            </a:r>
            <a:r>
              <a:rPr lang="en-US" sz="1400" dirty="0">
                <a:solidFill>
                  <a:srgbClr val="3C5790"/>
                </a:solidFill>
              </a:rPr>
              <a:t> and the following assertion method calls. </a:t>
            </a:r>
          </a:p>
          <a:p>
            <a:r>
              <a:rPr lang="en-US" sz="1400" dirty="0">
                <a:solidFill>
                  <a:srgbClr val="3C5790"/>
                </a:solidFill>
              </a:rPr>
              <a:t>It provides methods to check the HTTP status code, the headers, the response body, etc. </a:t>
            </a:r>
            <a:endParaRPr lang="en-US" sz="1600" dirty="0">
              <a:solidFill>
                <a:srgbClr val="3C5790"/>
              </a:solidFill>
            </a:endParaRPr>
          </a:p>
        </p:txBody>
      </p:sp>
    </p:spTree>
    <p:extLst>
      <p:ext uri="{BB962C8B-B14F-4D97-AF65-F5344CB8AC3E}">
        <p14:creationId xmlns:p14="http://schemas.microsoft.com/office/powerpoint/2010/main" val="9886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209800"/>
          </a:xfrm>
        </p:spPr>
        <p:txBody>
          <a:bodyPr/>
          <a:lstStyle/>
          <a:p>
            <a:r>
              <a:rPr lang="en-US" sz="1400" b="1" dirty="0">
                <a:solidFill>
                  <a:srgbClr val="3C5790"/>
                </a:solidFill>
              </a:rPr>
              <a:t>Basic Authentication</a:t>
            </a:r>
          </a:p>
          <a:p>
            <a:r>
              <a:rPr lang="en-US" sz="1400" dirty="0">
                <a:solidFill>
                  <a:srgbClr val="3C5790"/>
                </a:solidFill>
              </a:rPr>
              <a:t>Response </a:t>
            </a:r>
            <a:r>
              <a:rPr lang="en-US" sz="1400" dirty="0" err="1">
                <a:solidFill>
                  <a:srgbClr val="3C5790"/>
                </a:solidFill>
              </a:rPr>
              <a:t>response</a:t>
            </a:r>
            <a:r>
              <a:rPr lang="en-US" sz="1400" dirty="0">
                <a:solidFill>
                  <a:srgbClr val="3C5790"/>
                </a:solidFill>
              </a:rPr>
              <a:t> = given()</a:t>
            </a:r>
          </a:p>
          <a:p>
            <a:r>
              <a:rPr lang="en-US" sz="1400" dirty="0">
                <a:solidFill>
                  <a:srgbClr val="3C5790"/>
                </a:solidFill>
              </a:rPr>
              <a:t>    .auth()</a:t>
            </a:r>
          </a:p>
          <a:p>
            <a:r>
              <a:rPr lang="en-US" sz="1400" dirty="0">
                <a:solidFill>
                  <a:srgbClr val="3C5790"/>
                </a:solidFill>
              </a:rPr>
              <a:t>    .preemptive()</a:t>
            </a:r>
          </a:p>
          <a:p>
            <a:r>
              <a:rPr lang="en-US" sz="1400" dirty="0">
                <a:solidFill>
                  <a:srgbClr val="3C5790"/>
                </a:solidFill>
              </a:rPr>
              <a:t>    .basic("username", "password")</a:t>
            </a:r>
          </a:p>
          <a:p>
            <a:r>
              <a:rPr lang="en-US" sz="1400" dirty="0">
                <a:solidFill>
                  <a:srgbClr val="3C5790"/>
                </a:solidFill>
              </a:rPr>
              <a:t>    .when()</a:t>
            </a:r>
          </a:p>
          <a:p>
            <a:r>
              <a:rPr lang="en-US" sz="1400" dirty="0">
                <a:solidFill>
                  <a:srgbClr val="3C5790"/>
                </a:solidFill>
              </a:rPr>
              <a:t>    .get("/secure-endpoint");</a:t>
            </a:r>
            <a:endParaRPr lang="fr-CA" sz="1400" dirty="0">
              <a:solidFill>
                <a:srgbClr val="3C5790"/>
              </a:solidFill>
            </a:endParaRPr>
          </a:p>
        </p:txBody>
      </p:sp>
    </p:spTree>
    <p:extLst>
      <p:ext uri="{BB962C8B-B14F-4D97-AF65-F5344CB8AC3E}">
        <p14:creationId xmlns:p14="http://schemas.microsoft.com/office/powerpoint/2010/main" val="38576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05000"/>
          </a:xfrm>
        </p:spPr>
        <p:txBody>
          <a:bodyPr/>
          <a:lstStyle/>
          <a:p>
            <a:r>
              <a:rPr lang="en-US" sz="1400" b="1" dirty="0">
                <a:solidFill>
                  <a:srgbClr val="3C5790"/>
                </a:solidFill>
              </a:rPr>
              <a:t>Bearer Token Authentication</a:t>
            </a:r>
          </a:p>
          <a:p>
            <a:r>
              <a:rPr lang="en-US" sz="1400" dirty="0">
                <a:solidFill>
                  <a:srgbClr val="3C5790"/>
                </a:solidFill>
              </a:rPr>
              <a:t>Response </a:t>
            </a:r>
            <a:r>
              <a:rPr lang="en-US" sz="1400" dirty="0" err="1">
                <a:solidFill>
                  <a:srgbClr val="3C5790"/>
                </a:solidFill>
              </a:rPr>
              <a:t>response</a:t>
            </a:r>
            <a:r>
              <a:rPr lang="en-US" sz="1400" dirty="0">
                <a:solidFill>
                  <a:srgbClr val="3C5790"/>
                </a:solidFill>
              </a:rPr>
              <a:t> = given()</a:t>
            </a:r>
          </a:p>
          <a:p>
            <a:r>
              <a:rPr lang="en-US" sz="1400" dirty="0">
                <a:solidFill>
                  <a:srgbClr val="3C5790"/>
                </a:solidFill>
              </a:rPr>
              <a:t>    .header("Authorization", "Bearer </a:t>
            </a:r>
            <a:r>
              <a:rPr lang="en-US" sz="1400" dirty="0" err="1">
                <a:solidFill>
                  <a:srgbClr val="3C5790"/>
                </a:solidFill>
              </a:rPr>
              <a:t>your_token</a:t>
            </a:r>
            <a:r>
              <a:rPr lang="en-US" sz="1400" dirty="0">
                <a:solidFill>
                  <a:srgbClr val="3C5790"/>
                </a:solidFill>
              </a:rPr>
              <a:t>")</a:t>
            </a:r>
          </a:p>
          <a:p>
            <a:r>
              <a:rPr lang="en-US" sz="1400" dirty="0">
                <a:solidFill>
                  <a:srgbClr val="3C5790"/>
                </a:solidFill>
              </a:rPr>
              <a:t>    .when()</a:t>
            </a:r>
          </a:p>
          <a:p>
            <a:r>
              <a:rPr lang="en-US" sz="1400" dirty="0">
                <a:solidFill>
                  <a:srgbClr val="3C5790"/>
                </a:solidFill>
              </a:rPr>
              <a:t>    .get("/secure-endpoint");</a:t>
            </a:r>
            <a:endParaRPr lang="fr-CA" sz="1400" dirty="0">
              <a:solidFill>
                <a:srgbClr val="3C5790"/>
              </a:solidFill>
            </a:endParaRPr>
          </a:p>
        </p:txBody>
      </p:sp>
    </p:spTree>
    <p:extLst>
      <p:ext uri="{BB962C8B-B14F-4D97-AF65-F5344CB8AC3E}">
        <p14:creationId xmlns:p14="http://schemas.microsoft.com/office/powerpoint/2010/main" val="84542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05000"/>
          </a:xfrm>
        </p:spPr>
        <p:txBody>
          <a:bodyPr/>
          <a:lstStyle/>
          <a:p>
            <a:r>
              <a:rPr lang="en-US" sz="1400" b="1" dirty="0">
                <a:solidFill>
                  <a:srgbClr val="3C5790"/>
                </a:solidFill>
              </a:rPr>
              <a:t>Handling JSON Responses</a:t>
            </a:r>
          </a:p>
          <a:p>
            <a:r>
              <a:rPr lang="en-US" sz="1400" dirty="0">
                <a:solidFill>
                  <a:srgbClr val="3C5790"/>
                </a:solidFill>
              </a:rPr>
              <a:t>String </a:t>
            </a:r>
            <a:r>
              <a:rPr lang="en-US" sz="1400" dirty="0" err="1">
                <a:solidFill>
                  <a:srgbClr val="3C5790"/>
                </a:solidFill>
              </a:rPr>
              <a:t>itemName</a:t>
            </a:r>
            <a:r>
              <a:rPr lang="en-US" sz="1400" dirty="0">
                <a:solidFill>
                  <a:srgbClr val="3C5790"/>
                </a:solidFill>
              </a:rPr>
              <a:t> = </a:t>
            </a:r>
            <a:r>
              <a:rPr lang="en-US" sz="1400" dirty="0" err="1">
                <a:solidFill>
                  <a:srgbClr val="3C5790"/>
                </a:solidFill>
              </a:rPr>
              <a:t>response.jsonPath</a:t>
            </a:r>
            <a:r>
              <a:rPr lang="en-US" sz="1400" dirty="0">
                <a:solidFill>
                  <a:srgbClr val="3C5790"/>
                </a:solidFill>
              </a:rPr>
              <a:t>().</a:t>
            </a:r>
            <a:r>
              <a:rPr lang="en-US" sz="1400" dirty="0" err="1">
                <a:solidFill>
                  <a:srgbClr val="3C5790"/>
                </a:solidFill>
              </a:rPr>
              <a:t>getString</a:t>
            </a:r>
            <a:r>
              <a:rPr lang="en-US" sz="1400" dirty="0">
                <a:solidFill>
                  <a:srgbClr val="3C5790"/>
                </a:solidFill>
              </a:rPr>
              <a:t>("items[0].name");</a:t>
            </a:r>
          </a:p>
          <a:p>
            <a:endParaRPr lang="en-US" sz="1400" dirty="0">
              <a:solidFill>
                <a:srgbClr val="3C5790"/>
              </a:solidFill>
            </a:endParaRPr>
          </a:p>
          <a:p>
            <a:endParaRPr lang="en-US" sz="1400" dirty="0">
              <a:solidFill>
                <a:srgbClr val="3C5790"/>
              </a:solidFill>
            </a:endParaRPr>
          </a:p>
          <a:p>
            <a:r>
              <a:rPr lang="en-US" sz="1400" b="1" dirty="0">
                <a:solidFill>
                  <a:srgbClr val="3C5790"/>
                </a:solidFill>
              </a:rPr>
              <a:t>Handling XML Responses</a:t>
            </a:r>
          </a:p>
          <a:p>
            <a:r>
              <a:rPr lang="en-US" sz="1400" dirty="0">
                <a:solidFill>
                  <a:srgbClr val="3C5790"/>
                </a:solidFill>
              </a:rPr>
              <a:t>String </a:t>
            </a:r>
            <a:r>
              <a:rPr lang="en-US" sz="1400" dirty="0" err="1">
                <a:solidFill>
                  <a:srgbClr val="3C5790"/>
                </a:solidFill>
              </a:rPr>
              <a:t>itemName</a:t>
            </a:r>
            <a:r>
              <a:rPr lang="en-US" sz="1400" dirty="0">
                <a:solidFill>
                  <a:srgbClr val="3C5790"/>
                </a:solidFill>
              </a:rPr>
              <a:t> = </a:t>
            </a:r>
            <a:r>
              <a:rPr lang="en-US" sz="1400" dirty="0" err="1">
                <a:solidFill>
                  <a:srgbClr val="3C5790"/>
                </a:solidFill>
              </a:rPr>
              <a:t>response.xmlPath</a:t>
            </a:r>
            <a:r>
              <a:rPr lang="en-US" sz="1400" dirty="0">
                <a:solidFill>
                  <a:srgbClr val="3C5790"/>
                </a:solidFill>
              </a:rPr>
              <a:t>().</a:t>
            </a:r>
            <a:r>
              <a:rPr lang="en-US" sz="1400" dirty="0" err="1">
                <a:solidFill>
                  <a:srgbClr val="3C5790"/>
                </a:solidFill>
              </a:rPr>
              <a:t>getString</a:t>
            </a:r>
            <a:r>
              <a:rPr lang="en-US" sz="1400" dirty="0">
                <a:solidFill>
                  <a:srgbClr val="3C5790"/>
                </a:solidFill>
              </a:rPr>
              <a:t>("item[0].name");</a:t>
            </a:r>
            <a:endParaRPr lang="fr-CA" sz="1400" dirty="0">
              <a:solidFill>
                <a:srgbClr val="3C5790"/>
              </a:solidFill>
            </a:endParaRPr>
          </a:p>
        </p:txBody>
      </p:sp>
    </p:spTree>
    <p:extLst>
      <p:ext uri="{BB962C8B-B14F-4D97-AF65-F5344CB8AC3E}">
        <p14:creationId xmlns:p14="http://schemas.microsoft.com/office/powerpoint/2010/main" val="238870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REST Assured's fluent API also lets you perform logging using </a:t>
            </a:r>
            <a:r>
              <a:rPr lang="en-US" sz="1400" b="1" dirty="0">
                <a:solidFill>
                  <a:srgbClr val="3C5790"/>
                </a:solidFill>
              </a:rPr>
              <a:t>.log().body() </a:t>
            </a:r>
            <a:r>
              <a:rPr lang="en-US" sz="1400" dirty="0">
                <a:solidFill>
                  <a:srgbClr val="3C5790"/>
                </a:solidFill>
              </a:rPr>
              <a:t>on </a:t>
            </a:r>
            <a:r>
              <a:rPr lang="en-US" sz="1400" dirty="0" err="1">
                <a:solidFill>
                  <a:srgbClr val="3C5790"/>
                </a:solidFill>
              </a:rPr>
              <a:t>RequestSpecification</a:t>
            </a:r>
            <a:r>
              <a:rPr lang="en-US" sz="1400" dirty="0">
                <a:solidFill>
                  <a:srgbClr val="3C5790"/>
                </a:solidFill>
              </a:rPr>
              <a:t>.</a:t>
            </a:r>
            <a:endParaRPr lang="fr-CA" sz="1400" b="1" dirty="0">
              <a:solidFill>
                <a:srgbClr val="3C5790"/>
              </a:solidFill>
            </a:endParaRPr>
          </a:p>
        </p:txBody>
      </p:sp>
      <p:pic>
        <p:nvPicPr>
          <p:cNvPr id="3" name="Picture 2">
            <a:extLst>
              <a:ext uri="{FF2B5EF4-FFF2-40B4-BE49-F238E27FC236}">
                <a16:creationId xmlns:a16="http://schemas.microsoft.com/office/drawing/2014/main" id="{A84868A2-E2F3-4AF9-B03A-2389AC272F12}"/>
              </a:ext>
            </a:extLst>
          </p:cNvPr>
          <p:cNvPicPr>
            <a:picLocks noChangeAspect="1"/>
          </p:cNvPicPr>
          <p:nvPr/>
        </p:nvPicPr>
        <p:blipFill>
          <a:blip r:embed="rId3"/>
          <a:stretch>
            <a:fillRect/>
          </a:stretch>
        </p:blipFill>
        <p:spPr>
          <a:xfrm>
            <a:off x="2514600" y="2514600"/>
            <a:ext cx="4566423" cy="2057400"/>
          </a:xfrm>
          <a:prstGeom prst="rect">
            <a:avLst/>
          </a:prstGeom>
        </p:spPr>
      </p:pic>
      <p:pic>
        <p:nvPicPr>
          <p:cNvPr id="5" name="Picture 4">
            <a:extLst>
              <a:ext uri="{FF2B5EF4-FFF2-40B4-BE49-F238E27FC236}">
                <a16:creationId xmlns:a16="http://schemas.microsoft.com/office/drawing/2014/main" id="{FE915E05-80A7-4597-B20F-0B00A06CCC31}"/>
              </a:ext>
            </a:extLst>
          </p:cNvPr>
          <p:cNvPicPr>
            <a:picLocks noChangeAspect="1"/>
          </p:cNvPicPr>
          <p:nvPr/>
        </p:nvPicPr>
        <p:blipFill>
          <a:blip r:embed="rId4"/>
          <a:stretch>
            <a:fillRect/>
          </a:stretch>
        </p:blipFill>
        <p:spPr>
          <a:xfrm>
            <a:off x="2790825" y="4752236"/>
            <a:ext cx="3562350" cy="1862507"/>
          </a:xfrm>
          <a:prstGeom prst="rect">
            <a:avLst/>
          </a:prstGeom>
        </p:spPr>
      </p:pic>
    </p:spTree>
    <p:extLst>
      <p:ext uri="{BB962C8B-B14F-4D97-AF65-F5344CB8AC3E}">
        <p14:creationId xmlns:p14="http://schemas.microsoft.com/office/powerpoint/2010/main" val="377058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228600" y="2133600"/>
            <a:ext cx="8686800" cy="2590800"/>
          </a:xfrm>
        </p:spPr>
        <p:txBody>
          <a:bodyPr/>
          <a:lstStyle/>
          <a:p>
            <a:r>
              <a:rPr lang="en-US" sz="1400" b="1" dirty="0">
                <a:solidFill>
                  <a:srgbClr val="3C5790"/>
                </a:solidFill>
              </a:rPr>
              <a:t>Pros</a:t>
            </a:r>
            <a:r>
              <a:rPr lang="en-US" sz="1400" dirty="0">
                <a:solidFill>
                  <a:srgbClr val="3C5790"/>
                </a:solidFill>
              </a:rPr>
              <a:t>:</a:t>
            </a:r>
          </a:p>
          <a:p>
            <a:pPr lvl="1"/>
            <a:r>
              <a:rPr lang="en-US" sz="1200" dirty="0">
                <a:solidFill>
                  <a:srgbClr val="3C5790"/>
                </a:solidFill>
              </a:rPr>
              <a:t>Follows the BDD approach and uses keywords like given(), when(), and then() </a:t>
            </a:r>
          </a:p>
          <a:p>
            <a:pPr lvl="1"/>
            <a:r>
              <a:rPr lang="en-US" sz="1200" dirty="0">
                <a:solidFill>
                  <a:srgbClr val="3C5790"/>
                </a:solidFill>
              </a:rPr>
              <a:t>Very rich in the ready-made assertion</a:t>
            </a:r>
          </a:p>
          <a:p>
            <a:pPr lvl="1"/>
            <a:r>
              <a:rPr lang="en-US" sz="1200" dirty="0">
                <a:solidFill>
                  <a:srgbClr val="3C5790"/>
                </a:solidFill>
              </a:rPr>
              <a:t>The response is given in JSON or XML, so it is easy to parse and validate</a:t>
            </a:r>
          </a:p>
          <a:p>
            <a:pPr lvl="1"/>
            <a:r>
              <a:rPr lang="en-US" sz="1200" dirty="0">
                <a:solidFill>
                  <a:srgbClr val="3C5790"/>
                </a:solidFill>
              </a:rPr>
              <a:t>Support </a:t>
            </a:r>
            <a:r>
              <a:rPr lang="en-US" sz="1200" dirty="0" err="1">
                <a:solidFill>
                  <a:srgbClr val="3C5790"/>
                </a:solidFill>
              </a:rPr>
              <a:t>JSONPath</a:t>
            </a:r>
            <a:r>
              <a:rPr lang="en-US" sz="1200" dirty="0">
                <a:solidFill>
                  <a:srgbClr val="3C5790"/>
                </a:solidFill>
              </a:rPr>
              <a:t> and </a:t>
            </a:r>
            <a:r>
              <a:rPr lang="en-US" sz="1200" dirty="0" err="1">
                <a:solidFill>
                  <a:srgbClr val="3C5790"/>
                </a:solidFill>
              </a:rPr>
              <a:t>XMLPath</a:t>
            </a:r>
            <a:r>
              <a:rPr lang="en-US" sz="1200" dirty="0">
                <a:solidFill>
                  <a:srgbClr val="3C5790"/>
                </a:solidFill>
              </a:rPr>
              <a:t> to parse the JSON or XML response</a:t>
            </a:r>
          </a:p>
          <a:p>
            <a:pPr lvl="1"/>
            <a:r>
              <a:rPr lang="en-US" sz="1200" dirty="0">
                <a:solidFill>
                  <a:srgbClr val="3C5790"/>
                </a:solidFill>
              </a:rPr>
              <a:t>Can be easily integrated with testing frameworks like JUnit, TestNG</a:t>
            </a:r>
          </a:p>
          <a:p>
            <a:r>
              <a:rPr lang="en-US" sz="1400" b="1" dirty="0">
                <a:solidFill>
                  <a:srgbClr val="3C5790"/>
                </a:solidFill>
              </a:rPr>
              <a:t>Cons</a:t>
            </a:r>
            <a:r>
              <a:rPr lang="en-US" sz="1400" dirty="0">
                <a:solidFill>
                  <a:srgbClr val="3C5790"/>
                </a:solidFill>
              </a:rPr>
              <a:t>:</a:t>
            </a:r>
          </a:p>
          <a:p>
            <a:pPr lvl="1"/>
            <a:r>
              <a:rPr lang="en-US" sz="1200" dirty="0">
                <a:solidFill>
                  <a:srgbClr val="3C5790"/>
                </a:solidFill>
              </a:rPr>
              <a:t>Does not support the testing of SOAP (Simple Object Access Protocol) APIs explicitly</a:t>
            </a:r>
            <a:endParaRPr lang="fr-CA" sz="1200" dirty="0">
              <a:solidFill>
                <a:srgbClr val="3C5790"/>
              </a:solidFill>
            </a:endParaRPr>
          </a:p>
        </p:txBody>
      </p:sp>
    </p:spTree>
    <p:extLst>
      <p:ext uri="{BB962C8B-B14F-4D97-AF65-F5344CB8AC3E}">
        <p14:creationId xmlns:p14="http://schemas.microsoft.com/office/powerpoint/2010/main" val="242226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Rest-assured</a:t>
            </a:r>
            <a:r>
              <a:rPr lang="fr-CA" sz="1600" dirty="0">
                <a:solidFill>
                  <a:srgbClr val="3C5790"/>
                </a:solidFill>
              </a:rPr>
              <a:t>?</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Conclusion</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https://rest-assured.io/</a:t>
            </a:r>
          </a:p>
          <a:p>
            <a:r>
              <a:rPr lang="en-US" sz="1600" dirty="0">
                <a:solidFill>
                  <a:schemeClr val="bg1"/>
                </a:solidFill>
              </a:rPr>
              <a:t>https://ultra.guide/bin/view/Automation/RestAssuredsFluentInterfaceDesign</a:t>
            </a:r>
          </a:p>
          <a:p>
            <a:endParaRPr lang="en-US"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Rest-assured</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Rest-Assured is a popular open-source Java library used for testing RESTful web services.</a:t>
            </a:r>
          </a:p>
          <a:p>
            <a:r>
              <a:rPr lang="en-US" sz="1500" dirty="0">
                <a:solidFill>
                  <a:srgbClr val="3C5790"/>
                </a:solidFill>
              </a:rPr>
              <a:t>It simplifies the process of testing and validating REST APIs by providing a domain-specific language (DSL).</a:t>
            </a:r>
          </a:p>
          <a:p>
            <a:r>
              <a:rPr lang="en-US" sz="1500" dirty="0">
                <a:solidFill>
                  <a:srgbClr val="3C5790"/>
                </a:solidFill>
              </a:rPr>
              <a:t>The library was released as open-source software under the Apache License 2.0, allowing developers to use, modify, and distribute it freely.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500" dirty="0">
                <a:solidFill>
                  <a:srgbClr val="3C5790"/>
                </a:solidFill>
              </a:rPr>
              <a:t>Rest-Assured was created by Johan </a:t>
            </a:r>
            <a:r>
              <a:rPr lang="en-US" sz="1500" dirty="0" err="1">
                <a:solidFill>
                  <a:srgbClr val="3C5790"/>
                </a:solidFill>
              </a:rPr>
              <a:t>Halby</a:t>
            </a:r>
            <a:r>
              <a:rPr lang="en-US" sz="1500" dirty="0">
                <a:solidFill>
                  <a:srgbClr val="3C5790"/>
                </a:solidFill>
              </a:rPr>
              <a:t> and was initially released around 2011. </a:t>
            </a:r>
          </a:p>
          <a:p>
            <a:r>
              <a:rPr lang="en-US" sz="1500" dirty="0">
                <a:solidFill>
                  <a:srgbClr val="3C5790"/>
                </a:solidFill>
              </a:rPr>
              <a:t>The library was developed to make it easier for Java developers to test RESTful APIs without having to write extensive boilerplate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b="1" dirty="0">
                <a:solidFill>
                  <a:srgbClr val="3C5790"/>
                </a:solidFill>
              </a:rPr>
              <a:t>Ease of Use</a:t>
            </a:r>
            <a:r>
              <a:rPr lang="en-US" sz="1400" dirty="0">
                <a:solidFill>
                  <a:srgbClr val="3C5790"/>
                </a:solidFill>
              </a:rPr>
              <a:t>: Rest-Assured provides a simple and intuitive API that allows developers to write tests with minimal boilerplate code. It integrates well with popular testing frameworks like JUnit and TestNG.</a:t>
            </a:r>
          </a:p>
          <a:p>
            <a:r>
              <a:rPr lang="en-US" sz="1400" b="1" dirty="0">
                <a:solidFill>
                  <a:srgbClr val="3C5790"/>
                </a:solidFill>
              </a:rPr>
              <a:t>HTTP Methods Support</a:t>
            </a:r>
            <a:r>
              <a:rPr lang="en-US" sz="1400" dirty="0">
                <a:solidFill>
                  <a:srgbClr val="3C5790"/>
                </a:solidFill>
              </a:rPr>
              <a:t>: It supports all standard HTTP methods (GET, POST, PUT, DELETE, PATCH, etc.), making it versatile for testing various types of API interactions.</a:t>
            </a:r>
          </a:p>
          <a:p>
            <a:r>
              <a:rPr lang="en-US" sz="1400" b="1" dirty="0">
                <a:solidFill>
                  <a:srgbClr val="3C5790"/>
                </a:solidFill>
              </a:rPr>
              <a:t>Request and Response Validation</a:t>
            </a:r>
            <a:r>
              <a:rPr lang="en-US" sz="1400" dirty="0">
                <a:solidFill>
                  <a:srgbClr val="3C5790"/>
                </a:solidFill>
              </a:rPr>
              <a:t>: Rest-Assured allows you to easily set request parameters, headers, and body content. It also provides mechanisms to validate responses, including status codes, headers, and body content (using JSON or XML path expressions).</a:t>
            </a:r>
          </a:p>
          <a:p>
            <a:r>
              <a:rPr lang="en-US" sz="1400" b="1" dirty="0">
                <a:solidFill>
                  <a:srgbClr val="3C5790"/>
                </a:solidFill>
              </a:rPr>
              <a:t>Authentication</a:t>
            </a:r>
            <a:r>
              <a:rPr lang="en-US" sz="1400" dirty="0">
                <a:solidFill>
                  <a:srgbClr val="3C5790"/>
                </a:solidFill>
              </a:rPr>
              <a:t>: The library supports various authentication mechanisms, such as OAuth, Basic authentication, and Digest authentication, making it easier to test secured APIs.</a:t>
            </a:r>
          </a:p>
          <a:p>
            <a:r>
              <a:rPr lang="en-US" sz="1400" b="1" dirty="0">
                <a:solidFill>
                  <a:srgbClr val="3C5790"/>
                </a:solidFill>
              </a:rPr>
              <a:t>Supports BDD </a:t>
            </a:r>
            <a:r>
              <a:rPr lang="en-US" sz="1400" dirty="0">
                <a:solidFill>
                  <a:srgbClr val="3C5790"/>
                </a:solidFill>
              </a:rPr>
              <a:t>(Behavior-Driven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400" b="1" dirty="0">
                <a:solidFill>
                  <a:srgbClr val="3C5790"/>
                </a:solidFill>
              </a:rPr>
              <a:t>JSON and XML Support</a:t>
            </a:r>
            <a:r>
              <a:rPr lang="en-US" sz="1400" dirty="0">
                <a:solidFill>
                  <a:srgbClr val="3C5790"/>
                </a:solidFill>
              </a:rPr>
              <a:t>: Rest-Assured has built-in support for parsing and validating JSON and XML responses, making it suitable for APIs that use these formats.</a:t>
            </a:r>
          </a:p>
          <a:p>
            <a:r>
              <a:rPr lang="en-US" sz="1400" b="1" dirty="0">
                <a:solidFill>
                  <a:srgbClr val="3C5790"/>
                </a:solidFill>
              </a:rPr>
              <a:t>Integration with Testing Frameworks</a:t>
            </a:r>
            <a:r>
              <a:rPr lang="en-US" sz="1400" dirty="0">
                <a:solidFill>
                  <a:srgbClr val="3C5790"/>
                </a:solidFill>
              </a:rPr>
              <a:t>: It can be easily integrated with popular Java testing frameworks like JUnit, TestNG, and Cucumber, allowing for seamless test execution and reporting.</a:t>
            </a:r>
          </a:p>
          <a:p>
            <a:r>
              <a:rPr lang="en-US" sz="1400" b="1" dirty="0">
                <a:solidFill>
                  <a:srgbClr val="3C5790"/>
                </a:solidFill>
              </a:rPr>
              <a:t>Extensibility</a:t>
            </a:r>
            <a:r>
              <a:rPr lang="en-US" sz="1400" dirty="0">
                <a:solidFill>
                  <a:srgbClr val="3C5790"/>
                </a:solidFill>
              </a:rPr>
              <a:t>: You can extend Rest-Assured's functionality through custom matchers, request filters, and response filters, enabling more complex testing scenarios.</a:t>
            </a:r>
          </a:p>
          <a:p>
            <a:r>
              <a:rPr lang="en-US" sz="1400" b="1" dirty="0">
                <a:solidFill>
                  <a:srgbClr val="3C5790"/>
                </a:solidFill>
              </a:rPr>
              <a:t>Error Handling</a:t>
            </a:r>
            <a:r>
              <a:rPr lang="en-US" sz="1400" dirty="0">
                <a:solidFill>
                  <a:srgbClr val="3C5790"/>
                </a:solidFill>
              </a:rPr>
              <a:t>: It provides mechanisms to handle and validate error responses, making it easier to test edge cases and failure scenarios.</a:t>
            </a:r>
          </a:p>
        </p:txBody>
      </p:sp>
    </p:spTree>
    <p:extLst>
      <p:ext uri="{BB962C8B-B14F-4D97-AF65-F5344CB8AC3E}">
        <p14:creationId xmlns:p14="http://schemas.microsoft.com/office/powerpoint/2010/main" val="256226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pic>
        <p:nvPicPr>
          <p:cNvPr id="3" name="Picture 2">
            <a:extLst>
              <a:ext uri="{FF2B5EF4-FFF2-40B4-BE49-F238E27FC236}">
                <a16:creationId xmlns:a16="http://schemas.microsoft.com/office/drawing/2014/main" id="{5629B264-21FC-41E0-91A6-BC4590B1AC1F}"/>
              </a:ext>
            </a:extLst>
          </p:cNvPr>
          <p:cNvPicPr>
            <a:picLocks noChangeAspect="1"/>
          </p:cNvPicPr>
          <p:nvPr/>
        </p:nvPicPr>
        <p:blipFill>
          <a:blip r:embed="rId3"/>
          <a:stretch>
            <a:fillRect/>
          </a:stretch>
        </p:blipFill>
        <p:spPr>
          <a:xfrm>
            <a:off x="1272886" y="2362200"/>
            <a:ext cx="6598227" cy="3429000"/>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Rest-assured java library can be found at </a:t>
            </a:r>
            <a:r>
              <a:rPr lang="en-US" sz="1400" dirty="0">
                <a:solidFill>
                  <a:srgbClr val="3C5790"/>
                </a:solidFill>
                <a:hlinkClick r:id="rId3"/>
              </a:rPr>
              <a:t>https://rest-assured.io</a:t>
            </a:r>
            <a:r>
              <a:rPr lang="en-US" sz="1400" dirty="0">
                <a:solidFill>
                  <a:srgbClr val="3C5790"/>
                </a:solidFill>
              </a:rPr>
              <a:t>  .</a:t>
            </a:r>
          </a:p>
          <a:p>
            <a:r>
              <a:rPr lang="en-US" sz="1400" dirty="0">
                <a:solidFill>
                  <a:srgbClr val="3C5790"/>
                </a:solidFill>
              </a:rPr>
              <a:t>REST Assured includes </a:t>
            </a:r>
            <a:r>
              <a:rPr lang="en-US" sz="1400" dirty="0" err="1">
                <a:solidFill>
                  <a:srgbClr val="3C5790"/>
                </a:solidFill>
              </a:rPr>
              <a:t>JsonPath</a:t>
            </a:r>
            <a:r>
              <a:rPr lang="en-US" sz="1400" dirty="0">
                <a:solidFill>
                  <a:srgbClr val="3C5790"/>
                </a:solidFill>
              </a:rPr>
              <a:t> and </a:t>
            </a:r>
            <a:r>
              <a:rPr lang="en-US" sz="1400" dirty="0" err="1">
                <a:solidFill>
                  <a:srgbClr val="3C5790"/>
                </a:solidFill>
              </a:rPr>
              <a:t>XmlPath</a:t>
            </a:r>
            <a:r>
              <a:rPr lang="en-US" sz="1400" dirty="0">
                <a:solidFill>
                  <a:srgbClr val="3C5790"/>
                </a:solidFill>
              </a:rPr>
              <a:t> .</a:t>
            </a:r>
          </a:p>
        </p:txBody>
      </p:sp>
      <p:pic>
        <p:nvPicPr>
          <p:cNvPr id="9" name="Picture 8">
            <a:extLst>
              <a:ext uri="{FF2B5EF4-FFF2-40B4-BE49-F238E27FC236}">
                <a16:creationId xmlns:a16="http://schemas.microsoft.com/office/drawing/2014/main" id="{F620D76E-05CF-4E16-8AD9-D75A7BBF738A}"/>
              </a:ext>
            </a:extLst>
          </p:cNvPr>
          <p:cNvPicPr>
            <a:picLocks noChangeAspect="1"/>
          </p:cNvPicPr>
          <p:nvPr/>
        </p:nvPicPr>
        <p:blipFill>
          <a:blip r:embed="rId4"/>
          <a:stretch>
            <a:fillRect/>
          </a:stretch>
        </p:blipFill>
        <p:spPr>
          <a:xfrm>
            <a:off x="2657475" y="2925762"/>
            <a:ext cx="3829050" cy="1828800"/>
          </a:xfrm>
          <a:prstGeom prst="rect">
            <a:avLst/>
          </a:prstGeom>
        </p:spPr>
      </p:pic>
    </p:spTree>
    <p:extLst>
      <p:ext uri="{BB962C8B-B14F-4D97-AF65-F5344CB8AC3E}">
        <p14:creationId xmlns:p14="http://schemas.microsoft.com/office/powerpoint/2010/main" val="173086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382000" cy="457200"/>
          </a:xfrm>
        </p:spPr>
        <p:txBody>
          <a:bodyPr/>
          <a:lstStyle/>
          <a:p>
            <a:r>
              <a:rPr lang="en-US" sz="1400" dirty="0">
                <a:solidFill>
                  <a:srgbClr val="3C5790"/>
                </a:solidFill>
              </a:rPr>
              <a:t>Rest-assured </a:t>
            </a:r>
            <a:r>
              <a:rPr lang="en-US" sz="1400" b="1" dirty="0">
                <a:solidFill>
                  <a:srgbClr val="3C5790"/>
                </a:solidFill>
              </a:rPr>
              <a:t>Fluent</a:t>
            </a:r>
            <a:r>
              <a:rPr lang="en-US" sz="1400" dirty="0">
                <a:solidFill>
                  <a:srgbClr val="3C5790"/>
                </a:solidFill>
              </a:rPr>
              <a:t> </a:t>
            </a:r>
            <a:r>
              <a:rPr lang="en-US" sz="1400" b="1" dirty="0">
                <a:solidFill>
                  <a:srgbClr val="3C5790"/>
                </a:solidFill>
              </a:rPr>
              <a:t>API</a:t>
            </a:r>
            <a:r>
              <a:rPr lang="en-US" sz="1400" dirty="0">
                <a:solidFill>
                  <a:srgbClr val="3C5790"/>
                </a:solidFill>
              </a:rPr>
              <a:t>.</a:t>
            </a:r>
          </a:p>
        </p:txBody>
      </p:sp>
      <p:pic>
        <p:nvPicPr>
          <p:cNvPr id="3" name="Picture 2">
            <a:extLst>
              <a:ext uri="{FF2B5EF4-FFF2-40B4-BE49-F238E27FC236}">
                <a16:creationId xmlns:a16="http://schemas.microsoft.com/office/drawing/2014/main" id="{C4C26794-811E-4E68-9A0A-D8450FE5D7FD}"/>
              </a:ext>
            </a:extLst>
          </p:cNvPr>
          <p:cNvPicPr>
            <a:picLocks noChangeAspect="1"/>
          </p:cNvPicPr>
          <p:nvPr/>
        </p:nvPicPr>
        <p:blipFill>
          <a:blip r:embed="rId3"/>
          <a:stretch>
            <a:fillRect/>
          </a:stretch>
        </p:blipFill>
        <p:spPr>
          <a:xfrm>
            <a:off x="3200400" y="2412492"/>
            <a:ext cx="2209800" cy="2033016"/>
          </a:xfrm>
          <a:prstGeom prst="rect">
            <a:avLst/>
          </a:prstGeom>
        </p:spPr>
      </p:pic>
      <p:pic>
        <p:nvPicPr>
          <p:cNvPr id="5" name="Picture 4">
            <a:extLst>
              <a:ext uri="{FF2B5EF4-FFF2-40B4-BE49-F238E27FC236}">
                <a16:creationId xmlns:a16="http://schemas.microsoft.com/office/drawing/2014/main" id="{B510B237-7398-463A-81D8-4F810C625FCA}"/>
              </a:ext>
            </a:extLst>
          </p:cNvPr>
          <p:cNvPicPr>
            <a:picLocks noChangeAspect="1"/>
          </p:cNvPicPr>
          <p:nvPr/>
        </p:nvPicPr>
        <p:blipFill>
          <a:blip r:embed="rId4"/>
          <a:stretch>
            <a:fillRect/>
          </a:stretch>
        </p:blipFill>
        <p:spPr>
          <a:xfrm>
            <a:off x="730972" y="4840287"/>
            <a:ext cx="7682055" cy="1743075"/>
          </a:xfrm>
          <a:prstGeom prst="rect">
            <a:avLst/>
          </a:prstGeom>
        </p:spPr>
      </p:pic>
    </p:spTree>
    <p:extLst>
      <p:ext uri="{BB962C8B-B14F-4D97-AF65-F5344CB8AC3E}">
        <p14:creationId xmlns:p14="http://schemas.microsoft.com/office/powerpoint/2010/main" val="75689945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18576</TotalTime>
  <Words>813</Words>
  <Application>Microsoft Office PowerPoint</Application>
  <PresentationFormat>On-screen Show (4:3)</PresentationFormat>
  <Paragraphs>92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143</vt:lpstr>
      <vt:lpstr>Rest-assured</vt:lpstr>
      <vt:lpstr>Contents</vt:lpstr>
      <vt:lpstr>What is Rest-assured?</vt:lpstr>
      <vt:lpstr>History</vt:lpstr>
      <vt:lpstr>Features</vt:lpstr>
      <vt:lpstr>Features (cont.)</vt:lpstr>
      <vt:lpstr>Arhitecture</vt:lpstr>
      <vt:lpstr>Core</vt:lpstr>
      <vt:lpstr>Core (cont.)</vt:lpstr>
      <vt:lpstr>Core (cont.)</vt:lpstr>
      <vt:lpstr>Core (cont.)</vt:lpstr>
      <vt:lpstr>Core (cont.)</vt:lpstr>
      <vt:lpstr>Core (cont.)</vt:lpstr>
      <vt:lpstr>Core (cont.)</vt:lpstr>
      <vt:lpstr>Core (cont.)</vt:lpstr>
      <vt:lpstr>Core (cont.)</vt:lpstr>
      <vt:lpstr>Core (cont.)</vt:lpstr>
      <vt:lpstr>Core (cont.)</vt:lpstr>
      <vt:lpstr>Conclusion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1009</cp:revision>
  <dcterms:created xsi:type="dcterms:W3CDTF">2012-04-12T06:19:17Z</dcterms:created>
  <dcterms:modified xsi:type="dcterms:W3CDTF">2025-03-23T11:58:39Z</dcterms:modified>
</cp:coreProperties>
</file>