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0" r:id="rId5"/>
    <p:sldId id="455" r:id="rId6"/>
    <p:sldId id="465" r:id="rId7"/>
    <p:sldId id="472" r:id="rId8"/>
    <p:sldId id="429" r:id="rId9"/>
    <p:sldId id="466" r:id="rId10"/>
    <p:sldId id="467" r:id="rId11"/>
    <p:sldId id="468" r:id="rId12"/>
    <p:sldId id="470" r:id="rId13"/>
    <p:sldId id="469" r:id="rId14"/>
    <p:sldId id="473" r:id="rId15"/>
    <p:sldId id="478" r:id="rId16"/>
    <p:sldId id="477" r:id="rId17"/>
    <p:sldId id="476" r:id="rId18"/>
    <p:sldId id="481" r:id="rId19"/>
    <p:sldId id="482" r:id="rId20"/>
    <p:sldId id="479" r:id="rId21"/>
    <p:sldId id="480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75" r:id="rId32"/>
    <p:sldId id="471" r:id="rId33"/>
    <p:sldId id="474" r:id="rId34"/>
    <p:sldId id="436" r:id="rId35"/>
    <p:sldId id="448" r:id="rId36"/>
    <p:sldId id="447" r:id="rId37"/>
    <p:sldId id="449" r:id="rId38"/>
    <p:sldId id="451" r:id="rId39"/>
    <p:sldId id="452" r:id="rId40"/>
    <p:sldId id="453" r:id="rId41"/>
    <p:sldId id="450" r:id="rId42"/>
    <p:sldId id="454" r:id="rId43"/>
    <p:sldId id="457" r:id="rId44"/>
    <p:sldId id="456" r:id="rId45"/>
    <p:sldId id="442" r:id="rId46"/>
    <p:sldId id="458" r:id="rId47"/>
    <p:sldId id="459" r:id="rId48"/>
    <p:sldId id="461" r:id="rId49"/>
    <p:sldId id="460" r:id="rId50"/>
    <p:sldId id="464" r:id="rId51"/>
    <p:sldId id="493" r:id="rId52"/>
    <p:sldId id="494" r:id="rId53"/>
    <p:sldId id="446" r:id="rId54"/>
    <p:sldId id="259" r:id="rId5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1768" autoAdjust="0"/>
  </p:normalViewPr>
  <p:slideViewPr>
    <p:cSldViewPr>
      <p:cViewPr varScale="1">
        <p:scale>
          <a:sx n="114" d="100"/>
          <a:sy n="114" d="100"/>
        </p:scale>
        <p:origin x="15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07/04/2025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rSocket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provides mechanisms for applications to distinguish payload into two types: </a:t>
            </a:r>
            <a:r>
              <a:rPr lang="en-US" sz="1600" b="1" dirty="0">
                <a:solidFill>
                  <a:srgbClr val="3C5790"/>
                </a:solidFill>
              </a:rPr>
              <a:t>data</a:t>
            </a:r>
            <a:r>
              <a:rPr lang="en-US" sz="1600" dirty="0">
                <a:solidFill>
                  <a:srgbClr val="3C5790"/>
                </a:solidFill>
              </a:rPr>
              <a:t> and </a:t>
            </a:r>
            <a:r>
              <a:rPr lang="en-US" sz="1600" b="1" dirty="0">
                <a:solidFill>
                  <a:srgbClr val="3C5790"/>
                </a:solidFill>
              </a:rPr>
              <a:t>metadata</a:t>
            </a:r>
            <a:r>
              <a:rPr lang="en-US" sz="16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distinction between the types in an application is left to the application.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following are features of Data and Metadata.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Metadata can be encoded differently than Data.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Metadata can be "attached" (i.e. correlated) with the following entities: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Connection via Metadata Push and Stream ID of 0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Individual Request or Payload (upstream or downstream)</a:t>
            </a:r>
          </a:p>
        </p:txBody>
      </p:sp>
    </p:spTree>
    <p:extLst>
      <p:ext uri="{BB962C8B-B14F-4D97-AF65-F5344CB8AC3E}">
        <p14:creationId xmlns:p14="http://schemas.microsoft.com/office/powerpoint/2010/main" val="4324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9718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Frame is the minimum unit of </a:t>
            </a:r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message.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A frame consists of a header of 6 bytes and a body.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4 bytes in the header represent </a:t>
            </a:r>
            <a:r>
              <a:rPr lang="en-US" sz="1600" dirty="0" err="1">
                <a:solidFill>
                  <a:srgbClr val="3C5790"/>
                </a:solidFill>
              </a:rPr>
              <a:t>StreamID</a:t>
            </a:r>
            <a:r>
              <a:rPr lang="en-US" sz="1600" dirty="0">
                <a:solidFill>
                  <a:srgbClr val="3C5790"/>
                </a:solidFill>
              </a:rPr>
              <a:t>, 6 bits represent Frame Type, and 10 bits represent Flags.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structure of the body varies among different frame types.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Commonly used frames with Payload contain Metadata and Data.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If the transport layer does not support frame division (such as TCP), </a:t>
            </a:r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uses uint24 of 3 bytes to represent the frame length, so the maximum frame size is 16 MB.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If a frame exceeds 16 MB, </a:t>
            </a:r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supports frame division and recombination. In other words, a frame is divided into smaller frames, and the receiver recombines them automatically.</a:t>
            </a:r>
          </a:p>
          <a:p>
            <a:endParaRPr lang="en-US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3EA2B-E436-46D8-B002-1C737216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5029200"/>
            <a:ext cx="58578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Developers generally deal with Payload, which is similar to an HTTP message.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Payload can be a request or response. It consists of two binary parts:</a:t>
            </a: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Metadata, </a:t>
            </a:r>
            <a:r>
              <a:rPr lang="en-US" sz="1600" dirty="0">
                <a:solidFill>
                  <a:srgbClr val="3C5790"/>
                </a:solidFill>
              </a:rPr>
              <a:t>which is similar to HTTP header</a:t>
            </a: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Data</a:t>
            </a:r>
            <a:r>
              <a:rPr lang="en-US" sz="1600" dirty="0">
                <a:solidFill>
                  <a:srgbClr val="3C5790"/>
                </a:solidFill>
              </a:rPr>
              <a:t>, which is similar to HTTP body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C0C57-165B-4922-AC71-ACF56494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341964"/>
            <a:ext cx="4991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7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transport layer supports encoding and decoding </a:t>
            </a:r>
            <a:r>
              <a:rPr lang="en-US" sz="1600" b="1" dirty="0">
                <a:solidFill>
                  <a:srgbClr val="3C5790"/>
                </a:solidFill>
              </a:rPr>
              <a:t>binary</a:t>
            </a:r>
            <a:r>
              <a:rPr lang="en-US" sz="1600" dirty="0">
                <a:solidFill>
                  <a:srgbClr val="3C5790"/>
                </a:solidFill>
              </a:rPr>
              <a:t> streams into frames.</a:t>
            </a:r>
          </a:p>
          <a:p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allows you to customize the maximum frame size, which is 16 MB by default. When a frame exceeds 16 MB, it is divided into N small frames and recombined when received. As mentioned when introducing frames, this feature is called </a:t>
            </a:r>
            <a:r>
              <a:rPr lang="en-US" sz="1600" b="1" dirty="0">
                <a:solidFill>
                  <a:srgbClr val="3C5790"/>
                </a:solidFill>
              </a:rPr>
              <a:t>Fragmentation</a:t>
            </a:r>
            <a:r>
              <a:rPr lang="en-US" sz="1600" dirty="0">
                <a:solidFill>
                  <a:srgbClr val="3C5790"/>
                </a:solidFill>
              </a:rPr>
              <a:t>.</a:t>
            </a:r>
          </a:p>
          <a:p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uses the </a:t>
            </a:r>
            <a:r>
              <a:rPr lang="en-US" sz="1600" b="1" dirty="0">
                <a:solidFill>
                  <a:srgbClr val="3C5790"/>
                </a:solidFill>
              </a:rPr>
              <a:t>Reactor</a:t>
            </a:r>
            <a:r>
              <a:rPr lang="en-US" sz="1600" dirty="0">
                <a:solidFill>
                  <a:srgbClr val="3C5790"/>
                </a:solidFill>
              </a:rPr>
              <a:t> </a:t>
            </a:r>
            <a:r>
              <a:rPr lang="en-US" sz="1600" b="1" dirty="0">
                <a:solidFill>
                  <a:srgbClr val="3C5790"/>
                </a:solidFill>
              </a:rPr>
              <a:t>core</a:t>
            </a:r>
            <a:r>
              <a:rPr lang="en-US" sz="1600" dirty="0">
                <a:solidFill>
                  <a:srgbClr val="3C5790"/>
                </a:solidFill>
              </a:rPr>
              <a:t> library to support four communication modes, which are abstracted as advanced APIs.</a:t>
            </a:r>
            <a:endParaRPr lang="fr-CA" sz="16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8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9C49206-79BC-4E2E-B826-1D7854C2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10205"/>
              </p:ext>
            </p:extLst>
          </p:nvPr>
        </p:nvGraphicFramePr>
        <p:xfrm>
          <a:off x="445316" y="2209800"/>
          <a:ext cx="84582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37">
                  <a:extLst>
                    <a:ext uri="{9D8B030D-6E8A-4147-A177-3AD203B41FA5}">
                      <a16:colId xmlns:a16="http://schemas.microsoft.com/office/drawing/2014/main" val="2614310333"/>
                    </a:ext>
                  </a:extLst>
                </a:gridCol>
                <a:gridCol w="777547">
                  <a:extLst>
                    <a:ext uri="{9D8B030D-6E8A-4147-A177-3AD203B41FA5}">
                      <a16:colId xmlns:a16="http://schemas.microsoft.com/office/drawing/2014/main" val="2712264762"/>
                    </a:ext>
                  </a:extLst>
                </a:gridCol>
                <a:gridCol w="5322117">
                  <a:extLst>
                    <a:ext uri="{9D8B030D-6E8A-4147-A177-3AD203B41FA5}">
                      <a16:colId xmlns:a16="http://schemas.microsoft.com/office/drawing/2014/main" val="31136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30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6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 by client to initiate protocol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4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 by responder to grant the ability to send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7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KEEPALIVE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keepalive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REQUEST_RESPONSE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single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1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REQUEST_FNF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single one way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8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REQUEST_STREAM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 completable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5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REQUEST_CHANNEL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 completable stream in both directions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0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3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9C49206-79BC-4E2E-B826-1D7854C2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25013"/>
              </p:ext>
            </p:extLst>
          </p:nvPr>
        </p:nvGraphicFramePr>
        <p:xfrm>
          <a:off x="445316" y="2209800"/>
          <a:ext cx="84582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37">
                  <a:extLst>
                    <a:ext uri="{9D8B030D-6E8A-4147-A177-3AD203B41FA5}">
                      <a16:colId xmlns:a16="http://schemas.microsoft.com/office/drawing/2014/main" val="2614310333"/>
                    </a:ext>
                  </a:extLst>
                </a:gridCol>
                <a:gridCol w="777547">
                  <a:extLst>
                    <a:ext uri="{9D8B030D-6E8A-4147-A177-3AD203B41FA5}">
                      <a16:colId xmlns:a16="http://schemas.microsoft.com/office/drawing/2014/main" val="2712264762"/>
                    </a:ext>
                  </a:extLst>
                </a:gridCol>
                <a:gridCol w="5322117">
                  <a:extLst>
                    <a:ext uri="{9D8B030D-6E8A-4147-A177-3AD203B41FA5}">
                      <a16:colId xmlns:a16="http://schemas.microsoft.com/office/drawing/2014/main" val="31136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30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N more items with Reactive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6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outstanding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4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Payload on a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7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at connection or application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METADATA_PUSH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 metadata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1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SETUP for resuming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8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RESUME_OK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 in response to a RESUME if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5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extend more frame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0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92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19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</a:t>
            </a:r>
            <a:r>
              <a:rPr lang="en-US" sz="1600" b="1" dirty="0">
                <a:solidFill>
                  <a:srgbClr val="3C5790"/>
                </a:solidFill>
              </a:rPr>
              <a:t>SETUP</a:t>
            </a:r>
            <a:r>
              <a:rPr lang="en-US" sz="1600" dirty="0">
                <a:solidFill>
                  <a:srgbClr val="3C5790"/>
                </a:solidFill>
              </a:rPr>
              <a:t> frame is sent by the client to inform the server of the parameters under which it desires to operate. The usage and message sequence used is shown in Connection Establishment.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One of the important parameters for a connection is the format, layout, and any schema of the data and metadata for frames.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F2BCF-059D-4C04-8077-DF7837B4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382803"/>
            <a:ext cx="4038600" cy="32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1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ERROR</a:t>
            </a:r>
            <a:r>
              <a:rPr lang="en-US" sz="1600" dirty="0">
                <a:solidFill>
                  <a:srgbClr val="3C5790"/>
                </a:solidFill>
              </a:rPr>
              <a:t> frames are used for errors on individual requests/streams as well as connection errors and in response to SETUP frames.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96720-9BD6-467D-B5C1-A1E19B0D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79679"/>
            <a:ext cx="4572000" cy="19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7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9C49206-79BC-4E2E-B826-1D7854C2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52603"/>
              </p:ext>
            </p:extLst>
          </p:nvPr>
        </p:nvGraphicFramePr>
        <p:xfrm>
          <a:off x="76200" y="2291080"/>
          <a:ext cx="8991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274">
                  <a:extLst>
                    <a:ext uri="{9D8B030D-6E8A-4147-A177-3AD203B41FA5}">
                      <a16:colId xmlns:a16="http://schemas.microsoft.com/office/drawing/2014/main" val="2614310333"/>
                    </a:ext>
                  </a:extLst>
                </a:gridCol>
                <a:gridCol w="1531326">
                  <a:extLst>
                    <a:ext uri="{9D8B030D-6E8A-4147-A177-3AD203B41FA5}">
                      <a16:colId xmlns:a16="http://schemas.microsoft.com/office/drawing/2014/main" val="271226476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1136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30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6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INVALID_SETUP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Setup frame is invalid for the server. Stream ID MUST be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4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UNSUPPORTED_SETUP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(or all) of the parameters specified by the client are unsupported by the server. Stream ID MUST be 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7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REJECTED_SETUP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The server rejected the setup, it can specify the reason in the payload. Stream ID MUST be 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8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REJECTED_RESUME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The server rejected the resume, it can specify the reason in the payload. Stream ID MUST be 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CONNECTION_ERROR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connection is being terminated.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28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18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9C49206-79BC-4E2E-B826-1D7854C2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70388"/>
              </p:ext>
            </p:extLst>
          </p:nvPr>
        </p:nvGraphicFramePr>
        <p:xfrm>
          <a:off x="76200" y="2209800"/>
          <a:ext cx="8991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274">
                  <a:extLst>
                    <a:ext uri="{9D8B030D-6E8A-4147-A177-3AD203B41FA5}">
                      <a16:colId xmlns:a16="http://schemas.microsoft.com/office/drawing/2014/main" val="2614310333"/>
                    </a:ext>
                  </a:extLst>
                </a:gridCol>
                <a:gridCol w="1531326">
                  <a:extLst>
                    <a:ext uri="{9D8B030D-6E8A-4147-A177-3AD203B41FA5}">
                      <a16:colId xmlns:a16="http://schemas.microsoft.com/office/drawing/2014/main" val="271226476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1136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30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CONNECTION_CLOSE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connection is being terminated. Receiver of this frame MUST wait for outstanding streams to terminate before closing the connection.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8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layer logic generating a Reactive Streams </a:t>
                      </a:r>
                      <a:r>
                        <a:rPr lang="en-US" dirty="0" err="1"/>
                        <a:t>onError</a:t>
                      </a:r>
                      <a:r>
                        <a:rPr lang="en-US" dirty="0"/>
                        <a:t> event. Stream ID MUST be &gt;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5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Despite being a valid request, the Responder decided to reject it. The Responder guarantees that it didn't process the request.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0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CANCELED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Responder canceled the request but may have started processing it. Stream ID MUST be &gt;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3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is invalid. Stream ID MUST be &gt; 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8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0xFFFFFFFF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 for Extension Use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7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7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rSocket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Terminology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Implementation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en-US" sz="1600" dirty="0">
                <a:solidFill>
                  <a:srgbClr val="3C5790"/>
                </a:solidFill>
              </a:rPr>
              <a:t>Conclusion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81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</a:t>
            </a:r>
            <a:r>
              <a:rPr lang="en-US" sz="1600" b="1" dirty="0">
                <a:solidFill>
                  <a:srgbClr val="3C5790"/>
                </a:solidFill>
              </a:rPr>
              <a:t>LEASE</a:t>
            </a:r>
            <a:r>
              <a:rPr lang="en-US" sz="1600" dirty="0">
                <a:solidFill>
                  <a:srgbClr val="3C5790"/>
                </a:solidFill>
              </a:rPr>
              <a:t> semantics are to control the number of individual requests (all types) that a Requester may send in a given period. The only responsibility the protocol implementation has for the LEASE is to honor it on the Requester side.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Responder application is responsible for the logic of generation and informing the Responder it should send a LEASE to the peer Requester.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Requester MUST respect the LEASE contract. The Requester MUST NOT send more than Number of Requests specified in the LEASE frame within the Time-To-Live value in the LEASE.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EF6F4-75D1-4571-9885-2D8BC73F0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07110"/>
            <a:ext cx="4457700" cy="23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371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KEEPALIVE</a:t>
            </a:r>
            <a:r>
              <a:rPr lang="en-US" sz="1600" dirty="0">
                <a:solidFill>
                  <a:srgbClr val="3C5790"/>
                </a:solidFill>
              </a:rPr>
              <a:t> frames MUST always use Stream ID 0 as they pertain to the Connection.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KEEPALIVE frames MUST be initiated by the client and sent periodically with the (R)</a:t>
            </a:r>
            <a:r>
              <a:rPr lang="en-US" sz="1600" dirty="0" err="1">
                <a:solidFill>
                  <a:srgbClr val="3C5790"/>
                </a:solidFill>
              </a:rPr>
              <a:t>espond</a:t>
            </a:r>
            <a:r>
              <a:rPr lang="en-US" sz="1600" dirty="0">
                <a:solidFill>
                  <a:srgbClr val="3C5790"/>
                </a:solidFill>
              </a:rPr>
              <a:t> flag set.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KEEPALIVE frames MAY be initiated by the server and sent upon application request with the (R)</a:t>
            </a:r>
            <a:r>
              <a:rPr lang="en-US" sz="1600" dirty="0" err="1">
                <a:solidFill>
                  <a:srgbClr val="3C5790"/>
                </a:solidFill>
              </a:rPr>
              <a:t>espond</a:t>
            </a:r>
            <a:r>
              <a:rPr lang="en-US" sz="1600" dirty="0">
                <a:solidFill>
                  <a:srgbClr val="3C5790"/>
                </a:solidFill>
              </a:rPr>
              <a:t> flag set.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F79AF-5147-48A5-9FB7-ABEC3B2DA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657600"/>
            <a:ext cx="49911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REQUEST_RESPONSE</a:t>
            </a:r>
            <a:r>
              <a:rPr lang="en-US" sz="1600" dirty="0">
                <a:solidFill>
                  <a:srgbClr val="3C5790"/>
                </a:solidFill>
              </a:rPr>
              <a:t> Frame </a:t>
            </a:r>
          </a:p>
          <a:p>
            <a:endParaRPr lang="en-US" sz="1600" dirty="0">
              <a:solidFill>
                <a:srgbClr val="3C5790"/>
              </a:solidFill>
            </a:endParaRPr>
          </a:p>
          <a:p>
            <a:endParaRPr lang="en-US" sz="1600" dirty="0">
              <a:solidFill>
                <a:srgbClr val="3C5790"/>
              </a:solidFill>
            </a:endParaRPr>
          </a:p>
          <a:p>
            <a:endParaRPr lang="en-US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1FF5E-46AA-49C4-AE47-DADA27A3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2971800"/>
            <a:ext cx="50482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5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REQUEST_FNF </a:t>
            </a:r>
            <a:r>
              <a:rPr lang="en-US" sz="1600" dirty="0">
                <a:solidFill>
                  <a:srgbClr val="3C5790"/>
                </a:solidFill>
              </a:rPr>
              <a:t>(Fire-n-Forget) Frame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FC60-3AF7-4DFF-8757-39CF25E6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200400"/>
            <a:ext cx="4991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7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812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REQUEST_STREAM</a:t>
            </a:r>
            <a:r>
              <a:rPr lang="en-US" sz="1600" dirty="0">
                <a:solidFill>
                  <a:srgbClr val="3C5790"/>
                </a:solidFill>
              </a:rPr>
              <a:t> Frame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0CB73-43EE-45B6-BE3E-9BD936E6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3052762"/>
            <a:ext cx="5038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3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5334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REQUEST_CHANNEL </a:t>
            </a:r>
            <a:r>
              <a:rPr lang="en-US" sz="1600" dirty="0">
                <a:solidFill>
                  <a:srgbClr val="3C5790"/>
                </a:solidFill>
              </a:rPr>
              <a:t>Frame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EA397-420C-4A21-B280-D04F9B4E5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3048000"/>
            <a:ext cx="50196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1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REQUEST_N </a:t>
            </a:r>
            <a:r>
              <a:rPr lang="en-US" sz="1600" dirty="0">
                <a:solidFill>
                  <a:srgbClr val="3C5790"/>
                </a:solidFill>
              </a:rPr>
              <a:t>Frame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B954B-A3E8-4D6C-9993-CE58DADF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3048000"/>
            <a:ext cx="50863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CANCEL</a:t>
            </a:r>
            <a:r>
              <a:rPr lang="en-US" sz="1600" dirty="0">
                <a:solidFill>
                  <a:srgbClr val="3C5790"/>
                </a:solidFill>
              </a:rPr>
              <a:t> Frame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E1B91-8F4C-417B-89CD-124FD3811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3429000"/>
            <a:ext cx="4933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PAYLOAD </a:t>
            </a:r>
            <a:r>
              <a:rPr lang="en-US" sz="1600" dirty="0">
                <a:solidFill>
                  <a:srgbClr val="3C5790"/>
                </a:solidFill>
              </a:rPr>
              <a:t>Frame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E24A0-11AE-40B0-86BC-CE455158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3152776"/>
            <a:ext cx="5038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78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19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A Metadata Push frame can be used to send asynchronous metadata notifications from a Requester or Responder to its peer.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METADATA_PUSH</a:t>
            </a:r>
            <a:r>
              <a:rPr lang="en-US" sz="1600" dirty="0">
                <a:solidFill>
                  <a:srgbClr val="3C5790"/>
                </a:solidFill>
              </a:rPr>
              <a:t> frames MUST always use Stream ID 0 as they pertain to the Connection.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Metadata tied to a particular stream uses the individual Payload frame Metadata flag.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8A608-9641-49CB-957F-4BC7BF6A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3657600"/>
            <a:ext cx="4943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rSocket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is an application protocol initially developed by Netflix, that supports Reactive Streams. </a:t>
            </a:r>
          </a:p>
          <a:p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is a binary protocol for use on byte stream transports such as TCP, </a:t>
            </a:r>
            <a:r>
              <a:rPr lang="en-US" sz="1600" dirty="0" err="1">
                <a:solidFill>
                  <a:srgbClr val="3C5790"/>
                </a:solidFill>
              </a:rPr>
              <a:t>WebSockets</a:t>
            </a:r>
            <a:r>
              <a:rPr lang="en-US" sz="1600" dirty="0">
                <a:solidFill>
                  <a:srgbClr val="3C5790"/>
                </a:solidFill>
              </a:rPr>
              <a:t>, and Aeron.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It enables the following symmetric interaction models via async message passing over a single connection.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5334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EXT</a:t>
            </a:r>
            <a:r>
              <a:rPr lang="en-US" sz="1600" dirty="0">
                <a:solidFill>
                  <a:srgbClr val="3C5790"/>
                </a:solidFill>
              </a:rPr>
              <a:t> (Extension) Frame</a:t>
            </a:r>
            <a:endParaRPr lang="fr-CA" sz="16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C98B4-2569-4341-B633-4A300221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090863"/>
            <a:ext cx="5038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8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81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JDK has launched reactive standard APIs. Apart from the Processor, its core interfaces only contain Publisher, Subscriber, and Subscription.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Publisher</a:t>
            </a:r>
            <a:r>
              <a:rPr lang="en-US" sz="1600" dirty="0">
                <a:solidFill>
                  <a:srgbClr val="3C5790"/>
                </a:solidFill>
              </a:rPr>
              <a:t> is responsible for producing data. The only method in it is subscribe, which starts a new subscription after receiving a Subscriber.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Subscriber</a:t>
            </a:r>
            <a:r>
              <a:rPr lang="en-US" sz="1600" dirty="0">
                <a:solidFill>
                  <a:srgbClr val="3C5790"/>
                </a:solidFill>
              </a:rPr>
              <a:t> is responsible for subscribing to consumption data.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Subscription</a:t>
            </a:r>
            <a:r>
              <a:rPr lang="en-US" sz="1600" dirty="0">
                <a:solidFill>
                  <a:srgbClr val="3C5790"/>
                </a:solidFill>
              </a:rPr>
              <a:t> defines the context of a Subscription, such as canceling or notifying of obtaining the next N data entries.</a:t>
            </a:r>
            <a:endParaRPr lang="fr-CA" sz="16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12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C396D-E501-4946-87D1-F249BC6B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981200"/>
            <a:ext cx="7562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32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124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Create a subscriber and start subscribing to Publisher</a:t>
            </a:r>
          </a:p>
          <a:p>
            <a:r>
              <a:rPr lang="en-US" sz="1600" dirty="0">
                <a:solidFill>
                  <a:srgbClr val="3C5790"/>
                </a:solidFill>
              </a:rPr>
              <a:t>Generate the context subscription</a:t>
            </a:r>
          </a:p>
          <a:p>
            <a:r>
              <a:rPr lang="en-US" sz="1600" dirty="0">
                <a:solidFill>
                  <a:srgbClr val="3C5790"/>
                </a:solidFill>
              </a:rPr>
              <a:t>When Publisher is ready, call </a:t>
            </a:r>
            <a:r>
              <a:rPr lang="en-US" sz="1600" b="1" dirty="0" err="1">
                <a:solidFill>
                  <a:srgbClr val="3C5790"/>
                </a:solidFill>
              </a:rPr>
              <a:t>onSubscribe</a:t>
            </a:r>
            <a:r>
              <a:rPr lang="en-US" sz="1600" dirty="0">
                <a:solidFill>
                  <a:srgbClr val="3C5790"/>
                </a:solidFill>
              </a:rPr>
              <a:t>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Publisher begins to produce data</a:t>
            </a:r>
          </a:p>
          <a:p>
            <a:r>
              <a:rPr lang="en-US" sz="1600" dirty="0">
                <a:solidFill>
                  <a:srgbClr val="3C5790"/>
                </a:solidFill>
              </a:rPr>
              <a:t>Call back </a:t>
            </a:r>
            <a:r>
              <a:rPr lang="en-US" sz="1600" b="1" dirty="0" err="1">
                <a:solidFill>
                  <a:srgbClr val="3C5790"/>
                </a:solidFill>
              </a:rPr>
              <a:t>onNext</a:t>
            </a:r>
            <a:r>
              <a:rPr lang="en-US" sz="1600" dirty="0">
                <a:solidFill>
                  <a:srgbClr val="3C5790"/>
                </a:solidFill>
              </a:rPr>
              <a:t> for each successfully produced data entry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If production fails, call back </a:t>
            </a:r>
            <a:r>
              <a:rPr lang="en-US" sz="1600" b="1" dirty="0" err="1">
                <a:solidFill>
                  <a:srgbClr val="3C5790"/>
                </a:solidFill>
              </a:rPr>
              <a:t>onError</a:t>
            </a:r>
            <a:r>
              <a:rPr lang="en-US" sz="1600" dirty="0">
                <a:solidFill>
                  <a:srgbClr val="3C5790"/>
                </a:solidFill>
              </a:rPr>
              <a:t> and end the current subscription.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When all the data is produced, call back </a:t>
            </a:r>
            <a:r>
              <a:rPr lang="en-US" sz="1600" b="1" dirty="0" err="1">
                <a:solidFill>
                  <a:srgbClr val="3C5790"/>
                </a:solidFill>
              </a:rPr>
              <a:t>onComplete</a:t>
            </a:r>
            <a:r>
              <a:rPr lang="en-US" sz="1600" dirty="0">
                <a:solidFill>
                  <a:srgbClr val="3C5790"/>
                </a:solidFill>
              </a:rPr>
              <a:t> and end the current subscription.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You can call subscription during the process to cancel the subscription at any time or send a notification about producing the next N elements by </a:t>
            </a:r>
            <a:r>
              <a:rPr lang="en-US" sz="1600" b="1" dirty="0">
                <a:solidFill>
                  <a:srgbClr val="3C5790"/>
                </a:solidFill>
              </a:rPr>
              <a:t>request</a:t>
            </a:r>
            <a:r>
              <a:rPr lang="en-US" sz="1600" dirty="0">
                <a:solidFill>
                  <a:srgbClr val="3C5790"/>
                </a:solidFill>
              </a:rPr>
              <a:t>(n). This process is called backpressure.</a:t>
            </a:r>
            <a:endParaRPr lang="fr-CA" sz="16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8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It supports 4 communication modes: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Request response (1:1)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Request stream (1:N)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Request channel (M:N)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Fire </a:t>
            </a:r>
            <a:r>
              <a:rPr lang="en-US" sz="1600">
                <a:solidFill>
                  <a:srgbClr val="3C5790"/>
                </a:solidFill>
              </a:rPr>
              <a:t>and forget (1:0)</a:t>
            </a:r>
            <a:endParaRPr lang="en-US" sz="1600" dirty="0">
              <a:solidFill>
                <a:srgbClr val="3C5790"/>
              </a:solidFill>
            </a:endParaRPr>
          </a:p>
          <a:p>
            <a:endParaRPr lang="en-US" sz="1600" dirty="0">
              <a:solidFill>
                <a:srgbClr val="3C5790"/>
              </a:solidFill>
            </a:endParaRPr>
          </a:p>
          <a:p>
            <a:endParaRPr lang="en-US" sz="1600" dirty="0">
              <a:solidFill>
                <a:srgbClr val="3C5790"/>
              </a:solidFill>
            </a:endParaRPr>
          </a:p>
          <a:p>
            <a:endParaRPr lang="en-US" sz="1600" dirty="0">
              <a:solidFill>
                <a:srgbClr val="3C5790"/>
              </a:solidFill>
            </a:endParaRPr>
          </a:p>
          <a:p>
            <a:endParaRPr lang="en-US" sz="1600" dirty="0">
              <a:solidFill>
                <a:srgbClr val="3C5790"/>
              </a:solidFill>
            </a:endParaRPr>
          </a:p>
          <a:p>
            <a:endParaRPr lang="en-US" sz="16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72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95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Request/Response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sends a request, and the server receives the request and returns a response. 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6CACE-F681-40AC-A0EE-BD93E969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05200"/>
            <a:ext cx="4429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49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14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Request stream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sends a request, and the server returns N responses.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Conventional MQ typically uses the </a:t>
            </a:r>
            <a:r>
              <a:rPr lang="en-US" sz="1400" dirty="0" err="1">
                <a:solidFill>
                  <a:srgbClr val="3C5790"/>
                </a:solidFill>
              </a:rPr>
              <a:t>RequestStream</a:t>
            </a:r>
            <a:r>
              <a:rPr lang="en-US" sz="1400" dirty="0">
                <a:solidFill>
                  <a:srgbClr val="3C5790"/>
                </a:solidFill>
              </a:rPr>
              <a:t> mode.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46AED-E148-4DE4-B3CB-02DD31E5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581400"/>
            <a:ext cx="40100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99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14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Request channel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 a channel context so both parties can send messages.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 is a typical </a:t>
            </a:r>
            <a:r>
              <a:rPr lang="en-US" sz="1400" dirty="0" err="1">
                <a:solidFill>
                  <a:srgbClr val="3C5790"/>
                </a:solidFill>
              </a:rPr>
              <a:t>RequstChannel</a:t>
            </a:r>
            <a:r>
              <a:rPr lang="en-US" sz="1400" dirty="0">
                <a:solidFill>
                  <a:srgbClr val="3C5790"/>
                </a:solidFill>
              </a:rPr>
              <a:t> scenario.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5B388-1657-4AA0-AA86-331EF17F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657600"/>
            <a:ext cx="4076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56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Fire and forget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mode supports sending a request without sending a response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Practical scenarios: such as event tracking and log reporting.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response in these scenarios is not needed, and it does not matter if several requests are lost.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F829C-22E5-4803-B830-1EED3FEE3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581401"/>
            <a:ext cx="3924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65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process of the client in </a:t>
            </a:r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connecting to the Server is called Setup.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After the connection is established, the direction logic of message sending and receiving is specified: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When the Client sends a request to the Server, the request ID is always an odd number.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When the Server sends a request to the Client, the request ID is always an even number.</a:t>
            </a:r>
          </a:p>
          <a:p>
            <a:endParaRPr lang="en-US" sz="16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0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Support for interaction models beyond request/response such as streaming responses and push</a:t>
            </a:r>
          </a:p>
          <a:p>
            <a:r>
              <a:rPr lang="en-US" sz="1600" dirty="0">
                <a:solidFill>
                  <a:srgbClr val="3C5790"/>
                </a:solidFill>
              </a:rPr>
              <a:t>Application-level flow control semantics (async pull/push of bounded batch sizes) across network boundaries</a:t>
            </a:r>
          </a:p>
          <a:p>
            <a:r>
              <a:rPr lang="en-US" sz="1600" dirty="0">
                <a:solidFill>
                  <a:srgbClr val="3C5790"/>
                </a:solidFill>
              </a:rPr>
              <a:t>Binary, multiplexed use of a single connection</a:t>
            </a:r>
          </a:p>
          <a:p>
            <a:r>
              <a:rPr lang="en-US" sz="1600" dirty="0">
                <a:solidFill>
                  <a:srgbClr val="3C5790"/>
                </a:solidFill>
              </a:rPr>
              <a:t>Support resumption of long-lived subscriptions across transport connections</a:t>
            </a:r>
          </a:p>
          <a:p>
            <a:r>
              <a:rPr lang="en-US" sz="1600" dirty="0">
                <a:solidFill>
                  <a:srgbClr val="3C5790"/>
                </a:solidFill>
              </a:rPr>
              <a:t>Need of an application protocol in order to use transport protocols such as </a:t>
            </a:r>
            <a:r>
              <a:rPr lang="en-US" sz="1600" dirty="0" err="1">
                <a:solidFill>
                  <a:srgbClr val="3C5790"/>
                </a:solidFill>
              </a:rPr>
              <a:t>WebSockets</a:t>
            </a:r>
            <a:r>
              <a:rPr lang="en-US" sz="1600" dirty="0">
                <a:solidFill>
                  <a:srgbClr val="3C5790"/>
                </a:solidFill>
              </a:rPr>
              <a:t> and Aeron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communication is bi-directional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2CE73-4EB1-451D-8DD9-870179E7A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86" y="2567031"/>
            <a:ext cx="5974627" cy="38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6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RSocket</a:t>
            </a:r>
            <a:r>
              <a:rPr lang="en-US" sz="1400" dirty="0">
                <a:solidFill>
                  <a:srgbClr val="3C5790"/>
                </a:solidFill>
              </a:rPr>
              <a:t> is more efficient and supports more scenarios than HTTP.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eliminates head-of-line blocking.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Compared with event-based frameworks, such as </a:t>
            </a:r>
            <a:r>
              <a:rPr lang="en-US" sz="1400" dirty="0" err="1">
                <a:solidFill>
                  <a:srgbClr val="3C5790"/>
                </a:solidFill>
              </a:rPr>
              <a:t>SocketIO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RSocket</a:t>
            </a:r>
            <a:r>
              <a:rPr lang="en-US" sz="1400" dirty="0">
                <a:solidFill>
                  <a:srgbClr val="3C5790"/>
                </a:solidFill>
              </a:rPr>
              <a:t> requests have a clear context, are refined, and APIs are easy to 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B91FF-72F2-417E-AB79-20FFD5E9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256327"/>
            <a:ext cx="5353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81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have java </a:t>
            </a:r>
            <a:r>
              <a:rPr lang="en-US" sz="1400" dirty="0" err="1">
                <a:solidFill>
                  <a:srgbClr val="3C5790"/>
                </a:solidFill>
              </a:rPr>
              <a:t>rSocket</a:t>
            </a:r>
            <a:r>
              <a:rPr lang="en-US" sz="1400" dirty="0">
                <a:solidFill>
                  <a:srgbClr val="3C5790"/>
                </a:solidFill>
              </a:rPr>
              <a:t> implementation, we can use it by adding the </a:t>
            </a:r>
            <a:r>
              <a:rPr lang="en-US" sz="1400" b="1" dirty="0" err="1">
                <a:solidFill>
                  <a:srgbClr val="3C5790"/>
                </a:solidFill>
              </a:rPr>
              <a:t>rsocket</a:t>
            </a:r>
            <a:r>
              <a:rPr lang="en-US" sz="1400" b="1" dirty="0">
                <a:solidFill>
                  <a:srgbClr val="3C5790"/>
                </a:solidFill>
              </a:rPr>
              <a:t>-core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 err="1">
                <a:solidFill>
                  <a:srgbClr val="3C5790"/>
                </a:solidFill>
              </a:rPr>
              <a:t>rsocket</a:t>
            </a:r>
            <a:r>
              <a:rPr lang="en-US" sz="1400" b="1" dirty="0">
                <a:solidFill>
                  <a:srgbClr val="3C5790"/>
                </a:solidFill>
              </a:rPr>
              <a:t>-transport-</a:t>
            </a:r>
            <a:r>
              <a:rPr lang="en-US" sz="1400" b="1" dirty="0" err="1">
                <a:solidFill>
                  <a:srgbClr val="3C5790"/>
                </a:solidFill>
              </a:rPr>
              <a:t>netty</a:t>
            </a:r>
            <a:r>
              <a:rPr lang="en-US" sz="1400" dirty="0">
                <a:solidFill>
                  <a:srgbClr val="3C5790"/>
                </a:solidFill>
              </a:rPr>
              <a:t> dependencies.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42AFB-E411-4BD8-9717-A61728F5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3429000"/>
            <a:ext cx="3952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45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Server request response communication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EBC63-DFAC-44CF-8D81-F406F282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71288"/>
            <a:ext cx="5157787" cy="3005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BA697-C1B5-4509-A183-D69E006D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715000"/>
            <a:ext cx="4355939" cy="9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2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Client request/response communication mode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EC3F9-28E3-40FA-9925-3BB45961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590799"/>
            <a:ext cx="3962400" cy="39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5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Server request stream communication mode example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0449E-CDE3-4DED-890F-EE7C7724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5600"/>
            <a:ext cx="6219825" cy="18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3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Client Request stream communication mode example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F45BF-DE47-49AF-9972-7C12432D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4" y="2560040"/>
            <a:ext cx="6467475" cy="37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0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Server fire and forgot mode communication example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F2955-05C0-4424-9B07-D6AAB381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2971800"/>
            <a:ext cx="6772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1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Client fire and forgot communication mode example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345FE-C877-4F73-914A-5FC353EA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594994"/>
            <a:ext cx="3763696" cy="3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0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Server channel communication mode example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D9B91-C599-41F8-AEE9-AAF5FF6B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2857151"/>
            <a:ext cx="49625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5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Terminology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Frame</a:t>
            </a:r>
            <a:r>
              <a:rPr lang="en-US" sz="1600" dirty="0">
                <a:solidFill>
                  <a:srgbClr val="3C5790"/>
                </a:solidFill>
              </a:rPr>
              <a:t>: A single message containing a request, response, or protocol processing.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Fragment</a:t>
            </a:r>
            <a:r>
              <a:rPr lang="en-US" sz="1600" dirty="0">
                <a:solidFill>
                  <a:srgbClr val="3C5790"/>
                </a:solidFill>
              </a:rPr>
              <a:t>: A portion of an application message that has been partitioned for inclusion in a Frame. See Fragmentation and Reassembly.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Transport</a:t>
            </a:r>
            <a:r>
              <a:rPr lang="en-US" sz="1600" dirty="0">
                <a:solidFill>
                  <a:srgbClr val="3C5790"/>
                </a:solidFill>
              </a:rPr>
              <a:t>: Protocol used to carry </a:t>
            </a:r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protocol. One of </a:t>
            </a:r>
            <a:r>
              <a:rPr lang="en-US" sz="1600" dirty="0" err="1">
                <a:solidFill>
                  <a:srgbClr val="3C5790"/>
                </a:solidFill>
              </a:rPr>
              <a:t>WebSockets</a:t>
            </a:r>
            <a:r>
              <a:rPr lang="en-US" sz="1600" dirty="0">
                <a:solidFill>
                  <a:srgbClr val="3C5790"/>
                </a:solidFill>
              </a:rPr>
              <a:t>, TCP, or Aeron. The transport MUST provide capabilities mentioned in the transport protocol section.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Stream</a:t>
            </a:r>
            <a:r>
              <a:rPr lang="en-US" sz="1600" dirty="0">
                <a:solidFill>
                  <a:srgbClr val="3C5790"/>
                </a:solidFill>
              </a:rPr>
              <a:t>: Unit of operation (request/response, etc.). 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Request</a:t>
            </a:r>
            <a:r>
              <a:rPr lang="en-US" sz="1600" dirty="0">
                <a:solidFill>
                  <a:srgbClr val="3C5790"/>
                </a:solidFill>
              </a:rPr>
              <a:t>: A stream request. May be one of four types. As well as request for more items or cancellation of previous request.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Payload</a:t>
            </a:r>
            <a:r>
              <a:rPr lang="en-US" sz="1600" dirty="0">
                <a:solidFill>
                  <a:srgbClr val="3C5790"/>
                </a:solidFill>
              </a:rPr>
              <a:t>: A stream message (upstream or downstream). Contains data associated with a stream created by a previous request. In Reactive Streams and Rx this is the '</a:t>
            </a:r>
            <a:r>
              <a:rPr lang="en-US" sz="1600" dirty="0" err="1">
                <a:solidFill>
                  <a:srgbClr val="3C5790"/>
                </a:solidFill>
              </a:rPr>
              <a:t>onNext</a:t>
            </a:r>
            <a:r>
              <a:rPr lang="en-US" sz="1600" dirty="0">
                <a:solidFill>
                  <a:srgbClr val="3C5790"/>
                </a:solidFill>
              </a:rPr>
              <a:t>' event.</a:t>
            </a:r>
          </a:p>
        </p:txBody>
      </p:sp>
    </p:spTree>
    <p:extLst>
      <p:ext uri="{BB962C8B-B14F-4D97-AF65-F5344CB8AC3E}">
        <p14:creationId xmlns:p14="http://schemas.microsoft.com/office/powerpoint/2010/main" val="4158685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Client channel communication mode example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30DF3-C5B1-4210-ADA7-B7AD7C12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14599"/>
            <a:ext cx="4267200" cy="409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4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9A5ECF-AF20-4FB9-A455-B5A6D06C4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78921"/>
              </p:ext>
            </p:extLst>
          </p:nvPr>
        </p:nvGraphicFramePr>
        <p:xfrm>
          <a:off x="228600" y="2286000"/>
          <a:ext cx="8686799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618075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7238719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7356856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1944966"/>
                    </a:ext>
                  </a:extLst>
                </a:gridCol>
                <a:gridCol w="1341664">
                  <a:extLst>
                    <a:ext uri="{9D8B030D-6E8A-4147-A177-3AD203B41FA5}">
                      <a16:colId xmlns:a16="http://schemas.microsoft.com/office/drawing/2014/main" val="4082426227"/>
                    </a:ext>
                  </a:extLst>
                </a:gridCol>
                <a:gridCol w="1008289">
                  <a:extLst>
                    <a:ext uri="{9D8B030D-6E8A-4147-A177-3AD203B41FA5}">
                      <a16:colId xmlns:a16="http://schemas.microsoft.com/office/drawing/2014/main" val="2910718747"/>
                    </a:ext>
                  </a:extLst>
                </a:gridCol>
                <a:gridCol w="698046">
                  <a:extLst>
                    <a:ext uri="{9D8B030D-6E8A-4147-A177-3AD203B41FA5}">
                      <a16:colId xmlns:a16="http://schemas.microsoft.com/office/drawing/2014/main" val="151508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Transport(s)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Core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rsocket</a:t>
                      </a:r>
                      <a:r>
                        <a:rPr lang="en-US" dirty="0"/>
                        <a:t>-java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aeron</a:t>
                      </a:r>
                      <a:r>
                        <a:rPr lang="en-US" dirty="0"/>
                        <a:t> (UDP)</a:t>
                      </a:r>
                    </a:p>
                    <a:p>
                      <a:r>
                        <a:rPr lang="en-US" dirty="0" err="1"/>
                        <a:t>akka</a:t>
                      </a:r>
                      <a:endParaRPr lang="en-US" dirty="0"/>
                    </a:p>
                    <a:p>
                      <a:r>
                        <a:rPr lang="en-US" dirty="0"/>
                        <a:t>reactor-</a:t>
                      </a:r>
                      <a:r>
                        <a:rPr lang="en-US" dirty="0" err="1"/>
                        <a:t>netty</a:t>
                      </a:r>
                      <a:r>
                        <a:rPr lang="en-US" dirty="0"/>
                        <a:t> (TCP, 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1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rsocket-js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Nodejs net (TCP)</a:t>
                      </a:r>
                    </a:p>
                    <a:p>
                      <a:r>
                        <a:rPr lang="en-US" dirty="0"/>
                        <a:t>Plain (WS)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rsocket</a:t>
                      </a:r>
                      <a:r>
                        <a:rPr lang="en-US" dirty="0"/>
                        <a:t>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System.Net</a:t>
                      </a:r>
                      <a:r>
                        <a:rPr lang="en-US" dirty="0"/>
                        <a:t> (TCP, 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rsocket-cpp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Folly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3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rsocket</a:t>
                      </a:r>
                      <a:r>
                        <a:rPr lang="en-US" dirty="0"/>
                        <a:t>-go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NET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8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8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9A5ECF-AF20-4FB9-A455-B5A6D06C4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3217"/>
              </p:ext>
            </p:extLst>
          </p:nvPr>
        </p:nvGraphicFramePr>
        <p:xfrm>
          <a:off x="228600" y="2286000"/>
          <a:ext cx="8686799" cy="260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6180752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7238719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735685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1944966"/>
                    </a:ext>
                  </a:extLst>
                </a:gridCol>
                <a:gridCol w="1341664">
                  <a:extLst>
                    <a:ext uri="{9D8B030D-6E8A-4147-A177-3AD203B41FA5}">
                      <a16:colId xmlns:a16="http://schemas.microsoft.com/office/drawing/2014/main" val="4082426227"/>
                    </a:ext>
                  </a:extLst>
                </a:gridCol>
                <a:gridCol w="1008289">
                  <a:extLst>
                    <a:ext uri="{9D8B030D-6E8A-4147-A177-3AD203B41FA5}">
                      <a16:colId xmlns:a16="http://schemas.microsoft.com/office/drawing/2014/main" val="2910718747"/>
                    </a:ext>
                  </a:extLst>
                </a:gridCol>
                <a:gridCol w="698046">
                  <a:extLst>
                    <a:ext uri="{9D8B030D-6E8A-4147-A177-3AD203B41FA5}">
                      <a16:colId xmlns:a16="http://schemas.microsoft.com/office/drawing/2014/main" val="151508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Transport(s)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Core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rsocket-kotlin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ktor</a:t>
                      </a:r>
                      <a:r>
                        <a:rPr lang="en-US" dirty="0"/>
                        <a:t> multiplatform</a:t>
                      </a:r>
                    </a:p>
                    <a:p>
                      <a:r>
                        <a:rPr lang="en-US" dirty="0"/>
                        <a:t>(TCP, 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1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rsocket-py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asyncio</a:t>
                      </a:r>
                      <a:r>
                        <a:rPr lang="en-US" dirty="0"/>
                        <a:t> (TCP, 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rsocket</a:t>
                      </a:r>
                      <a:r>
                        <a:rPr lang="en-US" dirty="0"/>
                        <a:t>-swift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SwiftNIO</a:t>
                      </a:r>
                      <a:r>
                        <a:rPr lang="en-US" dirty="0"/>
                        <a:t> (TCP, WS)</a:t>
                      </a:r>
                    </a:p>
                    <a:p>
                      <a:r>
                        <a:rPr lang="en-US" dirty="0" err="1"/>
                        <a:t>Network.framework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rsocket</a:t>
                      </a:r>
                      <a:r>
                        <a:rPr lang="en-US" dirty="0"/>
                        <a:t>-rust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Tokio</a:t>
                      </a:r>
                      <a:r>
                        <a:rPr lang="en-US" dirty="0"/>
                        <a:t> (TCP, 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3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71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Fast binary protocol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Reactive and asynchronous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Multiple communication modes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Has backpressure mechanism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Transport agnostic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Language Agnostic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Complexity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Less Mature Ecosystem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Overhead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Debugging Challenges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Limited Adoption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Learning Curve</a:t>
            </a:r>
          </a:p>
        </p:txBody>
      </p:sp>
    </p:spTree>
    <p:extLst>
      <p:ext uri="{BB962C8B-B14F-4D97-AF65-F5344CB8AC3E}">
        <p14:creationId xmlns:p14="http://schemas.microsoft.com/office/powerpoint/2010/main" val="2422268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https://en.wikipedia.org/wiki/RSocket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https://rsocket.io/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https://www.baeldung.com/rsocket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https://www.alibabacloud.com/blog/a-brief-on-rsocket-and-reactive-programming_598219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Terminology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Complete</a:t>
            </a:r>
            <a:r>
              <a:rPr lang="en-US" sz="1600" dirty="0">
                <a:solidFill>
                  <a:srgbClr val="3C5790"/>
                </a:solidFill>
              </a:rPr>
              <a:t>: Terminal event sent on a stream to signal successful completion. In Reactive Streams and Rx this is the '</a:t>
            </a:r>
            <a:r>
              <a:rPr lang="en-US" sz="1600" dirty="0" err="1">
                <a:solidFill>
                  <a:srgbClr val="3C5790"/>
                </a:solidFill>
              </a:rPr>
              <a:t>onComplete</a:t>
            </a:r>
            <a:r>
              <a:rPr lang="en-US" sz="1600" dirty="0">
                <a:solidFill>
                  <a:srgbClr val="3C5790"/>
                </a:solidFill>
              </a:rPr>
              <a:t>' event.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Client</a:t>
            </a:r>
            <a:r>
              <a:rPr lang="en-US" sz="1600" dirty="0">
                <a:solidFill>
                  <a:srgbClr val="3C5790"/>
                </a:solidFill>
              </a:rPr>
              <a:t>: The side initiating a connection.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Server</a:t>
            </a:r>
            <a:r>
              <a:rPr lang="en-US" sz="1600" dirty="0">
                <a:solidFill>
                  <a:srgbClr val="3C5790"/>
                </a:solidFill>
              </a:rPr>
              <a:t>: The side accepting connections from clients.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Connection</a:t>
            </a:r>
            <a:r>
              <a:rPr lang="en-US" sz="1600" dirty="0">
                <a:solidFill>
                  <a:srgbClr val="3C5790"/>
                </a:solidFill>
              </a:rPr>
              <a:t>: The instance of a transport session between client and server.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Requester</a:t>
            </a:r>
            <a:r>
              <a:rPr lang="en-US" sz="1600" dirty="0">
                <a:solidFill>
                  <a:srgbClr val="3C5790"/>
                </a:solidFill>
              </a:rPr>
              <a:t>: The side sending a request. A connection has at most 2 Requesters. One in each direction.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Responder</a:t>
            </a:r>
            <a:r>
              <a:rPr lang="en-US" sz="1600" dirty="0">
                <a:solidFill>
                  <a:srgbClr val="3C5790"/>
                </a:solidFill>
              </a:rPr>
              <a:t>: The side receiving a request. A connection has at most 2 Responders. One in each direction.</a:t>
            </a:r>
          </a:p>
        </p:txBody>
      </p:sp>
    </p:spTree>
    <p:extLst>
      <p:ext uri="{BB962C8B-B14F-4D97-AF65-F5344CB8AC3E}">
        <p14:creationId xmlns:p14="http://schemas.microsoft.com/office/powerpoint/2010/main" val="397377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449ED-CC25-4FFB-97D7-3B2EF4B3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891944"/>
            <a:ext cx="5029200" cy="46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9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908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</a:t>
            </a:r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protocol does however provide the necessary communication mechanisms for client and server to maintain state and re-establish sessions on new transport connections.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It supports session resumption, to allow resuming long-lived streams across different transport connections. This is particularly useful for mobile‹–›server communication when network connections drop, switch, and reconnect frequently.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HTTP/2 requires TCP. </a:t>
            </a:r>
          </a:p>
          <a:p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requires TCP, </a:t>
            </a:r>
            <a:r>
              <a:rPr lang="en-US" sz="1600" dirty="0" err="1">
                <a:solidFill>
                  <a:srgbClr val="3C5790"/>
                </a:solidFill>
              </a:rPr>
              <a:t>WebSockets</a:t>
            </a:r>
            <a:r>
              <a:rPr lang="en-US" sz="1600" dirty="0">
                <a:solidFill>
                  <a:srgbClr val="3C5790"/>
                </a:solidFill>
              </a:rPr>
              <a:t> or Aeron(over UDP).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Proxies that behave correctly for HTTP/2 will behave correctly for </a:t>
            </a:r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.</a:t>
            </a:r>
          </a:p>
          <a:p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is fully reactive and even its APIs are integrated seamlessly with reactive programming.</a:t>
            </a:r>
            <a:endParaRPr lang="fr-CA" sz="16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3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follows a versioning scheme consisting of a numeric major version and a numeric minor version.</a:t>
            </a:r>
          </a:p>
          <a:p>
            <a:r>
              <a:rPr lang="en-US" sz="1600" dirty="0" err="1">
                <a:solidFill>
                  <a:srgbClr val="3C5790"/>
                </a:solidFill>
              </a:rPr>
              <a:t>RSocket</a:t>
            </a:r>
            <a:r>
              <a:rPr lang="en-US" sz="1600" dirty="0">
                <a:solidFill>
                  <a:srgbClr val="3C5790"/>
                </a:solidFill>
              </a:rPr>
              <a:t> assumes that all version changes (major and minor) are backward incompatible.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A client can pass a version that it supports via the Setup Frame.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It is up to a server to accept clients of lower versions than what it supports.</a:t>
            </a:r>
            <a:endParaRPr lang="fr-CA" sz="16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58465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18653</TotalTime>
  <Words>2440</Words>
  <Application>Microsoft Office PowerPoint</Application>
  <PresentationFormat>On-screen Show (4:3)</PresentationFormat>
  <Paragraphs>362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143</vt:lpstr>
      <vt:lpstr>rSocket</vt:lpstr>
      <vt:lpstr>Contents</vt:lpstr>
      <vt:lpstr>What is rSocket?</vt:lpstr>
      <vt:lpstr>Features</vt:lpstr>
      <vt:lpstr>Terminology</vt:lpstr>
      <vt:lpstr>Terminology (cont.)</vt:lpstr>
      <vt:lpstr>Architecture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Implementation </vt:lpstr>
      <vt:lpstr>Implementation (cont.)</vt:lpstr>
      <vt:lpstr>Conclusion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1 2</cp:lastModifiedBy>
  <cp:revision>1105</cp:revision>
  <dcterms:created xsi:type="dcterms:W3CDTF">2012-04-12T06:19:17Z</dcterms:created>
  <dcterms:modified xsi:type="dcterms:W3CDTF">2025-04-07T06:57:23Z</dcterms:modified>
</cp:coreProperties>
</file>