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334" r:id="rId6"/>
    <p:sldId id="301" r:id="rId7"/>
    <p:sldId id="304" r:id="rId8"/>
    <p:sldId id="335" r:id="rId9"/>
    <p:sldId id="336" r:id="rId10"/>
    <p:sldId id="338" r:id="rId11"/>
    <p:sldId id="333" r:id="rId12"/>
    <p:sldId id="337" r:id="rId13"/>
    <p:sldId id="339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54" r:id="rId22"/>
    <p:sldId id="353" r:id="rId23"/>
    <p:sldId id="340" r:id="rId24"/>
    <p:sldId id="349" r:id="rId25"/>
    <p:sldId id="350" r:id="rId26"/>
    <p:sldId id="351" r:id="rId27"/>
    <p:sldId id="352" r:id="rId28"/>
    <p:sldId id="355" r:id="rId29"/>
    <p:sldId id="356" r:id="rId30"/>
    <p:sldId id="357" r:id="rId31"/>
    <p:sldId id="348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358" r:id="rId40"/>
    <p:sldId id="367" r:id="rId41"/>
    <p:sldId id="368" r:id="rId42"/>
    <p:sldId id="369" r:id="rId43"/>
    <p:sldId id="370" r:id="rId44"/>
    <p:sldId id="371" r:id="rId45"/>
    <p:sldId id="366" r:id="rId46"/>
    <p:sldId id="372" r:id="rId47"/>
    <p:sldId id="373" r:id="rId48"/>
    <p:sldId id="300" r:id="rId49"/>
    <p:sldId id="259" r:id="rId50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 varScale="1">
        <p:scale>
          <a:sx n="103" d="100"/>
          <a:sy n="103" d="100"/>
        </p:scale>
        <p:origin x="22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20/01/2016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20/01/2016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20/01/2016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20/01/2016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20/01/2016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20/01/2016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20/01/2016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20/01/2016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20/01/2016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20/01/2016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20/01/2016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20/01/2016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smtClean="0">
                <a:solidFill>
                  <a:schemeClr val="bg1"/>
                </a:solidFill>
              </a:rPr>
              <a:t>Jenkins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Configuring</a:t>
            </a:r>
            <a:r>
              <a:rPr lang="fr-CA" dirty="0" smtClean="0">
                <a:solidFill>
                  <a:schemeClr val="bg1"/>
                </a:solidFill>
              </a:rPr>
              <a:t> Jenkins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187" y="3886200"/>
            <a:ext cx="5586413" cy="29623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1727718"/>
            <a:ext cx="40290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Configuring</a:t>
            </a:r>
            <a:r>
              <a:rPr lang="fr-CA" dirty="0" smtClean="0">
                <a:solidFill>
                  <a:schemeClr val="bg1"/>
                </a:solidFill>
              </a:rPr>
              <a:t> Jenkins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905000"/>
            <a:ext cx="5824537" cy="4567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Configuring</a:t>
            </a:r>
            <a:r>
              <a:rPr lang="fr-CA" dirty="0" smtClean="0">
                <a:solidFill>
                  <a:schemeClr val="bg1"/>
                </a:solidFill>
              </a:rPr>
              <a:t> Jenkins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6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09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Jenkins Plugin Manager can manage plugins.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514600"/>
            <a:ext cx="7456859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0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Advanced Setup</a:t>
            </a:r>
          </a:p>
        </p:txBody>
      </p:sp>
      <p:sp>
        <p:nvSpPr>
          <p:cNvPr id="6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286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We can start Jenkins as standalone application by running the: </a:t>
            </a:r>
            <a:r>
              <a:rPr lang="en-US" sz="1400" b="1" dirty="0" smtClean="0">
                <a:solidFill>
                  <a:srgbClr val="3C5790"/>
                </a:solidFill>
              </a:rPr>
              <a:t>“java -jar </a:t>
            </a:r>
            <a:r>
              <a:rPr lang="en-US" sz="1400" b="1" dirty="0" err="1" smtClean="0">
                <a:solidFill>
                  <a:srgbClr val="3C5790"/>
                </a:solidFill>
              </a:rPr>
              <a:t>jenkins.war</a:t>
            </a:r>
            <a:r>
              <a:rPr lang="en-US" sz="1400" b="1" dirty="0">
                <a:solidFill>
                  <a:srgbClr val="3C5790"/>
                </a:solidFill>
              </a:rPr>
              <a:t>”</a:t>
            </a:r>
            <a:r>
              <a:rPr lang="en-US" sz="1400" dirty="0" smtClean="0">
                <a:solidFill>
                  <a:srgbClr val="3C5790"/>
                </a:solidFill>
              </a:rPr>
              <a:t> command.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By default, Jenkins will run on the 8080 port.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can change the port using the --</a:t>
            </a:r>
            <a:r>
              <a:rPr lang="en-US" sz="1400" b="1" dirty="0" err="1">
                <a:solidFill>
                  <a:srgbClr val="3C5790"/>
                </a:solidFill>
              </a:rPr>
              <a:t>httpPort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option </a:t>
            </a:r>
            <a:r>
              <a:rPr lang="en-US" sz="1400" dirty="0">
                <a:solidFill>
                  <a:srgbClr val="3C5790"/>
                </a:solidFill>
              </a:rPr>
              <a:t>(java -jar </a:t>
            </a:r>
            <a:r>
              <a:rPr lang="en-US" sz="1400" dirty="0" err="1">
                <a:solidFill>
                  <a:srgbClr val="3C5790"/>
                </a:solidFill>
              </a:rPr>
              <a:t>jenkins.war</a:t>
            </a:r>
            <a:r>
              <a:rPr lang="en-US" sz="1400" dirty="0">
                <a:solidFill>
                  <a:srgbClr val="3C5790"/>
                </a:solidFill>
              </a:rPr>
              <a:t> --</a:t>
            </a:r>
            <a:r>
              <a:rPr lang="en-US" sz="1400" dirty="0" err="1">
                <a:solidFill>
                  <a:srgbClr val="3C5790"/>
                </a:solidFill>
              </a:rPr>
              <a:t>httpPort</a:t>
            </a:r>
            <a:r>
              <a:rPr lang="en-US" sz="1400" dirty="0">
                <a:solidFill>
                  <a:srgbClr val="3C5790"/>
                </a:solidFill>
              </a:rPr>
              <a:t>=8081</a:t>
            </a:r>
            <a:r>
              <a:rPr lang="en-US" sz="1400" dirty="0" smtClean="0">
                <a:solidFill>
                  <a:srgbClr val="3C5790"/>
                </a:solidFill>
              </a:rPr>
              <a:t>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can change </a:t>
            </a:r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>
                <a:solidFill>
                  <a:srgbClr val="3C5790"/>
                </a:solidFill>
              </a:rPr>
              <a:t>default AJP13 port using the --</a:t>
            </a:r>
            <a:r>
              <a:rPr lang="en-US" sz="1400" b="1" dirty="0">
                <a:solidFill>
                  <a:srgbClr val="3C5790"/>
                </a:solidFill>
              </a:rPr>
              <a:t>ajp13Port</a:t>
            </a:r>
            <a:r>
              <a:rPr lang="en-US" sz="1400" dirty="0">
                <a:solidFill>
                  <a:srgbClr val="3C5790"/>
                </a:solidFill>
              </a:rPr>
              <a:t> option(java -jar </a:t>
            </a:r>
            <a:r>
              <a:rPr lang="en-US" sz="1400" dirty="0" err="1">
                <a:solidFill>
                  <a:srgbClr val="3C5790"/>
                </a:solidFill>
              </a:rPr>
              <a:t>jenkins.war</a:t>
            </a:r>
            <a:r>
              <a:rPr lang="en-US" sz="1400" dirty="0">
                <a:solidFill>
                  <a:srgbClr val="3C5790"/>
                </a:solidFill>
              </a:rPr>
              <a:t> --</a:t>
            </a:r>
            <a:r>
              <a:rPr lang="en-US" sz="1400" dirty="0" err="1">
                <a:solidFill>
                  <a:srgbClr val="3C5790"/>
                </a:solidFill>
              </a:rPr>
              <a:t>httpPort</a:t>
            </a:r>
            <a:r>
              <a:rPr lang="en-US" sz="1400" dirty="0">
                <a:solidFill>
                  <a:srgbClr val="3C5790"/>
                </a:solidFill>
              </a:rPr>
              <a:t>=8081 --ajp13Port=8010</a:t>
            </a:r>
            <a:r>
              <a:rPr lang="en-US" sz="1400" dirty="0" smtClean="0">
                <a:solidFill>
                  <a:srgbClr val="3C5790"/>
                </a:solidFill>
              </a:rPr>
              <a:t>).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5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Advanced Setup(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6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286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Other useful options: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--</a:t>
            </a:r>
            <a:r>
              <a:rPr lang="en-US" sz="1400" b="1" dirty="0">
                <a:solidFill>
                  <a:srgbClr val="3C5790"/>
                </a:solidFill>
              </a:rPr>
              <a:t>prefix</a:t>
            </a:r>
            <a:r>
              <a:rPr lang="en-US" sz="1400" dirty="0">
                <a:solidFill>
                  <a:srgbClr val="3C5790"/>
                </a:solidFill>
              </a:rPr>
              <a:t>: define the context path for your Jenkins server. (java -jar </a:t>
            </a:r>
            <a:r>
              <a:rPr lang="en-US" sz="1400" dirty="0" err="1">
                <a:solidFill>
                  <a:srgbClr val="3C5790"/>
                </a:solidFill>
              </a:rPr>
              <a:t>jenkins.war</a:t>
            </a:r>
            <a:r>
              <a:rPr lang="en-US" sz="1400" dirty="0">
                <a:solidFill>
                  <a:srgbClr val="3C5790"/>
                </a:solidFill>
              </a:rPr>
              <a:t> --prefix=</a:t>
            </a:r>
            <a:r>
              <a:rPr lang="en-US" sz="1400" dirty="0" err="1">
                <a:solidFill>
                  <a:srgbClr val="3C5790"/>
                </a:solidFill>
              </a:rPr>
              <a:t>jenkins</a:t>
            </a:r>
            <a:r>
              <a:rPr lang="en-US" sz="1400" dirty="0">
                <a:solidFill>
                  <a:srgbClr val="3C5790"/>
                </a:solidFill>
              </a:rPr>
              <a:t>)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--</a:t>
            </a:r>
            <a:r>
              <a:rPr lang="en-US" sz="1400" b="1" dirty="0">
                <a:solidFill>
                  <a:srgbClr val="3C5790"/>
                </a:solidFill>
              </a:rPr>
              <a:t>daemon</a:t>
            </a:r>
            <a:r>
              <a:rPr lang="en-US" sz="1400" dirty="0">
                <a:solidFill>
                  <a:srgbClr val="3C5790"/>
                </a:solidFill>
              </a:rPr>
              <a:t>: start Jenkins as a background task.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--</a:t>
            </a:r>
            <a:r>
              <a:rPr lang="en-US" sz="1400" b="1" dirty="0" err="1">
                <a:solidFill>
                  <a:srgbClr val="3C5790"/>
                </a:solidFill>
              </a:rPr>
              <a:t>logfile</a:t>
            </a:r>
            <a:r>
              <a:rPr lang="en-US" sz="1400" dirty="0">
                <a:solidFill>
                  <a:srgbClr val="3C5790"/>
                </a:solidFill>
              </a:rPr>
              <a:t>: By default, Jenkins writes its </a:t>
            </a:r>
            <a:r>
              <a:rPr lang="en-US" sz="1400" dirty="0" err="1">
                <a:solidFill>
                  <a:srgbClr val="3C5790"/>
                </a:solidFill>
              </a:rPr>
              <a:t>logfile</a:t>
            </a:r>
            <a:r>
              <a:rPr lang="en-US" sz="1400" dirty="0">
                <a:solidFill>
                  <a:srgbClr val="3C5790"/>
                </a:solidFill>
              </a:rPr>
              <a:t> into the current </a:t>
            </a:r>
            <a:r>
              <a:rPr lang="en-US" sz="1400" dirty="0" smtClean="0">
                <a:solidFill>
                  <a:srgbClr val="3C5790"/>
                </a:solidFill>
              </a:rPr>
              <a:t>directory </a:t>
            </a:r>
            <a:r>
              <a:rPr lang="en-US" sz="1400" dirty="0">
                <a:solidFill>
                  <a:srgbClr val="3C5790"/>
                </a:solidFill>
              </a:rPr>
              <a:t>(java -jar </a:t>
            </a:r>
            <a:r>
              <a:rPr lang="en-US" sz="1400" dirty="0" err="1">
                <a:solidFill>
                  <a:srgbClr val="3C5790"/>
                </a:solidFill>
              </a:rPr>
              <a:t>jenkins.war</a:t>
            </a:r>
            <a:r>
              <a:rPr lang="en-US" sz="1400" dirty="0">
                <a:solidFill>
                  <a:srgbClr val="3C5790"/>
                </a:solidFill>
              </a:rPr>
              <a:t> --</a:t>
            </a:r>
            <a:r>
              <a:rPr lang="en-US" sz="1400" dirty="0" err="1">
                <a:solidFill>
                  <a:srgbClr val="3C5790"/>
                </a:solidFill>
              </a:rPr>
              <a:t>logfile</a:t>
            </a:r>
            <a:r>
              <a:rPr lang="en-US" sz="1400" dirty="0">
                <a:solidFill>
                  <a:srgbClr val="3C5790"/>
                </a:solidFill>
              </a:rPr>
              <a:t>=/</a:t>
            </a:r>
            <a:r>
              <a:rPr lang="en-US" sz="1400" dirty="0" err="1">
                <a:solidFill>
                  <a:srgbClr val="3C5790"/>
                </a:solidFill>
              </a:rPr>
              <a:t>var</a:t>
            </a:r>
            <a:r>
              <a:rPr lang="en-US" sz="1400" dirty="0">
                <a:solidFill>
                  <a:srgbClr val="3C5790"/>
                </a:solidFill>
              </a:rPr>
              <a:t>/log/jenkins.log</a:t>
            </a:r>
            <a:r>
              <a:rPr lang="en-US" sz="1400" dirty="0" smtClean="0">
                <a:solidFill>
                  <a:srgbClr val="3C5790"/>
                </a:solidFill>
              </a:rPr>
              <a:t>).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We can shutdown the server by </a:t>
            </a:r>
            <a:r>
              <a:rPr lang="en-US" sz="1400" dirty="0" err="1" smtClean="0">
                <a:solidFill>
                  <a:srgbClr val="3C5790"/>
                </a:solidFill>
              </a:rPr>
              <a:t>accesing</a:t>
            </a:r>
            <a:r>
              <a:rPr lang="en-US" sz="1400" dirty="0" smtClean="0">
                <a:solidFill>
                  <a:srgbClr val="3C5790"/>
                </a:solidFill>
              </a:rPr>
              <a:t> the URL</a:t>
            </a:r>
            <a:r>
              <a:rPr lang="en-US" sz="1400" dirty="0">
                <a:solidFill>
                  <a:srgbClr val="3C5790"/>
                </a:solidFill>
              </a:rPr>
              <a:t>: http</a:t>
            </a:r>
            <a:r>
              <a:rPr lang="en-US" sz="1400" dirty="0" smtClean="0">
                <a:solidFill>
                  <a:srgbClr val="3C5790"/>
                </a:solidFill>
              </a:rPr>
              <a:t>://&lt;host&gt;:&lt;port&gt;/exit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35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Advanced Setup(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6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533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most important Jenkins administration page is the Configure System </a:t>
            </a:r>
            <a:r>
              <a:rPr lang="en-US" sz="1400" dirty="0" smtClean="0">
                <a:solidFill>
                  <a:srgbClr val="3C5790"/>
                </a:solidFill>
              </a:rPr>
              <a:t>screen.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286000"/>
            <a:ext cx="6019800" cy="422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Advanced Setup(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6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533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Global Properties section lets you define variables that can be managed centrally but used in all of your build jobs.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362" y="2438400"/>
            <a:ext cx="6391275" cy="1562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358" y="4572000"/>
            <a:ext cx="64008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8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Advanced Setup(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6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14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One of the most common uses of Jenkins has been to build Java applications.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Jenkins naturally provides excellent built-in support for Java.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667000"/>
            <a:ext cx="62579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44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Advanced Setup(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6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14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Maven is a high-level build scripting framework for Java.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Maven the project uses a standard, well defined build life cycle—compile, test, package, deploy, and so forth.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819400"/>
            <a:ext cx="4953000" cy="328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5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Advanced Setup(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6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14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Sometimes we need to pass Java system options to the Maven build process.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can set the MAVEN_OPTS variable.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Jenkins, you can set a system-wide default value, to be used across all projects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3200400"/>
            <a:ext cx="62865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4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Jenkins?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Continuous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Integration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Installing</a:t>
            </a:r>
            <a:r>
              <a:rPr lang="fr-CA" sz="1600" dirty="0" smtClean="0">
                <a:solidFill>
                  <a:srgbClr val="3C5790"/>
                </a:solidFill>
              </a:rPr>
              <a:t> &amp; Setup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Configuring</a:t>
            </a:r>
            <a:r>
              <a:rPr lang="fr-CA" sz="1600" dirty="0" smtClean="0">
                <a:solidFill>
                  <a:srgbClr val="3C5790"/>
                </a:solidFill>
              </a:rPr>
              <a:t> Jenkins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Advanced Setup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Build</a:t>
            </a:r>
            <a:r>
              <a:rPr lang="fr-CA" sz="1600" dirty="0" smtClean="0">
                <a:solidFill>
                  <a:srgbClr val="3C5790"/>
                </a:solidFill>
              </a:rPr>
              <a:t> Jobs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Security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Notification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Code </a:t>
            </a:r>
            <a:r>
              <a:rPr lang="fr-CA" sz="1600" dirty="0" err="1" smtClean="0">
                <a:solidFill>
                  <a:srgbClr val="3C5790"/>
                </a:solidFill>
              </a:rPr>
              <a:t>Quality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Maintenance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Conclusions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Advanced Setup(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6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14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Ant is a widely-used and very well-known build scripting language for Java.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is a flexible, extensible, relatively low-level scripting language, used in a large number of open source projects.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845837"/>
            <a:ext cx="62198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7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Advanced Setup(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6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7620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Gradle</a:t>
            </a:r>
            <a:r>
              <a:rPr lang="en-US" sz="1400" dirty="0">
                <a:solidFill>
                  <a:srgbClr val="3C5790"/>
                </a:solidFill>
              </a:rPr>
              <a:t> is a relatively new open source build tool for the Java Virtual Machine.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Build scripts for </a:t>
            </a:r>
            <a:r>
              <a:rPr lang="en-US" sz="1400" dirty="0" err="1">
                <a:solidFill>
                  <a:srgbClr val="3C5790"/>
                </a:solidFill>
              </a:rPr>
              <a:t>Gradle</a:t>
            </a:r>
            <a:r>
              <a:rPr lang="en-US" sz="1400" dirty="0">
                <a:solidFill>
                  <a:srgbClr val="3C5790"/>
                </a:solidFill>
              </a:rPr>
              <a:t> are written in a Domain Specific Language (DSL) based on Groovy.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19400"/>
            <a:ext cx="7086600" cy="248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0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Advanced Setup(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6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066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Grails is an open source dynamic web application framework built on Groovy and many well-established open source Java frameworks such as Spring and </a:t>
            </a:r>
            <a:r>
              <a:rPr lang="en-US" sz="1400" dirty="0" smtClean="0">
                <a:solidFill>
                  <a:srgbClr val="3C5790"/>
                </a:solidFill>
              </a:rPr>
              <a:t>Hibernate.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Jenkins </a:t>
            </a:r>
            <a:r>
              <a:rPr lang="en-US" sz="1400" dirty="0">
                <a:solidFill>
                  <a:srgbClr val="3C5790"/>
                </a:solidFill>
              </a:rPr>
              <a:t>provides excellent support for Grails builds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743200"/>
            <a:ext cx="5868305" cy="394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6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Build</a:t>
            </a:r>
            <a:r>
              <a:rPr lang="fr-CA" dirty="0" smtClean="0">
                <a:solidFill>
                  <a:schemeClr val="bg1"/>
                </a:solidFill>
              </a:rPr>
              <a:t> Jobs</a:t>
            </a:r>
          </a:p>
        </p:txBody>
      </p:sp>
      <p:sp>
        <p:nvSpPr>
          <p:cNvPr id="6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371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Build jobs are the basic currency of a Continuous Integration server.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build job is a particular way of compiling, testing, packaging, deploying or otherwise doing something with the project.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Creating a new build job in Jenkins is simple: just click on the “New Job” menu item on the Jenkins dashboard.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48000"/>
            <a:ext cx="74707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43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Build</a:t>
            </a:r>
            <a:r>
              <a:rPr lang="fr-CA" dirty="0" smtClean="0">
                <a:solidFill>
                  <a:schemeClr val="bg1"/>
                </a:solidFill>
              </a:rPr>
              <a:t> Jobs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6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905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Jenkins supports several different types of build jobs: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Freestyle software project</a:t>
            </a:r>
            <a:r>
              <a:rPr lang="en-US" sz="1400" dirty="0">
                <a:solidFill>
                  <a:srgbClr val="3C5790"/>
                </a:solidFill>
              </a:rPr>
              <a:t>: build jobs are general-purpose build jobs, which provides a maximum of flexibility.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Maven project</a:t>
            </a:r>
            <a:r>
              <a:rPr lang="en-US" sz="1400" dirty="0">
                <a:solidFill>
                  <a:srgbClr val="3C5790"/>
                </a:solidFill>
              </a:rPr>
              <a:t>: build job specially adapted to Maven projects.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Monitor an external job</a:t>
            </a:r>
            <a:r>
              <a:rPr lang="en-US" sz="1400" dirty="0">
                <a:solidFill>
                  <a:srgbClr val="3C5790"/>
                </a:solidFill>
              </a:rPr>
              <a:t>: lets you keep an eye on non-interactive processes, such as </a:t>
            </a:r>
            <a:r>
              <a:rPr lang="en-US" sz="1400" dirty="0" err="1">
                <a:solidFill>
                  <a:srgbClr val="3C5790"/>
                </a:solidFill>
              </a:rPr>
              <a:t>cron</a:t>
            </a:r>
            <a:r>
              <a:rPr lang="en-US" sz="1400" dirty="0">
                <a:solidFill>
                  <a:srgbClr val="3C5790"/>
                </a:solidFill>
              </a:rPr>
              <a:t> jobs.</a:t>
            </a:r>
          </a:p>
          <a:p>
            <a:pPr lvl="1"/>
            <a:r>
              <a:rPr lang="en-US" sz="1400" b="1" dirty="0" err="1">
                <a:solidFill>
                  <a:srgbClr val="3C5790"/>
                </a:solidFill>
              </a:rPr>
              <a:t>Multiconfiguration</a:t>
            </a:r>
            <a:r>
              <a:rPr lang="en-US" sz="1400" b="1" dirty="0">
                <a:solidFill>
                  <a:srgbClr val="3C5790"/>
                </a:solidFill>
              </a:rPr>
              <a:t> job</a:t>
            </a:r>
            <a:r>
              <a:rPr lang="en-US" sz="1400" dirty="0">
                <a:solidFill>
                  <a:srgbClr val="3C5790"/>
                </a:solidFill>
              </a:rPr>
              <a:t>: (“matrix project”) lets you run the same build job in many different configurations.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37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Build</a:t>
            </a:r>
            <a:r>
              <a:rPr lang="fr-CA" dirty="0" smtClean="0">
                <a:solidFill>
                  <a:schemeClr val="bg1"/>
                </a:solidFill>
              </a:rPr>
              <a:t> Jobs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6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981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Once you have configured your version control system, you need to tell Jenkins when to kick off a build.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a Freestyle build, there are three basic ways a build job can be triggered: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Start </a:t>
            </a:r>
            <a:r>
              <a:rPr lang="en-US" sz="1200" dirty="0">
                <a:solidFill>
                  <a:srgbClr val="3C5790"/>
                </a:solidFill>
              </a:rPr>
              <a:t>a build job once another build job has completed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Kick </a:t>
            </a:r>
            <a:r>
              <a:rPr lang="en-US" sz="1200" dirty="0">
                <a:solidFill>
                  <a:srgbClr val="3C5790"/>
                </a:solidFill>
              </a:rPr>
              <a:t>off builds at periodical intervals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Poll </a:t>
            </a:r>
            <a:r>
              <a:rPr lang="en-US" sz="1200" dirty="0">
                <a:solidFill>
                  <a:srgbClr val="3C5790"/>
                </a:solidFill>
              </a:rPr>
              <a:t>the SCM for </a:t>
            </a:r>
            <a:r>
              <a:rPr lang="en-US" sz="1200" dirty="0" smtClean="0">
                <a:solidFill>
                  <a:srgbClr val="3C5790"/>
                </a:solidFill>
              </a:rPr>
              <a:t>changes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50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Build</a:t>
            </a:r>
            <a:r>
              <a:rPr lang="fr-CA" dirty="0" smtClean="0">
                <a:solidFill>
                  <a:schemeClr val="bg1"/>
                </a:solidFill>
              </a:rPr>
              <a:t> Jobs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6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14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trigger remotely build by simply invoking URL like: http://</a:t>
            </a:r>
            <a:r>
              <a:rPr lang="en-US" sz="1400" dirty="0" smtClean="0">
                <a:solidFill>
                  <a:srgbClr val="3C5790"/>
                </a:solidFill>
              </a:rPr>
              <a:t>SERVER/jenkins/job/PROJECTNAME/build.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We can use remote tokens also into URL</a:t>
            </a:r>
            <a:r>
              <a:rPr lang="en-US" sz="1400" dirty="0">
                <a:solidFill>
                  <a:srgbClr val="3C5790"/>
                </a:solidFill>
              </a:rPr>
              <a:t>: http://</a:t>
            </a:r>
            <a:r>
              <a:rPr lang="en-US" sz="1400" dirty="0" smtClean="0">
                <a:solidFill>
                  <a:srgbClr val="3C5790"/>
                </a:solidFill>
              </a:rPr>
              <a:t>SERVER/jenkins/job/PROJECTNAME/build?token=DOIT.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971800"/>
            <a:ext cx="64103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7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Build</a:t>
            </a:r>
            <a:r>
              <a:rPr lang="fr-CA" dirty="0" smtClean="0">
                <a:solidFill>
                  <a:schemeClr val="bg1"/>
                </a:solidFill>
              </a:rPr>
              <a:t> Jobs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6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371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Jenkins provides support for email notification.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can activate this by ticking the “E-mail Notification” checkbox in the Post-build Actions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Jenkins will send a message when a previously failing or unstable build succeeds, to let everyone know that the problem has been resolved.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5" y="3763962"/>
            <a:ext cx="63436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9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Build</a:t>
            </a:r>
            <a:r>
              <a:rPr lang="fr-CA" dirty="0" smtClean="0">
                <a:solidFill>
                  <a:schemeClr val="bg1"/>
                </a:solidFill>
              </a:rPr>
              <a:t> Jobs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6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3716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JMeter</a:t>
            </a:r>
            <a:r>
              <a:rPr lang="en-US" sz="1400" dirty="0">
                <a:solidFill>
                  <a:srgbClr val="3C5790"/>
                </a:solidFill>
              </a:rPr>
              <a:t> is a popular open source performance and load testing tool.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simulates the actions of a browser or client application, sending requests of various sorts (HTTP, SOAP, JDBC, JMS </a:t>
            </a:r>
            <a:r>
              <a:rPr lang="en-US" sz="1400" dirty="0" smtClean="0">
                <a:solidFill>
                  <a:srgbClr val="3C5790"/>
                </a:solidFill>
              </a:rPr>
              <a:t>and so </a:t>
            </a:r>
            <a:r>
              <a:rPr lang="en-US" sz="1400" dirty="0">
                <a:solidFill>
                  <a:srgbClr val="3C5790"/>
                </a:solidFill>
              </a:rPr>
              <a:t>on) to your server.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Once you have configured your build script to handle </a:t>
            </a:r>
            <a:r>
              <a:rPr lang="en-US" sz="1400" dirty="0" err="1">
                <a:solidFill>
                  <a:srgbClr val="3C5790"/>
                </a:solidFill>
              </a:rPr>
              <a:t>JMeter</a:t>
            </a:r>
            <a:r>
              <a:rPr lang="en-US" sz="1400" dirty="0">
                <a:solidFill>
                  <a:srgbClr val="3C5790"/>
                </a:solidFill>
              </a:rPr>
              <a:t>, you can set up a performance test build in Jenkins.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362" y="3505200"/>
            <a:ext cx="63912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Build</a:t>
            </a:r>
            <a:r>
              <a:rPr lang="fr-CA" dirty="0" smtClean="0">
                <a:solidFill>
                  <a:schemeClr val="bg1"/>
                </a:solidFill>
              </a:rPr>
              <a:t> Jobs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6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533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Once you have the plugin installed, you can set up a performance build job in Jenkins.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590800"/>
            <a:ext cx="6372225" cy="1209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4343400"/>
            <a:ext cx="63627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6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Jenkins?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 smtClean="0">
                <a:solidFill>
                  <a:srgbClr val="3C5790"/>
                </a:solidFill>
              </a:rPr>
              <a:t>originally called </a:t>
            </a:r>
            <a:r>
              <a:rPr lang="en-US" sz="1500" b="1" dirty="0" smtClean="0">
                <a:solidFill>
                  <a:srgbClr val="3C5790"/>
                </a:solidFill>
              </a:rPr>
              <a:t>Hudson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open source continuous integration tool written in Java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provides continuous integration services for software development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server-based system running in a </a:t>
            </a:r>
            <a:r>
              <a:rPr lang="en-US" sz="1500" dirty="0" err="1" smtClean="0">
                <a:solidFill>
                  <a:srgbClr val="3C5790"/>
                </a:solidFill>
              </a:rPr>
              <a:t>servlet</a:t>
            </a:r>
            <a:r>
              <a:rPr lang="en-US" sz="1500" dirty="0" smtClean="0">
                <a:solidFill>
                  <a:srgbClr val="3C5790"/>
                </a:solidFill>
              </a:rPr>
              <a:t> container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released under the MIT License, Jenkins is free software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Jenkins can be extended via </a:t>
            </a:r>
            <a:r>
              <a:rPr lang="en-US" sz="1500" dirty="0" err="1" smtClean="0">
                <a:solidFill>
                  <a:srgbClr val="3C5790"/>
                </a:solidFill>
              </a:rPr>
              <a:t>Plugins</a:t>
            </a:r>
            <a:endParaRPr lang="en-US" sz="1400" dirty="0" smtClean="0">
              <a:solidFill>
                <a:srgbClr val="3C5790"/>
              </a:solidFill>
            </a:endParaRPr>
          </a:p>
          <a:p>
            <a:endParaRPr lang="fr-CA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Build</a:t>
            </a:r>
            <a:r>
              <a:rPr lang="fr-CA" dirty="0" smtClean="0">
                <a:solidFill>
                  <a:schemeClr val="bg1"/>
                </a:solidFill>
              </a:rPr>
              <a:t> Jobs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6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83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When the build job runs, the Performance plugin will produce graphs keeping track of overall response times and of the number of errors.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graph gives you an overview of performance over time.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2819400"/>
            <a:ext cx="3276600" cy="362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Security</a:t>
            </a:r>
          </a:p>
        </p:txBody>
      </p:sp>
      <p:sp>
        <p:nvSpPr>
          <p:cNvPr id="6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09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Jenkins supports several security models, and can integrate with several user repositories.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Security Realms determines where Jenkins will look for users during authentication.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75" y="2743200"/>
            <a:ext cx="64198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90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Security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6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066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“Allow users to sign up” option will display a Sign up link at the top of the screen to let users create their own user account as required.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It's a good idea for developers to use their SCM username here: in this case, Jenkins will be able to work out what users contributed to the SCM changes that triggered a particular build.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412" y="3124200"/>
            <a:ext cx="63531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4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Notification</a:t>
            </a:r>
          </a:p>
        </p:txBody>
      </p:sp>
      <p:sp>
        <p:nvSpPr>
          <p:cNvPr id="6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95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There are two main classes of notification strategies, passive and active (or pull/push).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Passive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notification</a:t>
            </a:r>
            <a:r>
              <a:rPr lang="en-US" sz="1400" dirty="0">
                <a:solidFill>
                  <a:srgbClr val="3C5790"/>
                </a:solidFill>
              </a:rPr>
              <a:t> (pull) requires the users to consult the latest build status, and includes RSS feeds, build radiators, and (to a certain extent) emails.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Active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notification</a:t>
            </a:r>
            <a:r>
              <a:rPr lang="en-US" sz="1400" dirty="0">
                <a:solidFill>
                  <a:srgbClr val="3C5790"/>
                </a:solidFill>
              </a:rPr>
              <a:t> (push) will pro-actively alert the developers when a build fails, and includes methods such as desktop </a:t>
            </a:r>
            <a:r>
              <a:rPr lang="en-US" sz="1400" dirty="0" err="1">
                <a:solidFill>
                  <a:srgbClr val="3C5790"/>
                </a:solidFill>
              </a:rPr>
              <a:t>notifiers</a:t>
            </a:r>
            <a:r>
              <a:rPr lang="en-US" sz="1400" dirty="0">
                <a:solidFill>
                  <a:srgbClr val="3C5790"/>
                </a:solidFill>
              </a:rPr>
              <a:t>, chat, and SMS.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37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Notification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6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371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Email is the most obvious and most common form of CI notification.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By default, Jenkins email notification is a rather blunt tool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Email-</a:t>
            </a:r>
            <a:r>
              <a:rPr lang="en-US" sz="1400" dirty="0" err="1">
                <a:solidFill>
                  <a:srgbClr val="3C5790"/>
                </a:solidFill>
              </a:rPr>
              <a:t>ext</a:t>
            </a:r>
            <a:r>
              <a:rPr lang="en-US" sz="1400" dirty="0">
                <a:solidFill>
                  <a:srgbClr val="3C5790"/>
                </a:solidFill>
              </a:rPr>
              <a:t> plugin lets you define a more refined email notification strategy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This plugin adds an Editable Email Notification checkbox , which effectively replaces the standard Jenkins email notification.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3505200"/>
            <a:ext cx="696390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4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Notification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6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286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include a token in the message template using the familiar dollar notation.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${DEFAULT_SUBJECT}: default email subject configured in the Jenkins system configuration page</a:t>
            </a:r>
          </a:p>
          <a:p>
            <a:r>
              <a:rPr lang="en-US" sz="1400" dirty="0">
                <a:solidFill>
                  <a:srgbClr val="3C5790"/>
                </a:solidFill>
              </a:rPr>
              <a:t>${DEFAULT_CONTENT}: default email content configured in the Jenkins system configuration page</a:t>
            </a:r>
          </a:p>
          <a:p>
            <a:r>
              <a:rPr lang="en-US" sz="1400" dirty="0">
                <a:solidFill>
                  <a:srgbClr val="3C5790"/>
                </a:solidFill>
              </a:rPr>
              <a:t>${PROJECT_NAME}: The project’s name</a:t>
            </a:r>
          </a:p>
          <a:p>
            <a:r>
              <a:rPr lang="en-US" sz="1400" dirty="0">
                <a:solidFill>
                  <a:srgbClr val="3C5790"/>
                </a:solidFill>
              </a:rPr>
              <a:t>${BUILD_NUMBER}: Current build number</a:t>
            </a:r>
          </a:p>
          <a:p>
            <a:r>
              <a:rPr lang="en-US" sz="1400" dirty="0">
                <a:solidFill>
                  <a:srgbClr val="3C5790"/>
                </a:solidFill>
              </a:rPr>
              <a:t>${BUILD_STATUS}: Current build status (failing, success, etc.)</a:t>
            </a:r>
          </a:p>
          <a:p>
            <a:r>
              <a:rPr lang="en-US" sz="1400" dirty="0">
                <a:solidFill>
                  <a:srgbClr val="3C5790"/>
                </a:solidFill>
              </a:rPr>
              <a:t>${CAUSE}: The cause of the build</a:t>
            </a:r>
          </a:p>
          <a:p>
            <a:r>
              <a:rPr lang="en-US" sz="1400" dirty="0">
                <a:solidFill>
                  <a:srgbClr val="3C5790"/>
                </a:solidFill>
              </a:rPr>
              <a:t>${BUILD_URL} A link to the corresponding build job page on Jenkins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64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Notification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6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762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Advanced button lets you define a more sophisticated notification strategy, based on the concept of triggers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743200"/>
            <a:ext cx="63627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6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Notification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6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762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When a build does fail, it can be useful to know that someone has spotted the issue and is working on it.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This avoids having more than one developer waste time by trying to fix the same problem separately.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Claim plugin lets developers indicate that they have taken ownership of the broken build, and are attempting to fix it.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819400"/>
            <a:ext cx="3886200" cy="400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94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Notification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6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371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Jenkins also provides convenient RSS feeds for its build results.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Many common browsers (Firefox in particular) and email clients also support RSS feeds.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RSS feeds can be a great information source on overall build results, and let you see the state of your builds at a glance without having to connect to the server.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581400"/>
            <a:ext cx="64389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72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>
                <a:solidFill>
                  <a:schemeClr val="bg1"/>
                </a:solidFill>
              </a:rPr>
              <a:t>Code Quality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6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0668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Checkstyle</a:t>
            </a:r>
            <a:r>
              <a:rPr lang="en-US" sz="1400" dirty="0">
                <a:solidFill>
                  <a:srgbClr val="3C5790"/>
                </a:solidFill>
              </a:rPr>
              <a:t> is a static analysis tool for Java.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Checkstyle</a:t>
            </a:r>
            <a:r>
              <a:rPr lang="en-US" sz="1400" dirty="0">
                <a:solidFill>
                  <a:srgbClr val="3C5790"/>
                </a:solidFill>
              </a:rPr>
              <a:t> is a flexible tool that should have its place in any Java-based code quality analysis strategy.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Checkstyle</a:t>
            </a:r>
            <a:r>
              <a:rPr lang="en-US" sz="1400" dirty="0">
                <a:solidFill>
                  <a:srgbClr val="3C5790"/>
                </a:solidFill>
              </a:rPr>
              <a:t> supports a very large number of rules, including ones relating to </a:t>
            </a:r>
            <a:r>
              <a:rPr lang="en-US" sz="1400" dirty="0" smtClean="0">
                <a:solidFill>
                  <a:srgbClr val="3C5790"/>
                </a:solidFill>
              </a:rPr>
              <a:t>naming conventions</a:t>
            </a:r>
            <a:r>
              <a:rPr lang="en-US" sz="1400" dirty="0">
                <a:solidFill>
                  <a:srgbClr val="3C5790"/>
                </a:solidFill>
              </a:rPr>
              <a:t>, annotations, </a:t>
            </a:r>
            <a:r>
              <a:rPr lang="en-US" sz="1400" dirty="0" err="1">
                <a:solidFill>
                  <a:srgbClr val="3C5790"/>
                </a:solidFill>
              </a:rPr>
              <a:t>javadoc</a:t>
            </a:r>
            <a:r>
              <a:rPr lang="en-US" sz="1400" dirty="0">
                <a:solidFill>
                  <a:srgbClr val="3C5790"/>
                </a:solidFill>
              </a:rPr>
              <a:t> comments, class and method size, code </a:t>
            </a:r>
            <a:r>
              <a:rPr lang="en-US" sz="1400" dirty="0" smtClean="0">
                <a:solidFill>
                  <a:srgbClr val="3C5790"/>
                </a:solidFill>
              </a:rPr>
              <a:t>complexity metrics</a:t>
            </a:r>
            <a:r>
              <a:rPr lang="en-US" sz="1400" dirty="0">
                <a:solidFill>
                  <a:srgbClr val="3C5790"/>
                </a:solidFill>
              </a:rPr>
              <a:t>, poor coding practices, and many others.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352800"/>
            <a:ext cx="46005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48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Continuous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Integration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724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Continuous integration aims to improve the quality of software. </a:t>
            </a:r>
            <a:r>
              <a:rPr lang="fr-CA" sz="1400" dirty="0" err="1" smtClean="0">
                <a:solidFill>
                  <a:srgbClr val="3C5790"/>
                </a:solidFill>
              </a:rPr>
              <a:t>Principles</a:t>
            </a:r>
            <a:r>
              <a:rPr lang="fr-CA" sz="1400" dirty="0" smtClean="0">
                <a:solidFill>
                  <a:srgbClr val="3C5790"/>
                </a:solidFill>
              </a:rPr>
              <a:t> of CI: 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Maintain a code repository</a:t>
            </a:r>
            <a:r>
              <a:rPr lang="en-US" sz="1400" dirty="0" smtClean="0">
                <a:solidFill>
                  <a:srgbClr val="3C5790"/>
                </a:solidFill>
              </a:rPr>
              <a:t> - use of a revision control system for the project's source code.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Automate the build</a:t>
            </a:r>
            <a:r>
              <a:rPr lang="en-US" sz="1400" dirty="0" smtClean="0">
                <a:solidFill>
                  <a:srgbClr val="3C5790"/>
                </a:solidFill>
              </a:rPr>
              <a:t> - a single command should have the capability of building the system.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Monitor code repository</a:t>
            </a:r>
            <a:r>
              <a:rPr lang="en-US" sz="1400" dirty="0" smtClean="0">
                <a:solidFill>
                  <a:srgbClr val="3C5790"/>
                </a:solidFill>
              </a:rPr>
              <a:t> - involves a tool that monitors your version control system for changes. Whenever a change is detected, this tool automatically compiles and tests your application.</a:t>
            </a:r>
          </a:p>
          <a:p>
            <a:endParaRPr lang="fr-CA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Code </a:t>
            </a:r>
            <a:r>
              <a:rPr lang="fr-CA" dirty="0" err="1" smtClean="0">
                <a:solidFill>
                  <a:schemeClr val="bg1"/>
                </a:solidFill>
              </a:rPr>
              <a:t>Quality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6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09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Jenkins Plugin Manager can manage </a:t>
            </a:r>
            <a:r>
              <a:rPr lang="en-US" sz="1400" smtClean="0">
                <a:solidFill>
                  <a:srgbClr val="3C5790"/>
                </a:solidFill>
              </a:rPr>
              <a:t>plugins. – pag 225/249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91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Code </a:t>
            </a:r>
            <a:r>
              <a:rPr lang="fr-CA" dirty="0" err="1" smtClean="0">
                <a:solidFill>
                  <a:schemeClr val="bg1"/>
                </a:solidFill>
              </a:rPr>
              <a:t>Quality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6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83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PMD is a popular static analysis tool which focuses on potential coding </a:t>
            </a:r>
            <a:r>
              <a:rPr lang="en-US" sz="1400" dirty="0" smtClean="0">
                <a:solidFill>
                  <a:srgbClr val="3C5790"/>
                </a:solidFill>
              </a:rPr>
              <a:t>problems such </a:t>
            </a:r>
            <a:r>
              <a:rPr lang="en-US" sz="1400" dirty="0">
                <a:solidFill>
                  <a:srgbClr val="3C5790"/>
                </a:solidFill>
              </a:rPr>
              <a:t>as unused or suboptimal code, code size and complexity, and good coding practices.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PMD also comes with CPD, a robust open source detector of duplicated and </a:t>
            </a:r>
            <a:r>
              <a:rPr lang="en-US" sz="1400" dirty="0" smtClean="0">
                <a:solidFill>
                  <a:srgbClr val="3C5790"/>
                </a:solidFill>
              </a:rPr>
              <a:t>near duplicated code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399" y="2743200"/>
            <a:ext cx="557511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5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Code </a:t>
            </a:r>
            <a:r>
              <a:rPr lang="fr-CA" dirty="0" err="1" smtClean="0">
                <a:solidFill>
                  <a:schemeClr val="bg1"/>
                </a:solidFill>
              </a:rPr>
              <a:t>Quality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6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7526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FindBugs</a:t>
            </a:r>
            <a:r>
              <a:rPr lang="en-US" sz="1400" dirty="0">
                <a:solidFill>
                  <a:srgbClr val="3C5790"/>
                </a:solidFill>
              </a:rPr>
              <a:t> is a powerful code quality analysis tool that checks your application byte code</a:t>
            </a:r>
          </a:p>
          <a:p>
            <a:r>
              <a:rPr lang="en-US" sz="1400" dirty="0">
                <a:solidFill>
                  <a:srgbClr val="3C5790"/>
                </a:solidFill>
              </a:rPr>
              <a:t>for potential bugs, performance problems.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FindBugs</a:t>
            </a:r>
            <a:r>
              <a:rPr lang="en-US" sz="1400" dirty="0">
                <a:solidFill>
                  <a:srgbClr val="3C5790"/>
                </a:solidFill>
              </a:rPr>
              <a:t> can detect some fairly significant issues such as null pointer exceptions, infinite loops, and unintentionally accessing </a:t>
            </a:r>
            <a:r>
              <a:rPr lang="en-US" sz="1400" dirty="0" smtClean="0">
                <a:solidFill>
                  <a:srgbClr val="3C5790"/>
                </a:solidFill>
              </a:rPr>
              <a:t>the internal </a:t>
            </a:r>
            <a:r>
              <a:rPr lang="en-US" sz="1400" dirty="0">
                <a:solidFill>
                  <a:srgbClr val="3C5790"/>
                </a:solidFill>
              </a:rPr>
              <a:t>state of an object.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Unlike many other static analysis tools, </a:t>
            </a:r>
            <a:r>
              <a:rPr lang="en-US" sz="1400" dirty="0" err="1">
                <a:solidFill>
                  <a:srgbClr val="3C5790"/>
                </a:solidFill>
              </a:rPr>
              <a:t>FindBugs</a:t>
            </a:r>
            <a:r>
              <a:rPr lang="en-US" sz="1400" dirty="0">
                <a:solidFill>
                  <a:srgbClr val="3C5790"/>
                </a:solidFill>
              </a:rPr>
              <a:t> tends to find a smaller number of issues, but of those issues, a larger proportion will </a:t>
            </a:r>
            <a:r>
              <a:rPr lang="en-US" sz="1400" dirty="0" smtClean="0">
                <a:solidFill>
                  <a:srgbClr val="3C5790"/>
                </a:solidFill>
              </a:rPr>
              <a:t>be important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312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Code </a:t>
            </a:r>
            <a:r>
              <a:rPr lang="fr-CA" dirty="0" err="1" smtClean="0">
                <a:solidFill>
                  <a:schemeClr val="bg1"/>
                </a:solidFill>
              </a:rPr>
              <a:t>Quality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6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95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One of the most useful code quality plugins for Jenkins is the </a:t>
            </a:r>
            <a:r>
              <a:rPr lang="en-US" sz="1400" b="1" dirty="0">
                <a:solidFill>
                  <a:srgbClr val="3C5790"/>
                </a:solidFill>
              </a:rPr>
              <a:t>Violations</a:t>
            </a:r>
            <a:r>
              <a:rPr lang="en-US" sz="1400" dirty="0">
                <a:solidFill>
                  <a:srgbClr val="3C5790"/>
                </a:solidFill>
              </a:rPr>
              <a:t> plugin.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This plugin does a great job on reporting on the code quality metrics generated for individual builds and trends over time.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plugin caters for reports on code quality metrics coming from a large range of static analysis tools, including: </a:t>
            </a:r>
            <a:r>
              <a:rPr lang="en-US" sz="1400" dirty="0" err="1">
                <a:solidFill>
                  <a:srgbClr val="3C5790"/>
                </a:solidFill>
              </a:rPr>
              <a:t>Checkstyle</a:t>
            </a:r>
            <a:r>
              <a:rPr lang="en-US" sz="1400" dirty="0">
                <a:solidFill>
                  <a:srgbClr val="3C5790"/>
                </a:solidFill>
              </a:rPr>
              <a:t>, CPD, PMD, </a:t>
            </a:r>
            <a:r>
              <a:rPr lang="en-US" sz="1400" dirty="0" err="1">
                <a:solidFill>
                  <a:srgbClr val="3C5790"/>
                </a:solidFill>
              </a:rPr>
              <a:t>FindBugs</a:t>
            </a:r>
            <a:r>
              <a:rPr lang="en-US" sz="1400" dirty="0">
                <a:solidFill>
                  <a:srgbClr val="3C5790"/>
                </a:solidFill>
              </a:rPr>
              <a:t>, and </a:t>
            </a:r>
            <a:r>
              <a:rPr lang="en-US" sz="1400" dirty="0" err="1">
                <a:solidFill>
                  <a:srgbClr val="3C5790"/>
                </a:solidFill>
              </a:rPr>
              <a:t>jcreport</a:t>
            </a:r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3108083"/>
            <a:ext cx="5257800" cy="373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8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Code </a:t>
            </a:r>
            <a:r>
              <a:rPr lang="fr-CA" dirty="0" err="1" smtClean="0">
                <a:solidFill>
                  <a:schemeClr val="bg1"/>
                </a:solidFill>
              </a:rPr>
              <a:t>Quality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6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09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We can check violations over time.</a:t>
            </a:r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001962"/>
            <a:ext cx="51149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7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Maintenance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6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14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Build History takes disk space.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Jenkins analyzes the build records when it loads a project configuration.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simplest way to keep a cap on disk usage is to limit the number of builds a project maintains in its history.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124200"/>
            <a:ext cx="64293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1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Maintenance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6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533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Disk Usage plugin is very useful.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667000"/>
            <a:ext cx="63531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4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Maintenance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6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09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We </a:t>
            </a:r>
            <a:r>
              <a:rPr lang="en-US" sz="1400" dirty="0">
                <a:solidFill>
                  <a:srgbClr val="3C5790"/>
                </a:solidFill>
              </a:rPr>
              <a:t>can  display the amount of disk space used in each project over time.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4162425"/>
            <a:ext cx="5543550" cy="2314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2514600"/>
            <a:ext cx="63055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25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Conclusions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Jenkins supports lots of plugins.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Jenkins is good for continuous integration.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Jenkins is cloud-enabled.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Jenkins The Definitive Guide</a:t>
            </a:r>
          </a:p>
          <a:p>
            <a:r>
              <a:rPr lang="en-US" sz="1600" dirty="0" err="1" smtClean="0">
                <a:solidFill>
                  <a:schemeClr val="bg1"/>
                </a:solidFill>
              </a:rPr>
              <a:t>Packtpub</a:t>
            </a:r>
            <a:r>
              <a:rPr lang="en-US" sz="1600" dirty="0" smtClean="0">
                <a:solidFill>
                  <a:schemeClr val="bg1"/>
                </a:solidFill>
              </a:rPr>
              <a:t> Jenkins Continuous Integration Cookbook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http://en.wikipedia.org/wiki/Continuous_integration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http://en.wikipedia.org/wiki/Jenkins_%28software%29</a:t>
            </a:r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Continuous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Integration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724400"/>
          </a:xfrm>
        </p:spPr>
        <p:txBody>
          <a:bodyPr/>
          <a:lstStyle/>
          <a:p>
            <a:r>
              <a:rPr lang="en-US" sz="1400" b="1" dirty="0" smtClean="0">
                <a:solidFill>
                  <a:srgbClr val="3C5790"/>
                </a:solidFill>
              </a:rPr>
              <a:t>Keep the build fast</a:t>
            </a:r>
            <a:r>
              <a:rPr lang="en-US" sz="1400" dirty="0" smtClean="0">
                <a:solidFill>
                  <a:srgbClr val="3C5790"/>
                </a:solidFill>
              </a:rPr>
              <a:t> - The build needs to complete rapidly, so that if there is a problem with integration, it is quickly identified.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Make the build self-testing</a:t>
            </a:r>
            <a:r>
              <a:rPr lang="en-US" sz="1400" dirty="0" smtClean="0">
                <a:solidFill>
                  <a:srgbClr val="3C5790"/>
                </a:solidFill>
              </a:rPr>
              <a:t> - all tests should run to confirm the correct behavior.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Check results from the latest build</a:t>
            </a:r>
            <a:r>
              <a:rPr lang="en-US" sz="1400" dirty="0" smtClean="0">
                <a:solidFill>
                  <a:srgbClr val="3C5790"/>
                </a:solidFill>
              </a:rPr>
              <a:t> - parse the build results and interpret them.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Automate deployment</a:t>
            </a:r>
            <a:r>
              <a:rPr lang="en-US" sz="1400" dirty="0" smtClean="0">
                <a:solidFill>
                  <a:srgbClr val="3C5790"/>
                </a:solidFill>
              </a:rPr>
              <a:t> - allow the running of scripts after a build finishes.</a:t>
            </a:r>
            <a:endParaRPr lang="fr-CA" sz="1400" dirty="0" smtClean="0">
              <a:solidFill>
                <a:srgbClr val="3C5790"/>
              </a:solidFill>
            </a:endParaRPr>
          </a:p>
          <a:p>
            <a:endParaRPr lang="fr-CA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19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Installing</a:t>
            </a:r>
            <a:r>
              <a:rPr lang="fr-CA" dirty="0" smtClean="0">
                <a:solidFill>
                  <a:schemeClr val="bg1"/>
                </a:solidFill>
              </a:rPr>
              <a:t> &amp; Setup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143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Jenkins is a Java web application and requires JDK 1.6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We can start Jenkins from the command line as: </a:t>
            </a:r>
            <a:r>
              <a:rPr lang="en-US" sz="1400" b="1" dirty="0" smtClean="0">
                <a:solidFill>
                  <a:srgbClr val="3C5790"/>
                </a:solidFill>
              </a:rPr>
              <a:t>java -jar </a:t>
            </a:r>
            <a:r>
              <a:rPr lang="en-US" sz="1400" b="1" dirty="0" err="1" smtClean="0">
                <a:solidFill>
                  <a:srgbClr val="3C5790"/>
                </a:solidFill>
              </a:rPr>
              <a:t>jenkins.war</a:t>
            </a:r>
            <a:r>
              <a:rPr lang="en-US" sz="1400" dirty="0" smtClean="0">
                <a:solidFill>
                  <a:srgbClr val="3C5790"/>
                </a:solidFill>
              </a:rPr>
              <a:t>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It would start as default on port 8080. (http://localhost:8080/jenkins)</a:t>
            </a:r>
          </a:p>
          <a:p>
            <a:endParaRPr lang="fr-CA" sz="14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352800"/>
            <a:ext cx="7467600" cy="2545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Configuring</a:t>
            </a:r>
            <a:r>
              <a:rPr lang="fr-CA" dirty="0" smtClean="0">
                <a:solidFill>
                  <a:schemeClr val="bg1"/>
                </a:solidFill>
              </a:rPr>
              <a:t> Jenkins</a:t>
            </a:r>
          </a:p>
        </p:txBody>
      </p:sp>
      <p:sp>
        <p:nvSpPr>
          <p:cNvPr id="6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419600"/>
          </a:xfrm>
        </p:spPr>
        <p:txBody>
          <a:bodyPr/>
          <a:lstStyle/>
          <a:p>
            <a:r>
              <a:rPr lang="en-US" sz="1400" b="1" dirty="0" smtClean="0">
                <a:solidFill>
                  <a:srgbClr val="3C5790"/>
                </a:solidFill>
              </a:rPr>
              <a:t>Configure Maven</a:t>
            </a:r>
            <a:r>
              <a:rPr lang="en-US" sz="1400" dirty="0" smtClean="0">
                <a:solidFill>
                  <a:srgbClr val="3C5790"/>
                </a:solidFill>
              </a:rPr>
              <a:t> -If we have Maven installed on your machine we can provide the path in the MAVEN_HOME field or install one online.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Configure JDK </a:t>
            </a:r>
            <a:r>
              <a:rPr lang="en-US" sz="1400" dirty="0" smtClean="0">
                <a:solidFill>
                  <a:srgbClr val="3C5790"/>
                </a:solidFill>
              </a:rPr>
              <a:t>-If we have JDK installed on your machine we can provide the path in the JAVA_HOME field or install one online.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Configure Ant</a:t>
            </a:r>
            <a:r>
              <a:rPr lang="en-US" sz="1400" dirty="0" smtClean="0">
                <a:solidFill>
                  <a:srgbClr val="3C5790"/>
                </a:solidFill>
              </a:rPr>
              <a:t> - If we have Ant installed on your machine we can provide the path in the ANT_HOME field or install one online.</a:t>
            </a:r>
          </a:p>
          <a:p>
            <a:r>
              <a:rPr lang="fr-CA" sz="1400" b="1" dirty="0" smtClean="0">
                <a:solidFill>
                  <a:srgbClr val="3C5790"/>
                </a:solidFill>
              </a:rPr>
              <a:t>Notification</a:t>
            </a:r>
            <a:r>
              <a:rPr lang="fr-CA" sz="1400" dirty="0" smtClean="0">
                <a:solidFill>
                  <a:srgbClr val="3C5790"/>
                </a:solidFill>
              </a:rPr>
              <a:t> - </a:t>
            </a:r>
            <a:r>
              <a:rPr lang="en-US" sz="1400" dirty="0" smtClean="0">
                <a:solidFill>
                  <a:srgbClr val="3C5790"/>
                </a:solidFill>
              </a:rPr>
              <a:t>when a Jenkins build breaks, and when it works again, it can send out email messages to the team.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Using </a:t>
            </a:r>
            <a:r>
              <a:rPr lang="en-US" sz="1400" dirty="0" err="1" smtClean="0">
                <a:solidFill>
                  <a:srgbClr val="3C5790"/>
                </a:solidFill>
              </a:rPr>
              <a:t>plugins</a:t>
            </a:r>
            <a:r>
              <a:rPr lang="en-US" sz="1400" dirty="0" smtClean="0">
                <a:solidFill>
                  <a:srgbClr val="3C5790"/>
                </a:solidFill>
              </a:rPr>
              <a:t>, you can also send instant messages or SMS messages, post entries on Twitter, etc.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Pag</a:t>
            </a:r>
            <a:r>
              <a:rPr lang="en-US" sz="1400" dirty="0" smtClean="0">
                <a:solidFill>
                  <a:srgbClr val="3C5790"/>
                </a:solidFill>
              </a:rPr>
              <a:t> 57 -</a:t>
            </a:r>
            <a:r>
              <a:rPr lang="en-US" sz="1400" dirty="0" smtClean="0"/>
              <a:t>More Reporting—Displaying </a:t>
            </a:r>
            <a:r>
              <a:rPr lang="en-US" sz="1400" smtClean="0"/>
              <a:t>Javadocs</a:t>
            </a:r>
            <a:endParaRPr lang="fr-CA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Configuring</a:t>
            </a:r>
            <a:r>
              <a:rPr lang="fr-CA" dirty="0" smtClean="0">
                <a:solidFill>
                  <a:schemeClr val="bg1"/>
                </a:solidFill>
              </a:rPr>
              <a:t> Jenkins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6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90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Javadoc comments are an important source of low-level technical documentation.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Jenkins can integrate Javadoc API documentation directly into the Jenkins website.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the Goals field we place </a:t>
            </a:r>
            <a:r>
              <a:rPr lang="en-US" sz="1400" b="1" dirty="0" err="1">
                <a:solidFill>
                  <a:srgbClr val="3C5790"/>
                </a:solidFill>
              </a:rPr>
              <a:t>javadoc:javadoc</a:t>
            </a:r>
            <a:r>
              <a:rPr lang="en-US" sz="1400" dirty="0">
                <a:solidFill>
                  <a:srgbClr val="3C5790"/>
                </a:solidFill>
              </a:rPr>
              <a:t>—this will tell Maven to generate the Javadoc documentation.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37" y="2895600"/>
            <a:ext cx="67151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Configuring</a:t>
            </a:r>
            <a:r>
              <a:rPr lang="fr-CA" dirty="0" smtClean="0">
                <a:solidFill>
                  <a:schemeClr val="bg1"/>
                </a:solidFill>
              </a:rPr>
              <a:t> Jenkins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6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096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Cobertura</a:t>
            </a:r>
            <a:r>
              <a:rPr lang="en-US" sz="1400" dirty="0">
                <a:solidFill>
                  <a:srgbClr val="3C5790"/>
                </a:solidFill>
              </a:rPr>
              <a:t> is an open source code coverage tool that works well with both Maven and Jenkins.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Jenkins </a:t>
            </a:r>
            <a:r>
              <a:rPr lang="en-US" sz="1400" dirty="0" err="1">
                <a:solidFill>
                  <a:srgbClr val="3C5790"/>
                </a:solidFill>
              </a:rPr>
              <a:t>Cobertura</a:t>
            </a:r>
            <a:r>
              <a:rPr lang="en-US" sz="1400" dirty="0">
                <a:solidFill>
                  <a:srgbClr val="3C5790"/>
                </a:solidFill>
              </a:rPr>
              <a:t> plugin can generate the code coverage metrics for Jenkins to record and display.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495938"/>
            <a:ext cx="6895162" cy="390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5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4293</TotalTime>
  <Words>2229</Words>
  <Application>Microsoft Office PowerPoint</Application>
  <PresentationFormat>On-screen Show (4:3)</PresentationFormat>
  <Paragraphs>192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2" baseType="lpstr">
      <vt:lpstr>Arial</vt:lpstr>
      <vt:lpstr>Calibri</vt:lpstr>
      <vt:lpstr>143</vt:lpstr>
      <vt:lpstr>Jenkins</vt:lpstr>
      <vt:lpstr>Contents</vt:lpstr>
      <vt:lpstr>What is Jenkins?</vt:lpstr>
      <vt:lpstr>Continuous Integration</vt:lpstr>
      <vt:lpstr>Continuous Integration (cont.)</vt:lpstr>
      <vt:lpstr>Installing &amp; Setup</vt:lpstr>
      <vt:lpstr>Configuring Jenkins</vt:lpstr>
      <vt:lpstr>Configuring Jenkins (cont.)</vt:lpstr>
      <vt:lpstr>Configuring Jenkins (cont.)</vt:lpstr>
      <vt:lpstr>Configuring Jenkins (cont.)</vt:lpstr>
      <vt:lpstr>Configuring Jenkins (cont.)</vt:lpstr>
      <vt:lpstr>Configuring Jenkins (cont.)</vt:lpstr>
      <vt:lpstr>Advanced Setup</vt:lpstr>
      <vt:lpstr>Advanced Setup(cont.)</vt:lpstr>
      <vt:lpstr>Advanced Setup(cont.)</vt:lpstr>
      <vt:lpstr>Advanced Setup(cont.)</vt:lpstr>
      <vt:lpstr>Advanced Setup(cont.)</vt:lpstr>
      <vt:lpstr>Advanced Setup(cont.)</vt:lpstr>
      <vt:lpstr>Advanced Setup(cont.)</vt:lpstr>
      <vt:lpstr>Advanced Setup(cont.)</vt:lpstr>
      <vt:lpstr>Advanced Setup(cont.)</vt:lpstr>
      <vt:lpstr>Advanced Setup(cont.)</vt:lpstr>
      <vt:lpstr>Build Jobs</vt:lpstr>
      <vt:lpstr>Build Jobs (cont.)</vt:lpstr>
      <vt:lpstr>Build Jobs (cont.)</vt:lpstr>
      <vt:lpstr>Build Jobs (cont.)</vt:lpstr>
      <vt:lpstr>Build Jobs (cont.)</vt:lpstr>
      <vt:lpstr>Build Jobs (cont.)</vt:lpstr>
      <vt:lpstr>Build Jobs (cont.)</vt:lpstr>
      <vt:lpstr>Build Jobs (cont.)</vt:lpstr>
      <vt:lpstr>Security</vt:lpstr>
      <vt:lpstr>Security (cont.)</vt:lpstr>
      <vt:lpstr>Notification</vt:lpstr>
      <vt:lpstr>Notification (cont.)</vt:lpstr>
      <vt:lpstr>Notification (cont.)</vt:lpstr>
      <vt:lpstr>Notification (cont.)</vt:lpstr>
      <vt:lpstr>Notification (cont.)</vt:lpstr>
      <vt:lpstr>Notification (cont.)</vt:lpstr>
      <vt:lpstr>Code Quality</vt:lpstr>
      <vt:lpstr>Code Quality (cont.)</vt:lpstr>
      <vt:lpstr>Code Quality (cont.)</vt:lpstr>
      <vt:lpstr>Code Quality (cont.)</vt:lpstr>
      <vt:lpstr>Code Quality (cont.)</vt:lpstr>
      <vt:lpstr>Code Quality (cont.)</vt:lpstr>
      <vt:lpstr>Maintenance</vt:lpstr>
      <vt:lpstr>Maintenance (cont.)</vt:lpstr>
      <vt:lpstr>Maintenance (cont.)</vt:lpstr>
      <vt:lpstr>Conclusions</vt:lpstr>
      <vt:lpstr>Bibliography</vt:lpstr>
    </vt:vector>
  </TitlesOfParts>
  <Company>Computaris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</cp:lastModifiedBy>
  <cp:revision>532</cp:revision>
  <dcterms:created xsi:type="dcterms:W3CDTF">2012-04-12T06:19:17Z</dcterms:created>
  <dcterms:modified xsi:type="dcterms:W3CDTF">2016-01-20T12:20:50Z</dcterms:modified>
</cp:coreProperties>
</file>