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37" r:id="rId5"/>
    <p:sldId id="390" r:id="rId6"/>
    <p:sldId id="429" r:id="rId7"/>
    <p:sldId id="436" r:id="rId8"/>
    <p:sldId id="440" r:id="rId9"/>
    <p:sldId id="439" r:id="rId10"/>
    <p:sldId id="441" r:id="rId11"/>
    <p:sldId id="442" r:id="rId12"/>
    <p:sldId id="438" r:id="rId13"/>
    <p:sldId id="443" r:id="rId14"/>
    <p:sldId id="444" r:id="rId15"/>
    <p:sldId id="445" r:id="rId16"/>
    <p:sldId id="446" r:id="rId17"/>
    <p:sldId id="447" r:id="rId18"/>
    <p:sldId id="448" r:id="rId19"/>
    <p:sldId id="451" r:id="rId20"/>
    <p:sldId id="449" r:id="rId21"/>
    <p:sldId id="450" r:id="rId22"/>
    <p:sldId id="453" r:id="rId23"/>
    <p:sldId id="454" r:id="rId24"/>
    <p:sldId id="452" r:id="rId25"/>
    <p:sldId id="455" r:id="rId26"/>
    <p:sldId id="456" r:id="rId27"/>
    <p:sldId id="259" r:id="rId28"/>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varScale="1">
        <p:scale>
          <a:sx n="63" d="100"/>
          <a:sy n="63" d="100"/>
        </p:scale>
        <p:origin x="13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29/01/2024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29/01/2024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29/01/2024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29/01/2024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29/01/2024</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29/01/2024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29/01/2024</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29/01/2024</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29/01/2024</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29/01/2024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29/01/2024</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29/01/2024</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Jasmine</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We can simulate an error case, </a:t>
            </a:r>
            <a:r>
              <a:rPr lang="en-US" sz="1400" dirty="0" err="1">
                <a:solidFill>
                  <a:srgbClr val="3C5790"/>
                </a:solidFill>
              </a:rPr>
              <a:t>bu</a:t>
            </a:r>
            <a:r>
              <a:rPr lang="en-US" sz="1400" dirty="0">
                <a:solidFill>
                  <a:srgbClr val="3C5790"/>
                </a:solidFill>
              </a:rPr>
              <a:t> checking for other value different than "Hello World"</a:t>
            </a:r>
          </a:p>
        </p:txBody>
      </p:sp>
      <p:pic>
        <p:nvPicPr>
          <p:cNvPr id="5" name="Picture 4">
            <a:extLst>
              <a:ext uri="{FF2B5EF4-FFF2-40B4-BE49-F238E27FC236}">
                <a16:creationId xmlns:a16="http://schemas.microsoft.com/office/drawing/2014/main" id="{E1A1399F-87EB-1682-E8A3-AF3F51EC5DA0}"/>
              </a:ext>
            </a:extLst>
          </p:cNvPr>
          <p:cNvPicPr>
            <a:picLocks noChangeAspect="1"/>
          </p:cNvPicPr>
          <p:nvPr/>
        </p:nvPicPr>
        <p:blipFill>
          <a:blip r:embed="rId3"/>
          <a:stretch>
            <a:fillRect/>
          </a:stretch>
        </p:blipFill>
        <p:spPr>
          <a:xfrm>
            <a:off x="152400" y="2785641"/>
            <a:ext cx="8915400" cy="2353519"/>
          </a:xfrm>
          <a:prstGeom prst="rect">
            <a:avLst/>
          </a:prstGeom>
        </p:spPr>
      </p:pic>
    </p:spTree>
    <p:extLst>
      <p:ext uri="{BB962C8B-B14F-4D97-AF65-F5344CB8AC3E}">
        <p14:creationId xmlns:p14="http://schemas.microsoft.com/office/powerpoint/2010/main" val="3676412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295400"/>
          </a:xfrm>
        </p:spPr>
        <p:txBody>
          <a:bodyPr/>
          <a:lstStyle/>
          <a:p>
            <a:r>
              <a:rPr lang="en-US" sz="1400" b="1" dirty="0">
                <a:solidFill>
                  <a:srgbClr val="3C5790"/>
                </a:solidFill>
              </a:rPr>
              <a:t>Suite</a:t>
            </a:r>
            <a:r>
              <a:rPr lang="en-US" sz="1400" dirty="0">
                <a:solidFill>
                  <a:srgbClr val="3C5790"/>
                </a:solidFill>
              </a:rPr>
              <a:t> is the basic building block of Jasmine framework. </a:t>
            </a:r>
          </a:p>
          <a:p>
            <a:r>
              <a:rPr lang="en-US" sz="1400" dirty="0">
                <a:solidFill>
                  <a:srgbClr val="3C5790"/>
                </a:solidFill>
              </a:rPr>
              <a:t>The collection of similar type test cases written for a specific file or function is known as one suite.</a:t>
            </a:r>
          </a:p>
          <a:p>
            <a:r>
              <a:rPr lang="en-US" sz="1400" dirty="0">
                <a:solidFill>
                  <a:srgbClr val="3C5790"/>
                </a:solidFill>
              </a:rPr>
              <a:t>It contains two other blocks, one is “</a:t>
            </a:r>
            <a:r>
              <a:rPr lang="en-US" sz="1400" b="1" dirty="0">
                <a:solidFill>
                  <a:srgbClr val="3C5790"/>
                </a:solidFill>
              </a:rPr>
              <a:t>Describe</a:t>
            </a:r>
            <a:r>
              <a:rPr lang="en-US" sz="1400" dirty="0">
                <a:solidFill>
                  <a:srgbClr val="3C5790"/>
                </a:solidFill>
              </a:rPr>
              <a:t>()” and another one is “</a:t>
            </a:r>
            <a:r>
              <a:rPr lang="en-US" sz="1400" b="1" dirty="0">
                <a:solidFill>
                  <a:srgbClr val="3C5790"/>
                </a:solidFill>
              </a:rPr>
              <a:t>It</a:t>
            </a:r>
            <a:r>
              <a:rPr lang="en-US" sz="1400" dirty="0">
                <a:solidFill>
                  <a:srgbClr val="3C5790"/>
                </a:solidFill>
              </a:rPr>
              <a:t>()”.</a:t>
            </a:r>
          </a:p>
          <a:p>
            <a:r>
              <a:rPr lang="en-US" sz="1400" dirty="0">
                <a:solidFill>
                  <a:srgbClr val="3C5790"/>
                </a:solidFill>
              </a:rPr>
              <a:t>One Suite block can have only two parameters, one “name of that suite” and another “Function declaration” that makes a call to our unit functionality that is to be tested.</a:t>
            </a:r>
          </a:p>
          <a:p>
            <a:endParaRPr lang="en-US" sz="1400" dirty="0">
              <a:solidFill>
                <a:srgbClr val="3C5790"/>
              </a:solidFill>
            </a:endParaRPr>
          </a:p>
        </p:txBody>
      </p:sp>
      <p:pic>
        <p:nvPicPr>
          <p:cNvPr id="3" name="Picture 2">
            <a:extLst>
              <a:ext uri="{FF2B5EF4-FFF2-40B4-BE49-F238E27FC236}">
                <a16:creationId xmlns:a16="http://schemas.microsoft.com/office/drawing/2014/main" id="{9B9BCE40-A8B5-30E8-62EF-73AE51C623EE}"/>
              </a:ext>
            </a:extLst>
          </p:cNvPr>
          <p:cNvPicPr>
            <a:picLocks noChangeAspect="1"/>
          </p:cNvPicPr>
          <p:nvPr/>
        </p:nvPicPr>
        <p:blipFill>
          <a:blip r:embed="rId3"/>
          <a:stretch>
            <a:fillRect/>
          </a:stretch>
        </p:blipFill>
        <p:spPr>
          <a:xfrm>
            <a:off x="194912" y="3636787"/>
            <a:ext cx="3485314" cy="2946575"/>
          </a:xfrm>
          <a:prstGeom prst="rect">
            <a:avLst/>
          </a:prstGeom>
        </p:spPr>
      </p:pic>
      <p:pic>
        <p:nvPicPr>
          <p:cNvPr id="5" name="Picture 4">
            <a:extLst>
              <a:ext uri="{FF2B5EF4-FFF2-40B4-BE49-F238E27FC236}">
                <a16:creationId xmlns:a16="http://schemas.microsoft.com/office/drawing/2014/main" id="{B7EC30CA-DAAC-77B5-4799-2B8FAB55EE3D}"/>
              </a:ext>
            </a:extLst>
          </p:cNvPr>
          <p:cNvPicPr>
            <a:picLocks noChangeAspect="1"/>
          </p:cNvPicPr>
          <p:nvPr/>
        </p:nvPicPr>
        <p:blipFill>
          <a:blip r:embed="rId4"/>
          <a:stretch>
            <a:fillRect/>
          </a:stretch>
        </p:blipFill>
        <p:spPr>
          <a:xfrm>
            <a:off x="4108309" y="3733800"/>
            <a:ext cx="4807091" cy="2620031"/>
          </a:xfrm>
          <a:prstGeom prst="rect">
            <a:avLst/>
          </a:prstGeom>
        </p:spPr>
      </p:pic>
    </p:spTree>
    <p:extLst>
      <p:ext uri="{BB962C8B-B14F-4D97-AF65-F5344CB8AC3E}">
        <p14:creationId xmlns:p14="http://schemas.microsoft.com/office/powerpoint/2010/main" val="1625793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dirty="0">
                <a:solidFill>
                  <a:srgbClr val="3C5790"/>
                </a:solidFill>
              </a:rPr>
              <a:t>Suite block can have many suite blocks inside another suite block.</a:t>
            </a:r>
          </a:p>
        </p:txBody>
      </p:sp>
      <p:pic>
        <p:nvPicPr>
          <p:cNvPr id="3" name="Picture 2">
            <a:extLst>
              <a:ext uri="{FF2B5EF4-FFF2-40B4-BE49-F238E27FC236}">
                <a16:creationId xmlns:a16="http://schemas.microsoft.com/office/drawing/2014/main" id="{E998AC35-4639-9675-F799-E47D21F06B2F}"/>
              </a:ext>
            </a:extLst>
          </p:cNvPr>
          <p:cNvPicPr>
            <a:picLocks noChangeAspect="1"/>
          </p:cNvPicPr>
          <p:nvPr/>
        </p:nvPicPr>
        <p:blipFill>
          <a:blip r:embed="rId3"/>
          <a:stretch>
            <a:fillRect/>
          </a:stretch>
        </p:blipFill>
        <p:spPr>
          <a:xfrm>
            <a:off x="228600" y="2971800"/>
            <a:ext cx="3474720" cy="2743200"/>
          </a:xfrm>
          <a:prstGeom prst="rect">
            <a:avLst/>
          </a:prstGeom>
        </p:spPr>
      </p:pic>
      <p:pic>
        <p:nvPicPr>
          <p:cNvPr id="5" name="Picture 4">
            <a:extLst>
              <a:ext uri="{FF2B5EF4-FFF2-40B4-BE49-F238E27FC236}">
                <a16:creationId xmlns:a16="http://schemas.microsoft.com/office/drawing/2014/main" id="{BAA42B12-4DC3-6533-9663-C0595C02773B}"/>
              </a:ext>
            </a:extLst>
          </p:cNvPr>
          <p:cNvPicPr>
            <a:picLocks noChangeAspect="1"/>
          </p:cNvPicPr>
          <p:nvPr/>
        </p:nvPicPr>
        <p:blipFill>
          <a:blip r:embed="rId4"/>
          <a:stretch>
            <a:fillRect/>
          </a:stretch>
        </p:blipFill>
        <p:spPr>
          <a:xfrm>
            <a:off x="3962400" y="2445534"/>
            <a:ext cx="4581405" cy="4149860"/>
          </a:xfrm>
          <a:prstGeom prst="rect">
            <a:avLst/>
          </a:prstGeom>
        </p:spPr>
      </p:pic>
    </p:spTree>
    <p:extLst>
      <p:ext uri="{BB962C8B-B14F-4D97-AF65-F5344CB8AC3E}">
        <p14:creationId xmlns:p14="http://schemas.microsoft.com/office/powerpoint/2010/main" val="87321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05000"/>
          </a:xfrm>
        </p:spPr>
        <p:txBody>
          <a:bodyPr/>
          <a:lstStyle/>
          <a:p>
            <a:r>
              <a:rPr lang="en-US" sz="1400" dirty="0">
                <a:solidFill>
                  <a:srgbClr val="3C5790"/>
                </a:solidFill>
              </a:rPr>
              <a:t>Jasmine is a testing framework; hence it always aims to compare the result of the JavaScript file or function with the expected result. </a:t>
            </a:r>
          </a:p>
          <a:p>
            <a:r>
              <a:rPr lang="en-US" sz="1400" dirty="0">
                <a:solidFill>
                  <a:srgbClr val="3C5790"/>
                </a:solidFill>
              </a:rPr>
              <a:t>Matcher works similarly in Jasmine framework.</a:t>
            </a:r>
          </a:p>
          <a:p>
            <a:r>
              <a:rPr lang="en-US" sz="1400" dirty="0">
                <a:solidFill>
                  <a:srgbClr val="3C5790"/>
                </a:solidFill>
              </a:rPr>
              <a:t>Matchers are the JavaScript function that does a Boolean comparison between an actual output and an expected output. </a:t>
            </a:r>
          </a:p>
          <a:p>
            <a:r>
              <a:rPr lang="en-US" sz="1400" dirty="0">
                <a:solidFill>
                  <a:srgbClr val="3C5790"/>
                </a:solidFill>
              </a:rPr>
              <a:t>There are two type of matchers Inbuilt matcher and Custom matchers.</a:t>
            </a:r>
          </a:p>
          <a:p>
            <a:r>
              <a:rPr lang="en-US" sz="1400" dirty="0">
                <a:solidFill>
                  <a:srgbClr val="3C5790"/>
                </a:solidFill>
              </a:rPr>
              <a:t>In the example </a:t>
            </a:r>
            <a:r>
              <a:rPr lang="en-US" sz="1400" dirty="0" err="1">
                <a:solidFill>
                  <a:srgbClr val="3C5790"/>
                </a:solidFill>
              </a:rPr>
              <a:t>toEqual</a:t>
            </a:r>
            <a:r>
              <a:rPr lang="en-US" sz="1400" dirty="0">
                <a:solidFill>
                  <a:srgbClr val="3C5790"/>
                </a:solidFill>
              </a:rPr>
              <a:t>() is the inbuilt matcher which will compare the result of the add() and </a:t>
            </a:r>
            <a:r>
              <a:rPr lang="en-US" sz="1400" dirty="0" err="1">
                <a:solidFill>
                  <a:srgbClr val="3C5790"/>
                </a:solidFill>
              </a:rPr>
              <a:t>addAny</a:t>
            </a:r>
            <a:r>
              <a:rPr lang="en-US" sz="1400" dirty="0">
                <a:solidFill>
                  <a:srgbClr val="3C5790"/>
                </a:solidFill>
              </a:rPr>
              <a:t>() methods with the arguments passed to </a:t>
            </a:r>
            <a:r>
              <a:rPr lang="en-US" sz="1400" dirty="0" err="1">
                <a:solidFill>
                  <a:srgbClr val="3C5790"/>
                </a:solidFill>
              </a:rPr>
              <a:t>toEqual</a:t>
            </a:r>
            <a:r>
              <a:rPr lang="en-US" sz="1400" dirty="0">
                <a:solidFill>
                  <a:srgbClr val="3C5790"/>
                </a:solidFill>
              </a:rPr>
              <a:t>() matchers.</a:t>
            </a:r>
          </a:p>
        </p:txBody>
      </p:sp>
      <p:pic>
        <p:nvPicPr>
          <p:cNvPr id="4" name="Picture 3">
            <a:extLst>
              <a:ext uri="{FF2B5EF4-FFF2-40B4-BE49-F238E27FC236}">
                <a16:creationId xmlns:a16="http://schemas.microsoft.com/office/drawing/2014/main" id="{9B572632-3FB1-CD8D-C4AC-01D3F83206D9}"/>
              </a:ext>
            </a:extLst>
          </p:cNvPr>
          <p:cNvPicPr>
            <a:picLocks noChangeAspect="1"/>
          </p:cNvPicPr>
          <p:nvPr/>
        </p:nvPicPr>
        <p:blipFill>
          <a:blip r:embed="rId3"/>
          <a:stretch>
            <a:fillRect/>
          </a:stretch>
        </p:blipFill>
        <p:spPr>
          <a:xfrm>
            <a:off x="2286000" y="4267200"/>
            <a:ext cx="4330923" cy="1657435"/>
          </a:xfrm>
          <a:prstGeom prst="rect">
            <a:avLst/>
          </a:prstGeom>
        </p:spPr>
      </p:pic>
    </p:spTree>
    <p:extLst>
      <p:ext uri="{BB962C8B-B14F-4D97-AF65-F5344CB8AC3E}">
        <p14:creationId xmlns:p14="http://schemas.microsoft.com/office/powerpoint/2010/main" val="1088458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400" dirty="0">
                <a:solidFill>
                  <a:srgbClr val="3C5790"/>
                </a:solidFill>
              </a:rPr>
              <a:t>The matchers which are not present in the inbuilt system library of Jasmine is called as custom matcher. </a:t>
            </a:r>
          </a:p>
          <a:p>
            <a:r>
              <a:rPr lang="en-US" sz="1400" dirty="0">
                <a:solidFill>
                  <a:srgbClr val="3C5790"/>
                </a:solidFill>
              </a:rPr>
              <a:t>Custom matcher needs to be defined explicitly(). </a:t>
            </a:r>
          </a:p>
          <a:p>
            <a:r>
              <a:rPr lang="en-US" sz="1400" dirty="0">
                <a:solidFill>
                  <a:srgbClr val="3C5790"/>
                </a:solidFill>
              </a:rPr>
              <a:t>In the bellow example, </a:t>
            </a:r>
            <a:r>
              <a:rPr lang="en-US" sz="1400" dirty="0" err="1">
                <a:solidFill>
                  <a:srgbClr val="3C5790"/>
                </a:solidFill>
              </a:rPr>
              <a:t>validateAge</a:t>
            </a:r>
            <a:r>
              <a:rPr lang="en-US" sz="1400" dirty="0">
                <a:solidFill>
                  <a:srgbClr val="3C5790"/>
                </a:solidFill>
              </a:rPr>
              <a:t>() works as a matcher which is validating your age with some range.</a:t>
            </a:r>
          </a:p>
        </p:txBody>
      </p:sp>
      <p:pic>
        <p:nvPicPr>
          <p:cNvPr id="3" name="Picture 2">
            <a:extLst>
              <a:ext uri="{FF2B5EF4-FFF2-40B4-BE49-F238E27FC236}">
                <a16:creationId xmlns:a16="http://schemas.microsoft.com/office/drawing/2014/main" id="{98BDAA3E-D6B4-54A5-C9FC-BF97BDE25E43}"/>
              </a:ext>
            </a:extLst>
          </p:cNvPr>
          <p:cNvPicPr>
            <a:picLocks noChangeAspect="1"/>
          </p:cNvPicPr>
          <p:nvPr/>
        </p:nvPicPr>
        <p:blipFill>
          <a:blip r:embed="rId3"/>
          <a:stretch>
            <a:fillRect/>
          </a:stretch>
        </p:blipFill>
        <p:spPr>
          <a:xfrm>
            <a:off x="2209800" y="3048000"/>
            <a:ext cx="4366443" cy="3473554"/>
          </a:xfrm>
          <a:prstGeom prst="rect">
            <a:avLst/>
          </a:prstGeom>
        </p:spPr>
      </p:pic>
    </p:spTree>
    <p:extLst>
      <p:ext uri="{BB962C8B-B14F-4D97-AF65-F5344CB8AC3E}">
        <p14:creationId xmlns:p14="http://schemas.microsoft.com/office/powerpoint/2010/main" val="2463373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Jasmine also allows the developers to skip one or more than one test cases. These techniques can be applied at the Spec level or the Suite level. Depending on the level of application, this block can be called as a Skipping Spec and Skipping Suite respectively. We use "</a:t>
            </a:r>
            <a:r>
              <a:rPr lang="en-US" sz="1400" b="1" dirty="0">
                <a:solidFill>
                  <a:srgbClr val="3C5790"/>
                </a:solidFill>
              </a:rPr>
              <a:t>x</a:t>
            </a:r>
            <a:r>
              <a:rPr lang="en-US" sz="1400" dirty="0">
                <a:solidFill>
                  <a:srgbClr val="3C5790"/>
                </a:solidFill>
              </a:rPr>
              <a:t>" just before it statement to skip.</a:t>
            </a:r>
          </a:p>
        </p:txBody>
      </p:sp>
      <p:pic>
        <p:nvPicPr>
          <p:cNvPr id="3" name="Picture 2">
            <a:extLst>
              <a:ext uri="{FF2B5EF4-FFF2-40B4-BE49-F238E27FC236}">
                <a16:creationId xmlns:a16="http://schemas.microsoft.com/office/drawing/2014/main" id="{DC6E0DC4-43E0-68F7-C2D1-BDECE769CDE7}"/>
              </a:ext>
            </a:extLst>
          </p:cNvPr>
          <p:cNvPicPr>
            <a:picLocks noChangeAspect="1"/>
          </p:cNvPicPr>
          <p:nvPr/>
        </p:nvPicPr>
        <p:blipFill>
          <a:blip r:embed="rId3"/>
          <a:stretch>
            <a:fillRect/>
          </a:stretch>
        </p:blipFill>
        <p:spPr>
          <a:xfrm>
            <a:off x="2133600" y="3105382"/>
            <a:ext cx="4140090" cy="1333345"/>
          </a:xfrm>
          <a:prstGeom prst="rect">
            <a:avLst/>
          </a:prstGeom>
        </p:spPr>
      </p:pic>
      <p:pic>
        <p:nvPicPr>
          <p:cNvPr id="5" name="Picture 4">
            <a:extLst>
              <a:ext uri="{FF2B5EF4-FFF2-40B4-BE49-F238E27FC236}">
                <a16:creationId xmlns:a16="http://schemas.microsoft.com/office/drawing/2014/main" id="{37A4E090-23DE-19FE-BD45-4B9E11BA93A7}"/>
              </a:ext>
            </a:extLst>
          </p:cNvPr>
          <p:cNvPicPr>
            <a:picLocks noChangeAspect="1"/>
          </p:cNvPicPr>
          <p:nvPr/>
        </p:nvPicPr>
        <p:blipFill>
          <a:blip r:embed="rId4"/>
          <a:stretch>
            <a:fillRect/>
          </a:stretch>
        </p:blipFill>
        <p:spPr>
          <a:xfrm>
            <a:off x="1809803" y="4611633"/>
            <a:ext cx="5524393" cy="1971729"/>
          </a:xfrm>
          <a:prstGeom prst="rect">
            <a:avLst/>
          </a:prstGeom>
        </p:spPr>
      </p:pic>
    </p:spTree>
    <p:extLst>
      <p:ext uri="{BB962C8B-B14F-4D97-AF65-F5344CB8AC3E}">
        <p14:creationId xmlns:p14="http://schemas.microsoft.com/office/powerpoint/2010/main" val="1282358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7" name="Picture 6">
            <a:extLst>
              <a:ext uri="{FF2B5EF4-FFF2-40B4-BE49-F238E27FC236}">
                <a16:creationId xmlns:a16="http://schemas.microsoft.com/office/drawing/2014/main" id="{B5605398-389D-31D3-34E0-94E28A45DE53}"/>
              </a:ext>
            </a:extLst>
          </p:cNvPr>
          <p:cNvPicPr>
            <a:picLocks noChangeAspect="1"/>
          </p:cNvPicPr>
          <p:nvPr/>
        </p:nvPicPr>
        <p:blipFill>
          <a:blip r:embed="rId3"/>
          <a:stretch>
            <a:fillRect/>
          </a:stretch>
        </p:blipFill>
        <p:spPr>
          <a:xfrm>
            <a:off x="1447800" y="1828800"/>
            <a:ext cx="5327924" cy="2940201"/>
          </a:xfrm>
          <a:prstGeom prst="rect">
            <a:avLst/>
          </a:prstGeom>
        </p:spPr>
      </p:pic>
      <p:pic>
        <p:nvPicPr>
          <p:cNvPr id="9" name="Picture 8">
            <a:extLst>
              <a:ext uri="{FF2B5EF4-FFF2-40B4-BE49-F238E27FC236}">
                <a16:creationId xmlns:a16="http://schemas.microsoft.com/office/drawing/2014/main" id="{2FEAAB89-4519-AFE4-B7D3-C72E18AA76CD}"/>
              </a:ext>
            </a:extLst>
          </p:cNvPr>
          <p:cNvPicPr>
            <a:picLocks noChangeAspect="1"/>
          </p:cNvPicPr>
          <p:nvPr/>
        </p:nvPicPr>
        <p:blipFill>
          <a:blip r:embed="rId4"/>
          <a:stretch>
            <a:fillRect/>
          </a:stretch>
        </p:blipFill>
        <p:spPr>
          <a:xfrm>
            <a:off x="1400172" y="5180163"/>
            <a:ext cx="5423179" cy="1625684"/>
          </a:xfrm>
          <a:prstGeom prst="rect">
            <a:avLst/>
          </a:prstGeom>
        </p:spPr>
      </p:pic>
    </p:spTree>
    <p:extLst>
      <p:ext uri="{BB962C8B-B14F-4D97-AF65-F5344CB8AC3E}">
        <p14:creationId xmlns:p14="http://schemas.microsoft.com/office/powerpoint/2010/main" val="193634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209800"/>
          </a:xfrm>
        </p:spPr>
        <p:txBody>
          <a:bodyPr/>
          <a:lstStyle/>
          <a:p>
            <a:r>
              <a:rPr lang="en-US" sz="1400" b="1" dirty="0" err="1">
                <a:solidFill>
                  <a:srgbClr val="3C5790"/>
                </a:solidFill>
              </a:rPr>
              <a:t>ToEqual</a:t>
            </a:r>
            <a:r>
              <a:rPr lang="en-US" sz="1400" b="1" dirty="0">
                <a:solidFill>
                  <a:srgbClr val="3C5790"/>
                </a:solidFill>
              </a:rPr>
              <a:t>()</a:t>
            </a:r>
            <a:r>
              <a:rPr lang="en-US" sz="1400" dirty="0">
                <a:solidFill>
                  <a:srgbClr val="3C5790"/>
                </a:solidFill>
              </a:rPr>
              <a:t> is the simplest matcher present in the inbuilt library of Jasmine. It just matches whether the result of the operation given as an argument to this method matches with the result of it or not.</a:t>
            </a:r>
          </a:p>
          <a:p>
            <a:r>
              <a:rPr lang="en-US" sz="1400" b="1" dirty="0" err="1">
                <a:solidFill>
                  <a:srgbClr val="3C5790"/>
                </a:solidFill>
              </a:rPr>
              <a:t>not.toEqual</a:t>
            </a:r>
            <a:r>
              <a:rPr lang="en-US" sz="1400" b="1" dirty="0">
                <a:solidFill>
                  <a:srgbClr val="3C5790"/>
                </a:solidFill>
              </a:rPr>
              <a:t>()</a:t>
            </a:r>
            <a:r>
              <a:rPr lang="en-US" sz="1400" dirty="0">
                <a:solidFill>
                  <a:srgbClr val="3C5790"/>
                </a:solidFill>
              </a:rPr>
              <a:t> works exactly opposite to </a:t>
            </a:r>
            <a:r>
              <a:rPr lang="en-US" sz="1400" dirty="0" err="1">
                <a:solidFill>
                  <a:srgbClr val="3C5790"/>
                </a:solidFill>
              </a:rPr>
              <a:t>toEqual</a:t>
            </a:r>
            <a:r>
              <a:rPr lang="en-US" sz="1400" dirty="0">
                <a:solidFill>
                  <a:srgbClr val="3C5790"/>
                </a:solidFill>
              </a:rPr>
              <a:t>() and is used when we need to check if the value does not match with the output of any function.</a:t>
            </a:r>
          </a:p>
          <a:p>
            <a:r>
              <a:rPr lang="en-US" sz="1400" b="1" dirty="0" err="1">
                <a:solidFill>
                  <a:srgbClr val="3C5790"/>
                </a:solidFill>
              </a:rPr>
              <a:t>toBe</a:t>
            </a:r>
            <a:r>
              <a:rPr lang="en-US" sz="1400" b="1" dirty="0">
                <a:solidFill>
                  <a:srgbClr val="3C5790"/>
                </a:solidFill>
              </a:rPr>
              <a:t>()</a:t>
            </a:r>
            <a:r>
              <a:rPr lang="en-US" sz="1400" dirty="0">
                <a:solidFill>
                  <a:srgbClr val="3C5790"/>
                </a:solidFill>
              </a:rPr>
              <a:t> matcher works in a similar way as </a:t>
            </a:r>
            <a:r>
              <a:rPr lang="en-US" sz="1400" dirty="0" err="1">
                <a:solidFill>
                  <a:srgbClr val="3C5790"/>
                </a:solidFill>
              </a:rPr>
              <a:t>toEqual</a:t>
            </a:r>
            <a:r>
              <a:rPr lang="en-US" sz="1400" dirty="0">
                <a:solidFill>
                  <a:srgbClr val="3C5790"/>
                </a:solidFill>
              </a:rPr>
              <a:t>(), however they are technically different from each other. </a:t>
            </a:r>
            <a:r>
              <a:rPr lang="en-US" sz="1400" dirty="0" err="1">
                <a:solidFill>
                  <a:srgbClr val="3C5790"/>
                </a:solidFill>
              </a:rPr>
              <a:t>toBe</a:t>
            </a:r>
            <a:r>
              <a:rPr lang="en-US" sz="1400" dirty="0">
                <a:solidFill>
                  <a:srgbClr val="3C5790"/>
                </a:solidFill>
              </a:rPr>
              <a:t>() matcher matches with the type of the object whereas </a:t>
            </a:r>
            <a:r>
              <a:rPr lang="en-US" sz="1400" dirty="0" err="1">
                <a:solidFill>
                  <a:srgbClr val="3C5790"/>
                </a:solidFill>
              </a:rPr>
              <a:t>toEqual</a:t>
            </a:r>
            <a:r>
              <a:rPr lang="en-US" sz="1400" dirty="0">
                <a:solidFill>
                  <a:srgbClr val="3C5790"/>
                </a:solidFill>
              </a:rPr>
              <a:t>() matches with the equivalency of the result.</a:t>
            </a:r>
          </a:p>
          <a:p>
            <a:r>
              <a:rPr lang="en-US" sz="1400" b="1" dirty="0" err="1">
                <a:solidFill>
                  <a:srgbClr val="3C5790"/>
                </a:solidFill>
              </a:rPr>
              <a:t>not.toBe</a:t>
            </a:r>
            <a:r>
              <a:rPr lang="en-US" sz="1400" b="1" dirty="0">
                <a:solidFill>
                  <a:srgbClr val="3C5790"/>
                </a:solidFill>
              </a:rPr>
              <a:t>()</a:t>
            </a:r>
            <a:r>
              <a:rPr lang="en-US" sz="1400" dirty="0">
                <a:solidFill>
                  <a:srgbClr val="3C5790"/>
                </a:solidFill>
              </a:rPr>
              <a:t> is the negation of the </a:t>
            </a:r>
            <a:r>
              <a:rPr lang="en-US" sz="1400" dirty="0" err="1">
                <a:solidFill>
                  <a:srgbClr val="3C5790"/>
                </a:solidFill>
              </a:rPr>
              <a:t>toBe</a:t>
            </a:r>
            <a:r>
              <a:rPr lang="en-US" sz="1400" dirty="0">
                <a:solidFill>
                  <a:srgbClr val="3C5790"/>
                </a:solidFill>
              </a:rPr>
              <a:t>().</a:t>
            </a:r>
          </a:p>
        </p:txBody>
      </p:sp>
    </p:spTree>
    <p:extLst>
      <p:ext uri="{BB962C8B-B14F-4D97-AF65-F5344CB8AC3E}">
        <p14:creationId xmlns:p14="http://schemas.microsoft.com/office/powerpoint/2010/main" val="1719368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b="1" dirty="0" err="1">
                <a:solidFill>
                  <a:srgbClr val="3C5790"/>
                </a:solidFill>
              </a:rPr>
              <a:t>toBeTruthy</a:t>
            </a:r>
            <a:r>
              <a:rPr lang="en-US" sz="1400" b="1" dirty="0">
                <a:solidFill>
                  <a:srgbClr val="3C5790"/>
                </a:solidFill>
              </a:rPr>
              <a:t>()</a:t>
            </a:r>
            <a:r>
              <a:rPr lang="en-US" sz="1400" dirty="0">
                <a:solidFill>
                  <a:srgbClr val="3C5790"/>
                </a:solidFill>
              </a:rPr>
              <a:t> is used to check whether the result is equal to true.</a:t>
            </a:r>
          </a:p>
          <a:p>
            <a:r>
              <a:rPr lang="en-US" sz="1400" b="1" dirty="0" err="1">
                <a:solidFill>
                  <a:srgbClr val="3C5790"/>
                </a:solidFill>
              </a:rPr>
              <a:t>toBeFalsy</a:t>
            </a:r>
            <a:r>
              <a:rPr lang="en-US" sz="1400" b="1" dirty="0">
                <a:solidFill>
                  <a:srgbClr val="3C5790"/>
                </a:solidFill>
              </a:rPr>
              <a:t>()</a:t>
            </a:r>
            <a:r>
              <a:rPr lang="en-US" sz="1400" dirty="0">
                <a:solidFill>
                  <a:srgbClr val="3C5790"/>
                </a:solidFill>
              </a:rPr>
              <a:t> works the same way as </a:t>
            </a:r>
            <a:r>
              <a:rPr lang="en-US" sz="1400" dirty="0" err="1">
                <a:solidFill>
                  <a:srgbClr val="3C5790"/>
                </a:solidFill>
              </a:rPr>
              <a:t>toBeTruthy</a:t>
            </a:r>
            <a:r>
              <a:rPr lang="en-US" sz="1400" dirty="0">
                <a:solidFill>
                  <a:srgbClr val="3C5790"/>
                </a:solidFill>
              </a:rPr>
              <a:t>() method, it matches the output to be false.</a:t>
            </a:r>
          </a:p>
        </p:txBody>
      </p:sp>
      <p:pic>
        <p:nvPicPr>
          <p:cNvPr id="3" name="Picture 2">
            <a:extLst>
              <a:ext uri="{FF2B5EF4-FFF2-40B4-BE49-F238E27FC236}">
                <a16:creationId xmlns:a16="http://schemas.microsoft.com/office/drawing/2014/main" id="{8415E782-B4C9-605F-6512-BA11D7B703D1}"/>
              </a:ext>
            </a:extLst>
          </p:cNvPr>
          <p:cNvPicPr>
            <a:picLocks noChangeAspect="1"/>
          </p:cNvPicPr>
          <p:nvPr/>
        </p:nvPicPr>
        <p:blipFill>
          <a:blip r:embed="rId3"/>
          <a:stretch>
            <a:fillRect/>
          </a:stretch>
        </p:blipFill>
        <p:spPr>
          <a:xfrm>
            <a:off x="338306" y="3089354"/>
            <a:ext cx="3473830" cy="1362017"/>
          </a:xfrm>
          <a:prstGeom prst="rect">
            <a:avLst/>
          </a:prstGeom>
        </p:spPr>
      </p:pic>
      <p:pic>
        <p:nvPicPr>
          <p:cNvPr id="5" name="Picture 4">
            <a:extLst>
              <a:ext uri="{FF2B5EF4-FFF2-40B4-BE49-F238E27FC236}">
                <a16:creationId xmlns:a16="http://schemas.microsoft.com/office/drawing/2014/main" id="{E949AD78-EC16-B994-A18A-50A4F0D01F91}"/>
              </a:ext>
            </a:extLst>
          </p:cNvPr>
          <p:cNvPicPr>
            <a:picLocks noChangeAspect="1"/>
          </p:cNvPicPr>
          <p:nvPr/>
        </p:nvPicPr>
        <p:blipFill>
          <a:blip r:embed="rId4"/>
          <a:stretch>
            <a:fillRect/>
          </a:stretch>
        </p:blipFill>
        <p:spPr>
          <a:xfrm>
            <a:off x="4419600" y="3084859"/>
            <a:ext cx="4330304" cy="1323915"/>
          </a:xfrm>
          <a:prstGeom prst="rect">
            <a:avLst/>
          </a:prstGeom>
        </p:spPr>
      </p:pic>
      <p:pic>
        <p:nvPicPr>
          <p:cNvPr id="9" name="Picture 8">
            <a:extLst>
              <a:ext uri="{FF2B5EF4-FFF2-40B4-BE49-F238E27FC236}">
                <a16:creationId xmlns:a16="http://schemas.microsoft.com/office/drawing/2014/main" id="{68B98659-BA02-0190-4B6D-8877A36C7417}"/>
              </a:ext>
            </a:extLst>
          </p:cNvPr>
          <p:cNvPicPr>
            <a:picLocks noChangeAspect="1"/>
          </p:cNvPicPr>
          <p:nvPr/>
        </p:nvPicPr>
        <p:blipFill>
          <a:blip r:embed="rId5"/>
          <a:stretch>
            <a:fillRect/>
          </a:stretch>
        </p:blipFill>
        <p:spPr>
          <a:xfrm>
            <a:off x="1344294" y="5257800"/>
            <a:ext cx="6455411" cy="990600"/>
          </a:xfrm>
          <a:prstGeom prst="rect">
            <a:avLst/>
          </a:prstGeom>
        </p:spPr>
      </p:pic>
    </p:spTree>
    <p:extLst>
      <p:ext uri="{BB962C8B-B14F-4D97-AF65-F5344CB8AC3E}">
        <p14:creationId xmlns:p14="http://schemas.microsoft.com/office/powerpoint/2010/main" val="3907212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981200"/>
          </a:xfrm>
        </p:spPr>
        <p:txBody>
          <a:bodyPr/>
          <a:lstStyle/>
          <a:p>
            <a:r>
              <a:rPr lang="en-US" sz="1400" dirty="0">
                <a:solidFill>
                  <a:srgbClr val="3C5790"/>
                </a:solidFill>
              </a:rPr>
              <a:t>Jasmine also provides different methods to provide sequentially of the JS output. </a:t>
            </a:r>
          </a:p>
          <a:p>
            <a:r>
              <a:rPr lang="en-US" sz="1400" b="1" dirty="0" err="1">
                <a:solidFill>
                  <a:srgbClr val="3C5790"/>
                </a:solidFill>
              </a:rPr>
              <a:t>toContain</a:t>
            </a:r>
            <a:r>
              <a:rPr lang="en-US" sz="1400" b="1" dirty="0">
                <a:solidFill>
                  <a:srgbClr val="3C5790"/>
                </a:solidFill>
              </a:rPr>
              <a:t>()</a:t>
            </a:r>
            <a:r>
              <a:rPr lang="en-US" sz="1400" dirty="0">
                <a:solidFill>
                  <a:srgbClr val="3C5790"/>
                </a:solidFill>
              </a:rPr>
              <a:t> matchers provide us the facility to check whether any element is a part of the same array or some other sequential objects.</a:t>
            </a:r>
          </a:p>
          <a:p>
            <a:r>
              <a:rPr lang="en-US" sz="1400" b="1" dirty="0" err="1">
                <a:solidFill>
                  <a:srgbClr val="3C5790"/>
                </a:solidFill>
              </a:rPr>
              <a:t>toBeCloseTo</a:t>
            </a:r>
            <a:r>
              <a:rPr lang="en-US" sz="1400" b="1" dirty="0">
                <a:solidFill>
                  <a:srgbClr val="3C5790"/>
                </a:solidFill>
              </a:rPr>
              <a:t>()</a:t>
            </a:r>
            <a:r>
              <a:rPr lang="en-US" sz="1400" dirty="0">
                <a:solidFill>
                  <a:srgbClr val="3C5790"/>
                </a:solidFill>
              </a:rPr>
              <a:t> matcher matches whether the actual value is close to the expected value. </a:t>
            </a:r>
          </a:p>
          <a:p>
            <a:r>
              <a:rPr lang="en-US" sz="1400" b="1" dirty="0" err="1">
                <a:solidFill>
                  <a:srgbClr val="3C5790"/>
                </a:solidFill>
              </a:rPr>
              <a:t>ToMatch</a:t>
            </a:r>
            <a:r>
              <a:rPr lang="en-US" sz="1400" b="1" dirty="0">
                <a:solidFill>
                  <a:srgbClr val="3C5790"/>
                </a:solidFill>
              </a:rPr>
              <a:t>()</a:t>
            </a:r>
            <a:r>
              <a:rPr lang="en-US" sz="1400" dirty="0">
                <a:solidFill>
                  <a:srgbClr val="3C5790"/>
                </a:solidFill>
              </a:rPr>
              <a:t> matcher works on String type variable, helpful to find whether a specific String is present in the expected output or not.</a:t>
            </a:r>
          </a:p>
          <a:p>
            <a:r>
              <a:rPr lang="en-US" sz="1400" dirty="0">
                <a:solidFill>
                  <a:srgbClr val="3C5790"/>
                </a:solidFill>
              </a:rPr>
              <a:t>Jasmine provides a special matcher to check this special type of testing scenario that is </a:t>
            </a:r>
            <a:r>
              <a:rPr lang="en-US" sz="1400" b="1" dirty="0" err="1">
                <a:solidFill>
                  <a:srgbClr val="3C5790"/>
                </a:solidFill>
              </a:rPr>
              <a:t>toBeNaN</a:t>
            </a:r>
            <a:r>
              <a:rPr lang="en-US" sz="1400" b="1" dirty="0">
                <a:solidFill>
                  <a:srgbClr val="3C5790"/>
                </a:solidFill>
              </a:rPr>
              <a:t>()</a:t>
            </a:r>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1817176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Jasmine?</a:t>
            </a: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828800"/>
          </a:xfrm>
        </p:spPr>
        <p:txBody>
          <a:bodyPr/>
          <a:lstStyle/>
          <a:p>
            <a:r>
              <a:rPr lang="en-US" sz="1400" dirty="0">
                <a:solidFill>
                  <a:srgbClr val="3C5790"/>
                </a:solidFill>
              </a:rPr>
              <a:t>Jasmine provides a different variety of method to check whether the actual output is Null, defined or undefined.</a:t>
            </a:r>
          </a:p>
          <a:p>
            <a:r>
              <a:rPr lang="en-US" sz="1400" b="1" dirty="0" err="1">
                <a:solidFill>
                  <a:srgbClr val="3C5790"/>
                </a:solidFill>
              </a:rPr>
              <a:t>toBedefined</a:t>
            </a:r>
            <a:r>
              <a:rPr lang="en-US" sz="1400" b="1" dirty="0">
                <a:solidFill>
                  <a:srgbClr val="3C5790"/>
                </a:solidFill>
              </a:rPr>
              <a:t>()</a:t>
            </a:r>
            <a:r>
              <a:rPr lang="en-US" sz="1400" dirty="0">
                <a:solidFill>
                  <a:srgbClr val="3C5790"/>
                </a:solidFill>
              </a:rPr>
              <a:t> is used to check whether any variable in the code is predefined or not.</a:t>
            </a:r>
          </a:p>
          <a:p>
            <a:r>
              <a:rPr lang="en-US" sz="1400" b="1" dirty="0" err="1">
                <a:solidFill>
                  <a:srgbClr val="3C5790"/>
                </a:solidFill>
              </a:rPr>
              <a:t>toBeUndefined</a:t>
            </a:r>
            <a:r>
              <a:rPr lang="en-US" sz="1400" b="1" dirty="0">
                <a:solidFill>
                  <a:srgbClr val="3C5790"/>
                </a:solidFill>
              </a:rPr>
              <a:t>()</a:t>
            </a:r>
            <a:r>
              <a:rPr lang="en-US" sz="1400" dirty="0">
                <a:solidFill>
                  <a:srgbClr val="3C5790"/>
                </a:solidFill>
              </a:rPr>
              <a:t> helps to check whether any variable is previously undefined or not, basically it works simply opposite to the previous matcher that is </a:t>
            </a:r>
            <a:r>
              <a:rPr lang="en-US" sz="1400" dirty="0" err="1">
                <a:solidFill>
                  <a:srgbClr val="3C5790"/>
                </a:solidFill>
              </a:rPr>
              <a:t>toBeDefined</a:t>
            </a:r>
            <a:r>
              <a:rPr lang="en-US" sz="1400" dirty="0">
                <a:solidFill>
                  <a:srgbClr val="3C5790"/>
                </a:solidFill>
              </a:rPr>
              <a:t>.</a:t>
            </a:r>
          </a:p>
          <a:p>
            <a:r>
              <a:rPr lang="en-US" sz="1400" b="1" dirty="0" err="1">
                <a:solidFill>
                  <a:srgbClr val="3C5790"/>
                </a:solidFill>
              </a:rPr>
              <a:t>toBeNull</a:t>
            </a:r>
            <a:r>
              <a:rPr lang="en-US" sz="1400" b="1" dirty="0">
                <a:solidFill>
                  <a:srgbClr val="3C5790"/>
                </a:solidFill>
              </a:rPr>
              <a:t>()</a:t>
            </a:r>
            <a:r>
              <a:rPr lang="en-US" sz="1400" dirty="0">
                <a:solidFill>
                  <a:srgbClr val="3C5790"/>
                </a:solidFill>
              </a:rPr>
              <a:t> helps to check null values.</a:t>
            </a:r>
          </a:p>
          <a:p>
            <a:r>
              <a:rPr lang="en-US" sz="1400" b="1" dirty="0" err="1">
                <a:solidFill>
                  <a:srgbClr val="3C5790"/>
                </a:solidFill>
              </a:rPr>
              <a:t>toBeGreaterThan</a:t>
            </a:r>
            <a:r>
              <a:rPr lang="en-US" sz="1400" b="1" dirty="0">
                <a:solidFill>
                  <a:srgbClr val="3C5790"/>
                </a:solidFill>
              </a:rPr>
              <a:t>()</a:t>
            </a:r>
            <a:r>
              <a:rPr lang="en-US" sz="1400" dirty="0">
                <a:solidFill>
                  <a:srgbClr val="3C5790"/>
                </a:solidFill>
              </a:rPr>
              <a:t> helps to check greater than condition.</a:t>
            </a:r>
          </a:p>
          <a:p>
            <a:r>
              <a:rPr lang="en-US" sz="1400" b="1" dirty="0" err="1">
                <a:solidFill>
                  <a:srgbClr val="3C5790"/>
                </a:solidFill>
              </a:rPr>
              <a:t>toBeLessThan</a:t>
            </a:r>
            <a:r>
              <a:rPr lang="en-US" sz="1400" b="1" dirty="0">
                <a:solidFill>
                  <a:srgbClr val="3C5790"/>
                </a:solidFill>
              </a:rPr>
              <a:t>()</a:t>
            </a:r>
            <a:r>
              <a:rPr lang="en-US" sz="1400" dirty="0">
                <a:solidFill>
                  <a:srgbClr val="3C5790"/>
                </a:solidFill>
              </a:rPr>
              <a:t> helps to check the less than condition of the test scenario.</a:t>
            </a:r>
          </a:p>
        </p:txBody>
      </p:sp>
    </p:spTree>
    <p:extLst>
      <p:ext uri="{BB962C8B-B14F-4D97-AF65-F5344CB8AC3E}">
        <p14:creationId xmlns:p14="http://schemas.microsoft.com/office/powerpoint/2010/main" val="508217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dirty="0">
                <a:solidFill>
                  <a:srgbClr val="3C5790"/>
                </a:solidFill>
              </a:rPr>
              <a:t>Jasmine provides some useful matchers to check exception of the program.</a:t>
            </a:r>
          </a:p>
        </p:txBody>
      </p:sp>
      <p:pic>
        <p:nvPicPr>
          <p:cNvPr id="3" name="Picture 2">
            <a:extLst>
              <a:ext uri="{FF2B5EF4-FFF2-40B4-BE49-F238E27FC236}">
                <a16:creationId xmlns:a16="http://schemas.microsoft.com/office/drawing/2014/main" id="{FD9A43E6-CE74-0CF9-D3DC-491CA782781D}"/>
              </a:ext>
            </a:extLst>
          </p:cNvPr>
          <p:cNvPicPr>
            <a:picLocks noChangeAspect="1"/>
          </p:cNvPicPr>
          <p:nvPr/>
        </p:nvPicPr>
        <p:blipFill>
          <a:blip r:embed="rId3"/>
          <a:stretch>
            <a:fillRect/>
          </a:stretch>
        </p:blipFill>
        <p:spPr>
          <a:xfrm>
            <a:off x="1905000" y="2512350"/>
            <a:ext cx="5039955" cy="1833299"/>
          </a:xfrm>
          <a:prstGeom prst="rect">
            <a:avLst/>
          </a:prstGeom>
        </p:spPr>
      </p:pic>
      <p:pic>
        <p:nvPicPr>
          <p:cNvPr id="5" name="Picture 4">
            <a:extLst>
              <a:ext uri="{FF2B5EF4-FFF2-40B4-BE49-F238E27FC236}">
                <a16:creationId xmlns:a16="http://schemas.microsoft.com/office/drawing/2014/main" id="{8881DFC6-B9D6-CA9A-D35D-F69FC5CCED3A}"/>
              </a:ext>
            </a:extLst>
          </p:cNvPr>
          <p:cNvPicPr>
            <a:picLocks noChangeAspect="1"/>
          </p:cNvPicPr>
          <p:nvPr/>
        </p:nvPicPr>
        <p:blipFill>
          <a:blip r:embed="rId4"/>
          <a:stretch>
            <a:fillRect/>
          </a:stretch>
        </p:blipFill>
        <p:spPr>
          <a:xfrm>
            <a:off x="2133600" y="4572000"/>
            <a:ext cx="4474720" cy="2137287"/>
          </a:xfrm>
          <a:prstGeom prst="rect">
            <a:avLst/>
          </a:prstGeom>
        </p:spPr>
      </p:pic>
    </p:spTree>
    <p:extLst>
      <p:ext uri="{BB962C8B-B14F-4D97-AF65-F5344CB8AC3E}">
        <p14:creationId xmlns:p14="http://schemas.microsoft.com/office/powerpoint/2010/main" val="1305837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b="1" dirty="0">
                <a:solidFill>
                  <a:srgbClr val="3C5790"/>
                </a:solidFill>
              </a:rPr>
              <a:t>Any</a:t>
            </a:r>
            <a:r>
              <a:rPr lang="en-US" sz="1400" dirty="0">
                <a:solidFill>
                  <a:srgbClr val="3C5790"/>
                </a:solidFill>
              </a:rPr>
              <a:t> is the special matcher that is used when we are not sure about the output.</a:t>
            </a:r>
          </a:p>
        </p:txBody>
      </p:sp>
      <p:pic>
        <p:nvPicPr>
          <p:cNvPr id="3" name="Picture 2">
            <a:extLst>
              <a:ext uri="{FF2B5EF4-FFF2-40B4-BE49-F238E27FC236}">
                <a16:creationId xmlns:a16="http://schemas.microsoft.com/office/drawing/2014/main" id="{3558A790-5931-05CC-567F-98265370BFFA}"/>
              </a:ext>
            </a:extLst>
          </p:cNvPr>
          <p:cNvPicPr>
            <a:picLocks noChangeAspect="1"/>
          </p:cNvPicPr>
          <p:nvPr/>
        </p:nvPicPr>
        <p:blipFill>
          <a:blip r:embed="rId3"/>
          <a:stretch>
            <a:fillRect/>
          </a:stretch>
        </p:blipFill>
        <p:spPr>
          <a:xfrm>
            <a:off x="1053043" y="2870188"/>
            <a:ext cx="7037912" cy="1025547"/>
          </a:xfrm>
          <a:prstGeom prst="rect">
            <a:avLst/>
          </a:prstGeom>
        </p:spPr>
      </p:pic>
      <p:pic>
        <p:nvPicPr>
          <p:cNvPr id="5" name="Picture 4">
            <a:extLst>
              <a:ext uri="{FF2B5EF4-FFF2-40B4-BE49-F238E27FC236}">
                <a16:creationId xmlns:a16="http://schemas.microsoft.com/office/drawing/2014/main" id="{10720226-36AA-0A38-19F4-BD4A8B0026B5}"/>
              </a:ext>
            </a:extLst>
          </p:cNvPr>
          <p:cNvPicPr>
            <a:picLocks noChangeAspect="1"/>
          </p:cNvPicPr>
          <p:nvPr/>
        </p:nvPicPr>
        <p:blipFill>
          <a:blip r:embed="rId4"/>
          <a:stretch>
            <a:fillRect/>
          </a:stretch>
        </p:blipFill>
        <p:spPr>
          <a:xfrm>
            <a:off x="1400517" y="4267200"/>
            <a:ext cx="6342963" cy="1600200"/>
          </a:xfrm>
          <a:prstGeom prst="rect">
            <a:avLst/>
          </a:prstGeom>
        </p:spPr>
      </p:pic>
    </p:spTree>
    <p:extLst>
      <p:ext uri="{BB962C8B-B14F-4D97-AF65-F5344CB8AC3E}">
        <p14:creationId xmlns:p14="http://schemas.microsoft.com/office/powerpoint/2010/main" val="69067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14400"/>
          </a:xfrm>
        </p:spPr>
        <p:txBody>
          <a:bodyPr/>
          <a:lstStyle/>
          <a:p>
            <a:r>
              <a:rPr lang="en-US" sz="1400" dirty="0">
                <a:solidFill>
                  <a:srgbClr val="3C5790"/>
                </a:solidFill>
              </a:rPr>
              <a:t>Jasmine has </a:t>
            </a:r>
            <a:r>
              <a:rPr lang="en-US" sz="1400" b="1" dirty="0">
                <a:solidFill>
                  <a:srgbClr val="3C5790"/>
                </a:solidFill>
              </a:rPr>
              <a:t>before</a:t>
            </a:r>
            <a:r>
              <a:rPr lang="en-US" sz="1400" dirty="0">
                <a:solidFill>
                  <a:srgbClr val="3C5790"/>
                </a:solidFill>
              </a:rPr>
              <a:t> and after </a:t>
            </a:r>
            <a:r>
              <a:rPr lang="en-US" sz="1400" b="1" dirty="0">
                <a:solidFill>
                  <a:srgbClr val="3C5790"/>
                </a:solidFill>
              </a:rPr>
              <a:t>each</a:t>
            </a:r>
            <a:r>
              <a:rPr lang="en-US" sz="1400" dirty="0">
                <a:solidFill>
                  <a:srgbClr val="3C5790"/>
                </a:solidFill>
              </a:rPr>
              <a:t> functionality where we can execute some pieces of code before and after execution of each spec.</a:t>
            </a:r>
          </a:p>
          <a:p>
            <a:r>
              <a:rPr lang="en-US" sz="1400" dirty="0">
                <a:solidFill>
                  <a:srgbClr val="3C5790"/>
                </a:solidFill>
              </a:rPr>
              <a:t>This functionality is very useful for running the common code in the application.</a:t>
            </a:r>
          </a:p>
        </p:txBody>
      </p:sp>
      <p:pic>
        <p:nvPicPr>
          <p:cNvPr id="3" name="Picture 2">
            <a:extLst>
              <a:ext uri="{FF2B5EF4-FFF2-40B4-BE49-F238E27FC236}">
                <a16:creationId xmlns:a16="http://schemas.microsoft.com/office/drawing/2014/main" id="{B80A2E35-F104-9A01-056F-7A3941343C2C}"/>
              </a:ext>
            </a:extLst>
          </p:cNvPr>
          <p:cNvPicPr>
            <a:picLocks noChangeAspect="1"/>
          </p:cNvPicPr>
          <p:nvPr/>
        </p:nvPicPr>
        <p:blipFill>
          <a:blip r:embed="rId3"/>
          <a:stretch>
            <a:fillRect/>
          </a:stretch>
        </p:blipFill>
        <p:spPr>
          <a:xfrm>
            <a:off x="990600" y="3352800"/>
            <a:ext cx="6928396" cy="2520998"/>
          </a:xfrm>
          <a:prstGeom prst="rect">
            <a:avLst/>
          </a:prstGeom>
        </p:spPr>
      </p:pic>
    </p:spTree>
    <p:extLst>
      <p:ext uri="{BB962C8B-B14F-4D97-AF65-F5344CB8AC3E}">
        <p14:creationId xmlns:p14="http://schemas.microsoft.com/office/powerpoint/2010/main" val="34924865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371600"/>
          </a:xfrm>
        </p:spPr>
        <p:txBody>
          <a:bodyPr/>
          <a:lstStyle/>
          <a:p>
            <a:r>
              <a:rPr lang="en-US" sz="1400" dirty="0">
                <a:solidFill>
                  <a:srgbClr val="3C5790"/>
                </a:solidFill>
              </a:rPr>
              <a:t>Jasmine spies allows to spy on your application function calls.</a:t>
            </a:r>
          </a:p>
          <a:p>
            <a:r>
              <a:rPr lang="en-US" sz="1400" dirty="0">
                <a:solidFill>
                  <a:srgbClr val="3C5790"/>
                </a:solidFill>
              </a:rPr>
              <a:t>There are two types of spying technology available in Jasmine.</a:t>
            </a:r>
          </a:p>
          <a:p>
            <a:r>
              <a:rPr lang="en-US" sz="1400" dirty="0">
                <a:solidFill>
                  <a:srgbClr val="3C5790"/>
                </a:solidFill>
              </a:rPr>
              <a:t>The first methodology can be implemented by using </a:t>
            </a:r>
            <a:r>
              <a:rPr lang="en-US" sz="1400" b="1" dirty="0" err="1">
                <a:solidFill>
                  <a:srgbClr val="3C5790"/>
                </a:solidFill>
              </a:rPr>
              <a:t>spyOn</a:t>
            </a:r>
            <a:r>
              <a:rPr lang="en-US" sz="1400" b="1" dirty="0">
                <a:solidFill>
                  <a:srgbClr val="3C5790"/>
                </a:solidFill>
              </a:rPr>
              <a:t>()</a:t>
            </a:r>
            <a:r>
              <a:rPr lang="en-US" sz="1400" dirty="0">
                <a:solidFill>
                  <a:srgbClr val="3C5790"/>
                </a:solidFill>
              </a:rPr>
              <a:t> and the second methodology can be implemented using </a:t>
            </a:r>
            <a:r>
              <a:rPr lang="en-US" sz="1400" b="1" dirty="0" err="1">
                <a:solidFill>
                  <a:srgbClr val="3C5790"/>
                </a:solidFill>
              </a:rPr>
              <a:t>createSpy</a:t>
            </a:r>
            <a:r>
              <a:rPr lang="en-US" sz="1400" b="1" dirty="0">
                <a:solidFill>
                  <a:srgbClr val="3C5790"/>
                </a:solidFill>
              </a:rPr>
              <a:t>()</a:t>
            </a:r>
            <a:r>
              <a:rPr lang="en-US" sz="1400" dirty="0">
                <a:solidFill>
                  <a:srgbClr val="3C5790"/>
                </a:solidFill>
              </a:rPr>
              <a:t> .</a:t>
            </a:r>
          </a:p>
          <a:p>
            <a:r>
              <a:rPr lang="en-US" sz="1400" dirty="0" err="1">
                <a:solidFill>
                  <a:srgbClr val="3C5790"/>
                </a:solidFill>
              </a:rPr>
              <a:t>spyOn</a:t>
            </a:r>
            <a:r>
              <a:rPr lang="en-US" sz="1400" dirty="0">
                <a:solidFill>
                  <a:srgbClr val="3C5790"/>
                </a:solidFill>
              </a:rPr>
              <a:t>() is inbuilt into the Jasmine library which allows you to spy on a definite piece of code.</a:t>
            </a:r>
          </a:p>
          <a:p>
            <a:endParaRPr lang="en-US" sz="1400" dirty="0">
              <a:solidFill>
                <a:srgbClr val="3C5790"/>
              </a:solidFill>
            </a:endParaRPr>
          </a:p>
        </p:txBody>
      </p:sp>
    </p:spTree>
    <p:extLst>
      <p:ext uri="{BB962C8B-B14F-4D97-AF65-F5344CB8AC3E}">
        <p14:creationId xmlns:p14="http://schemas.microsoft.com/office/powerpoint/2010/main" val="3236431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92DC1B87-47DA-2414-760B-87115560707E}"/>
              </a:ext>
            </a:extLst>
          </p:cNvPr>
          <p:cNvPicPr>
            <a:picLocks noChangeAspect="1"/>
          </p:cNvPicPr>
          <p:nvPr/>
        </p:nvPicPr>
        <p:blipFill>
          <a:blip r:embed="rId3"/>
          <a:stretch>
            <a:fillRect/>
          </a:stretch>
        </p:blipFill>
        <p:spPr>
          <a:xfrm>
            <a:off x="2057400" y="1749276"/>
            <a:ext cx="3309151" cy="1918794"/>
          </a:xfrm>
          <a:prstGeom prst="rect">
            <a:avLst/>
          </a:prstGeom>
        </p:spPr>
      </p:pic>
      <p:pic>
        <p:nvPicPr>
          <p:cNvPr id="3" name="Picture 2">
            <a:extLst>
              <a:ext uri="{FF2B5EF4-FFF2-40B4-BE49-F238E27FC236}">
                <a16:creationId xmlns:a16="http://schemas.microsoft.com/office/drawing/2014/main" id="{A0B1EACA-2278-C0AB-3EEA-50831FCE8CFF}"/>
              </a:ext>
            </a:extLst>
          </p:cNvPr>
          <p:cNvPicPr>
            <a:picLocks noChangeAspect="1"/>
          </p:cNvPicPr>
          <p:nvPr/>
        </p:nvPicPr>
        <p:blipFill>
          <a:blip r:embed="rId4"/>
          <a:stretch>
            <a:fillRect/>
          </a:stretch>
        </p:blipFill>
        <p:spPr>
          <a:xfrm>
            <a:off x="1143000" y="3923560"/>
            <a:ext cx="6400800" cy="2665417"/>
          </a:xfrm>
          <a:prstGeom prst="rect">
            <a:avLst/>
          </a:prstGeom>
        </p:spPr>
      </p:pic>
    </p:spTree>
    <p:extLst>
      <p:ext uri="{BB962C8B-B14F-4D97-AF65-F5344CB8AC3E}">
        <p14:creationId xmlns:p14="http://schemas.microsoft.com/office/powerpoint/2010/main" val="926976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524000"/>
          </a:xfrm>
        </p:spPr>
        <p:txBody>
          <a:bodyPr/>
          <a:lstStyle/>
          <a:p>
            <a:r>
              <a:rPr lang="en-US" sz="1400" dirty="0">
                <a:solidFill>
                  <a:srgbClr val="3C5790"/>
                </a:solidFill>
              </a:rPr>
              <a:t>Another method of obtaining the spying functionality is using </a:t>
            </a:r>
            <a:r>
              <a:rPr lang="en-US" sz="1400" b="1" dirty="0" err="1">
                <a:solidFill>
                  <a:srgbClr val="3C5790"/>
                </a:solidFill>
              </a:rPr>
              <a:t>createSpy</a:t>
            </a:r>
            <a:r>
              <a:rPr lang="en-US" sz="1400" b="1" dirty="0">
                <a:solidFill>
                  <a:srgbClr val="3C5790"/>
                </a:solidFill>
              </a:rPr>
              <a:t>()</a:t>
            </a:r>
            <a:r>
              <a:rPr lang="en-US" sz="1400" dirty="0">
                <a:solidFill>
                  <a:srgbClr val="3C5790"/>
                </a:solidFill>
              </a:rPr>
              <a:t>.</a:t>
            </a:r>
          </a:p>
          <a:p>
            <a:r>
              <a:rPr lang="en-US" sz="1400" dirty="0">
                <a:solidFill>
                  <a:srgbClr val="3C5790"/>
                </a:solidFill>
              </a:rPr>
              <a:t>We are calling the getName11() of the Person object. </a:t>
            </a:r>
          </a:p>
          <a:p>
            <a:r>
              <a:rPr lang="en-US" sz="1400" dirty="0">
                <a:solidFill>
                  <a:srgbClr val="3C5790"/>
                </a:solidFill>
              </a:rPr>
              <a:t>Although this function is not present in the person object in spy Jasmine.js, we are not getting any error and hence the output is green and positive. </a:t>
            </a:r>
          </a:p>
          <a:p>
            <a:r>
              <a:rPr lang="en-US" sz="1400" dirty="0">
                <a:solidFill>
                  <a:srgbClr val="3C5790"/>
                </a:solidFill>
              </a:rPr>
              <a:t>The </a:t>
            </a:r>
            <a:r>
              <a:rPr lang="en-US" sz="1400" dirty="0" err="1">
                <a:solidFill>
                  <a:srgbClr val="3C5790"/>
                </a:solidFill>
              </a:rPr>
              <a:t>createSpy</a:t>
            </a:r>
            <a:r>
              <a:rPr lang="en-US" sz="1400" dirty="0">
                <a:solidFill>
                  <a:srgbClr val="3C5790"/>
                </a:solidFill>
              </a:rPr>
              <a:t>() method mimics the functionality of the getName11().</a:t>
            </a:r>
          </a:p>
        </p:txBody>
      </p:sp>
      <p:pic>
        <p:nvPicPr>
          <p:cNvPr id="3" name="Picture 2">
            <a:extLst>
              <a:ext uri="{FF2B5EF4-FFF2-40B4-BE49-F238E27FC236}">
                <a16:creationId xmlns:a16="http://schemas.microsoft.com/office/drawing/2014/main" id="{B1570C76-3E80-0746-D29F-6526063F0F3A}"/>
              </a:ext>
            </a:extLst>
          </p:cNvPr>
          <p:cNvPicPr>
            <a:picLocks noChangeAspect="1"/>
          </p:cNvPicPr>
          <p:nvPr/>
        </p:nvPicPr>
        <p:blipFill>
          <a:blip r:embed="rId3"/>
          <a:stretch>
            <a:fillRect/>
          </a:stretch>
        </p:blipFill>
        <p:spPr>
          <a:xfrm>
            <a:off x="533400" y="3886200"/>
            <a:ext cx="7556615" cy="1727226"/>
          </a:xfrm>
          <a:prstGeom prst="rect">
            <a:avLst/>
          </a:prstGeom>
        </p:spPr>
      </p:pic>
    </p:spTree>
    <p:extLst>
      <p:ext uri="{BB962C8B-B14F-4D97-AF65-F5344CB8AC3E}">
        <p14:creationId xmlns:p14="http://schemas.microsoft.com/office/powerpoint/2010/main" val="122086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https://en.wikipedia.org/wiki/Jasmine_(software)</a:t>
            </a:r>
          </a:p>
          <a:p>
            <a:r>
              <a:rPr lang="en-US" sz="1600" dirty="0">
                <a:solidFill>
                  <a:schemeClr val="bg1"/>
                </a:solidFill>
              </a:rPr>
              <a:t>https://www.tutorialspoint.com/jasminejs/index.htm</a:t>
            </a:r>
          </a:p>
          <a:p>
            <a:r>
              <a:rPr lang="en-US" sz="1600" dirty="0">
                <a:solidFill>
                  <a:schemeClr val="bg1"/>
                </a:solidFill>
              </a:rPr>
              <a:t>https://jasmine.github.io/pages/docs_home.html</a:t>
            </a:r>
          </a:p>
          <a:p>
            <a:r>
              <a:rPr lang="en-US" sz="1600" dirty="0">
                <a:solidFill>
                  <a:schemeClr val="bg1"/>
                </a:solidFill>
              </a:rPr>
              <a:t>Evan Hahn – JavaScript Testing with Jasmine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Jasmine?</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Jasmine is an open-source behavior-driven testing framework for JavaScript.</a:t>
            </a:r>
          </a:p>
          <a:p>
            <a:r>
              <a:rPr lang="en-US" sz="1500" dirty="0">
                <a:solidFill>
                  <a:srgbClr val="3C5790"/>
                </a:solidFill>
              </a:rPr>
              <a:t>It aims to run on any JavaScript-enabled platform, to not intrude on the application nor the IDE, and to have easy-to-read syntax. </a:t>
            </a:r>
          </a:p>
          <a:p>
            <a:r>
              <a:rPr lang="en-US" sz="1500" dirty="0">
                <a:solidFill>
                  <a:srgbClr val="3C5790"/>
                </a:solidFill>
              </a:rPr>
              <a:t>It is heavily influenced by other unit testing frameworks, such as </a:t>
            </a:r>
            <a:r>
              <a:rPr lang="en-US" sz="1500" dirty="0" err="1">
                <a:solidFill>
                  <a:srgbClr val="3C5790"/>
                </a:solidFill>
              </a:rPr>
              <a:t>ScrewUnit</a:t>
            </a:r>
            <a:r>
              <a:rPr lang="en-US" sz="1500" dirty="0">
                <a:solidFill>
                  <a:srgbClr val="3C5790"/>
                </a:solidFill>
              </a:rPr>
              <a:t>, </a:t>
            </a:r>
            <a:r>
              <a:rPr lang="en-US" sz="1500" dirty="0" err="1">
                <a:solidFill>
                  <a:srgbClr val="3C5790"/>
                </a:solidFill>
              </a:rPr>
              <a:t>JSSpec</a:t>
            </a:r>
            <a:r>
              <a:rPr lang="en-US" sz="1500" dirty="0">
                <a:solidFill>
                  <a:srgbClr val="3C5790"/>
                </a:solidFill>
              </a:rPr>
              <a:t>, </a:t>
            </a:r>
            <a:r>
              <a:rPr lang="en-US" sz="1500" dirty="0" err="1">
                <a:solidFill>
                  <a:srgbClr val="3C5790"/>
                </a:solidFill>
              </a:rPr>
              <a:t>JSpec</a:t>
            </a:r>
            <a:r>
              <a:rPr lang="en-US" sz="1500" dirty="0">
                <a:solidFill>
                  <a:srgbClr val="3C5790"/>
                </a:solidFill>
              </a:rPr>
              <a:t>, and </a:t>
            </a:r>
            <a:r>
              <a:rPr lang="en-US" sz="1500" dirty="0" err="1">
                <a:solidFill>
                  <a:srgbClr val="3C5790"/>
                </a:solidFill>
              </a:rPr>
              <a:t>RSpec</a:t>
            </a:r>
            <a:r>
              <a:rPr lang="en-US" sz="1500" dirty="0">
                <a:solidFill>
                  <a:srgbClr val="3C5790"/>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Jasmine?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Jasmine follows Behavior Driven Development (BDD) procedure to ensure that each line of JavaScript statement is properly unit tested.</a:t>
            </a:r>
          </a:p>
          <a:p>
            <a:r>
              <a:rPr lang="en-US" sz="1500" dirty="0">
                <a:solidFill>
                  <a:srgbClr val="3C5790"/>
                </a:solidFill>
              </a:rPr>
              <a:t>Jasmine provides a small syntax to test the smallest unit of the entire application instead of testing it as a whole.</a:t>
            </a:r>
          </a:p>
        </p:txBody>
      </p:sp>
    </p:spTree>
    <p:extLst>
      <p:ext uri="{BB962C8B-B14F-4D97-AF65-F5344CB8AC3E}">
        <p14:creationId xmlns:p14="http://schemas.microsoft.com/office/powerpoint/2010/main" val="328890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962400"/>
          </a:xfrm>
        </p:spPr>
        <p:txBody>
          <a:bodyPr/>
          <a:lstStyle/>
          <a:p>
            <a:r>
              <a:rPr lang="en-US" sz="1400" dirty="0">
                <a:solidFill>
                  <a:srgbClr val="3C5790"/>
                </a:solidFill>
              </a:rPr>
              <a:t>Does not depend on any other JavaScript framework.</a:t>
            </a:r>
          </a:p>
          <a:p>
            <a:r>
              <a:rPr lang="en-US" sz="1400" dirty="0">
                <a:solidFill>
                  <a:srgbClr val="3C5790"/>
                </a:solidFill>
              </a:rPr>
              <a:t>Does not require any DOM.</a:t>
            </a:r>
          </a:p>
          <a:p>
            <a:r>
              <a:rPr lang="en-US" sz="1400" dirty="0">
                <a:solidFill>
                  <a:srgbClr val="3C5790"/>
                </a:solidFill>
              </a:rPr>
              <a:t>The syntax used in Jasmine framework is clean and obvious.</a:t>
            </a:r>
          </a:p>
          <a:p>
            <a:r>
              <a:rPr lang="en-US" sz="1400" dirty="0">
                <a:solidFill>
                  <a:srgbClr val="3C5790"/>
                </a:solidFill>
              </a:rPr>
              <a:t>Heavily influenced by </a:t>
            </a:r>
            <a:r>
              <a:rPr lang="en-US" sz="1400" dirty="0" err="1">
                <a:solidFill>
                  <a:srgbClr val="3C5790"/>
                </a:solidFill>
              </a:rPr>
              <a:t>Rspec</a:t>
            </a:r>
            <a:r>
              <a:rPr lang="en-US" sz="1400" dirty="0">
                <a:solidFill>
                  <a:srgbClr val="3C5790"/>
                </a:solidFill>
              </a:rPr>
              <a:t>, JS Spec, and </a:t>
            </a:r>
            <a:r>
              <a:rPr lang="en-US" sz="1400" dirty="0" err="1">
                <a:solidFill>
                  <a:srgbClr val="3C5790"/>
                </a:solidFill>
              </a:rPr>
              <a:t>Jspec</a:t>
            </a:r>
            <a:r>
              <a:rPr lang="en-US" sz="1400" dirty="0">
                <a:solidFill>
                  <a:srgbClr val="3C5790"/>
                </a:solidFill>
              </a:rPr>
              <a:t>.</a:t>
            </a:r>
          </a:p>
          <a:p>
            <a:r>
              <a:rPr lang="en-US" sz="1400" dirty="0">
                <a:solidFill>
                  <a:srgbClr val="3C5790"/>
                </a:solidFill>
              </a:rPr>
              <a:t>Open-source framework and easily available in different versions like stand-alone, ruby gem, Node.js,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1143000"/>
          </a:xfrm>
        </p:spPr>
        <p:txBody>
          <a:bodyPr/>
          <a:lstStyle/>
          <a:p>
            <a:r>
              <a:rPr lang="en-US" sz="1400" dirty="0">
                <a:solidFill>
                  <a:srgbClr val="3C5790"/>
                </a:solidFill>
              </a:rPr>
              <a:t>Jasmine is very easy to implement in any kind of development methodology. </a:t>
            </a:r>
          </a:p>
          <a:p>
            <a:r>
              <a:rPr lang="en-US" sz="1400" dirty="0">
                <a:solidFill>
                  <a:srgbClr val="3C5790"/>
                </a:solidFill>
              </a:rPr>
              <a:t>We need to download the standalone library files from the official website https://jasmine.github.io/ and implement the same in your application.</a:t>
            </a:r>
          </a:p>
          <a:p>
            <a:r>
              <a:rPr lang="en-US" sz="1400" dirty="0">
                <a:solidFill>
                  <a:srgbClr val="3C5790"/>
                </a:solidFill>
              </a:rPr>
              <a:t>After we download the jasmine-standalone version, we'll see a folder structure like:</a:t>
            </a:r>
          </a:p>
        </p:txBody>
      </p:sp>
      <p:pic>
        <p:nvPicPr>
          <p:cNvPr id="3" name="Picture 2">
            <a:extLst>
              <a:ext uri="{FF2B5EF4-FFF2-40B4-BE49-F238E27FC236}">
                <a16:creationId xmlns:a16="http://schemas.microsoft.com/office/drawing/2014/main" id="{F1C4DFAF-71C3-3455-E926-B882A29B1621}"/>
              </a:ext>
            </a:extLst>
          </p:cNvPr>
          <p:cNvPicPr>
            <a:picLocks noChangeAspect="1"/>
          </p:cNvPicPr>
          <p:nvPr/>
        </p:nvPicPr>
        <p:blipFill>
          <a:blip r:embed="rId3"/>
          <a:stretch>
            <a:fillRect/>
          </a:stretch>
        </p:blipFill>
        <p:spPr>
          <a:xfrm>
            <a:off x="3239030" y="3733800"/>
            <a:ext cx="2665940" cy="1803430"/>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In </a:t>
            </a:r>
            <a:r>
              <a:rPr lang="en-US" sz="1400" dirty="0" err="1">
                <a:solidFill>
                  <a:srgbClr val="3C5790"/>
                </a:solidFill>
              </a:rPr>
              <a:t>src</a:t>
            </a:r>
            <a:r>
              <a:rPr lang="en-US" sz="1400" dirty="0">
                <a:solidFill>
                  <a:srgbClr val="3C5790"/>
                </a:solidFill>
              </a:rPr>
              <a:t> folder we create HelloWorld.js: </a:t>
            </a:r>
          </a:p>
          <a:p>
            <a:r>
              <a:rPr lang="en-US" sz="1400" dirty="0">
                <a:solidFill>
                  <a:srgbClr val="3C5790"/>
                </a:solidFill>
              </a:rPr>
              <a:t>var </a:t>
            </a:r>
            <a:r>
              <a:rPr lang="en-US" sz="1400" dirty="0" err="1">
                <a:solidFill>
                  <a:srgbClr val="3C5790"/>
                </a:solidFill>
              </a:rPr>
              <a:t>helloworld</a:t>
            </a:r>
            <a:r>
              <a:rPr lang="en-US" sz="1400" dirty="0">
                <a:solidFill>
                  <a:srgbClr val="3C5790"/>
                </a:solidFill>
              </a:rPr>
              <a:t> = function() {   </a:t>
            </a:r>
          </a:p>
          <a:p>
            <a:r>
              <a:rPr lang="en-US" sz="1400" dirty="0">
                <a:solidFill>
                  <a:srgbClr val="3C5790"/>
                </a:solidFill>
              </a:rPr>
              <a:t>   return 'Hello World'; </a:t>
            </a:r>
          </a:p>
          <a:p>
            <a:r>
              <a:rPr lang="en-US" sz="1400" dirty="0">
                <a:solidFill>
                  <a:srgbClr val="3C5790"/>
                </a:solidFill>
              </a:rPr>
              <a:t>}; </a:t>
            </a:r>
          </a:p>
          <a:p>
            <a:endParaRPr lang="en-US" sz="1400" dirty="0">
              <a:solidFill>
                <a:srgbClr val="3C5790"/>
              </a:solidFill>
            </a:endParaRPr>
          </a:p>
          <a:p>
            <a:r>
              <a:rPr lang="en-US" sz="1400" dirty="0">
                <a:solidFill>
                  <a:srgbClr val="3C5790"/>
                </a:solidFill>
              </a:rPr>
              <a:t>To create a test case, we create in spec folder the file HelloWorldsSpec.js</a:t>
            </a:r>
          </a:p>
          <a:p>
            <a:r>
              <a:rPr lang="en-US" sz="1400" dirty="0">
                <a:solidFill>
                  <a:srgbClr val="3C5790"/>
                </a:solidFill>
              </a:rPr>
              <a:t>describe("Hello World", function() { </a:t>
            </a:r>
          </a:p>
          <a:p>
            <a:r>
              <a:rPr lang="en-US" sz="1400" dirty="0">
                <a:solidFill>
                  <a:srgbClr val="3C5790"/>
                </a:solidFill>
              </a:rPr>
              <a:t>      it("should Return Hello </a:t>
            </a:r>
            <a:r>
              <a:rPr lang="en-US" sz="1400" dirty="0" err="1">
                <a:solidFill>
                  <a:srgbClr val="3C5790"/>
                </a:solidFill>
              </a:rPr>
              <a:t>world",function</a:t>
            </a:r>
            <a:r>
              <a:rPr lang="en-US" sz="1400" dirty="0">
                <a:solidFill>
                  <a:srgbClr val="3C5790"/>
                </a:solidFill>
              </a:rPr>
              <a:t>() { </a:t>
            </a:r>
          </a:p>
          <a:p>
            <a:r>
              <a:rPr lang="en-US" sz="1400" dirty="0">
                <a:solidFill>
                  <a:srgbClr val="3C5790"/>
                </a:solidFill>
              </a:rPr>
              <a:t>      expect(</a:t>
            </a:r>
            <a:r>
              <a:rPr lang="en-US" sz="1400" dirty="0" err="1">
                <a:solidFill>
                  <a:srgbClr val="3C5790"/>
                </a:solidFill>
              </a:rPr>
              <a:t>helloworld</a:t>
            </a:r>
            <a:r>
              <a:rPr lang="en-US" sz="1400" dirty="0">
                <a:solidFill>
                  <a:srgbClr val="3C5790"/>
                </a:solidFill>
              </a:rPr>
              <a:t>()).</a:t>
            </a:r>
            <a:r>
              <a:rPr lang="en-US" sz="1400" dirty="0" err="1">
                <a:solidFill>
                  <a:srgbClr val="3C5790"/>
                </a:solidFill>
              </a:rPr>
              <a:t>toEqual</a:t>
            </a:r>
            <a:r>
              <a:rPr lang="en-US" sz="1400" dirty="0">
                <a:solidFill>
                  <a:srgbClr val="3C5790"/>
                </a:solidFill>
              </a:rPr>
              <a:t>('Hello World'); </a:t>
            </a:r>
          </a:p>
          <a:p>
            <a:r>
              <a:rPr lang="en-US" sz="1400" dirty="0">
                <a:solidFill>
                  <a:srgbClr val="3C5790"/>
                </a:solidFill>
              </a:rPr>
              <a:t>   }); </a:t>
            </a:r>
          </a:p>
          <a:p>
            <a:r>
              <a:rPr lang="en-US" sz="1400" dirty="0">
                <a:solidFill>
                  <a:srgbClr val="3C5790"/>
                </a:solidFill>
              </a:rPr>
              <a:t>});</a:t>
            </a:r>
          </a:p>
          <a:p>
            <a:endParaRPr lang="en-US" sz="1400" dirty="0">
              <a:solidFill>
                <a:srgbClr val="3C5790"/>
              </a:solidFill>
            </a:endParaRPr>
          </a:p>
        </p:txBody>
      </p:sp>
    </p:spTree>
    <p:extLst>
      <p:ext uri="{BB962C8B-B14F-4D97-AF65-F5344CB8AC3E}">
        <p14:creationId xmlns:p14="http://schemas.microsoft.com/office/powerpoint/2010/main" val="1856772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dirty="0">
                <a:solidFill>
                  <a:srgbClr val="3C5790"/>
                </a:solidFill>
              </a:rPr>
              <a:t>In SpecRunner.html we add the 2 java script file references.</a:t>
            </a:r>
          </a:p>
        </p:txBody>
      </p:sp>
      <p:pic>
        <p:nvPicPr>
          <p:cNvPr id="3" name="Picture 2">
            <a:extLst>
              <a:ext uri="{FF2B5EF4-FFF2-40B4-BE49-F238E27FC236}">
                <a16:creationId xmlns:a16="http://schemas.microsoft.com/office/drawing/2014/main" id="{75B0BAE3-DA6E-6523-6683-5F2932C6D501}"/>
              </a:ext>
            </a:extLst>
          </p:cNvPr>
          <p:cNvPicPr>
            <a:picLocks noChangeAspect="1"/>
          </p:cNvPicPr>
          <p:nvPr/>
        </p:nvPicPr>
        <p:blipFill>
          <a:blip r:embed="rId3"/>
          <a:stretch>
            <a:fillRect/>
          </a:stretch>
        </p:blipFill>
        <p:spPr>
          <a:xfrm>
            <a:off x="1219200" y="2667000"/>
            <a:ext cx="5943600" cy="3945625"/>
          </a:xfrm>
          <a:prstGeom prst="rect">
            <a:avLst/>
          </a:prstGeom>
        </p:spPr>
      </p:pic>
    </p:spTree>
    <p:extLst>
      <p:ext uri="{BB962C8B-B14F-4D97-AF65-F5344CB8AC3E}">
        <p14:creationId xmlns:p14="http://schemas.microsoft.com/office/powerpoint/2010/main" val="326715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The final step is to run the SpecRunner.html file and check the results.</a:t>
            </a:r>
          </a:p>
          <a:p>
            <a:endParaRPr lang="en-US" sz="1400" dirty="0">
              <a:solidFill>
                <a:srgbClr val="3C5790"/>
              </a:solidFill>
            </a:endParaRPr>
          </a:p>
        </p:txBody>
      </p:sp>
      <p:pic>
        <p:nvPicPr>
          <p:cNvPr id="3" name="Picture 2">
            <a:extLst>
              <a:ext uri="{FF2B5EF4-FFF2-40B4-BE49-F238E27FC236}">
                <a16:creationId xmlns:a16="http://schemas.microsoft.com/office/drawing/2014/main" id="{CC14287B-5F6E-83C5-5CD3-824452F0FB26}"/>
              </a:ext>
            </a:extLst>
          </p:cNvPr>
          <p:cNvPicPr>
            <a:picLocks noChangeAspect="1"/>
          </p:cNvPicPr>
          <p:nvPr/>
        </p:nvPicPr>
        <p:blipFill>
          <a:blip r:embed="rId3"/>
          <a:stretch>
            <a:fillRect/>
          </a:stretch>
        </p:blipFill>
        <p:spPr>
          <a:xfrm>
            <a:off x="445168" y="2819400"/>
            <a:ext cx="8334795" cy="1828800"/>
          </a:xfrm>
          <a:prstGeom prst="rect">
            <a:avLst/>
          </a:prstGeom>
        </p:spPr>
      </p:pic>
    </p:spTree>
    <p:extLst>
      <p:ext uri="{BB962C8B-B14F-4D97-AF65-F5344CB8AC3E}">
        <p14:creationId xmlns:p14="http://schemas.microsoft.com/office/powerpoint/2010/main" val="3130919585"/>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21426</TotalTime>
  <Words>1321</Words>
  <Application>Microsoft Office PowerPoint</Application>
  <PresentationFormat>On-screen Show (4:3)</PresentationFormat>
  <Paragraphs>107</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143</vt:lpstr>
      <vt:lpstr>Jasmine</vt:lpstr>
      <vt:lpstr>Contents</vt:lpstr>
      <vt:lpstr>What is Jasmine?</vt:lpstr>
      <vt:lpstr>What is Jasmine? (cont.)</vt:lpstr>
      <vt:lpstr>Features</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1035</cp:revision>
  <dcterms:created xsi:type="dcterms:W3CDTF">2012-04-12T06:19:17Z</dcterms:created>
  <dcterms:modified xsi:type="dcterms:W3CDTF">2024-01-29T06:44:56Z</dcterms:modified>
</cp:coreProperties>
</file>