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0" r:id="rId5"/>
    <p:sldId id="429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6" r:id="rId16"/>
    <p:sldId id="447" r:id="rId17"/>
    <p:sldId id="448" r:id="rId18"/>
    <p:sldId id="445" r:id="rId19"/>
    <p:sldId id="25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1768" autoAdjust="0"/>
  </p:normalViewPr>
  <p:slideViewPr>
    <p:cSldViewPr>
      <p:cViewPr>
        <p:scale>
          <a:sx n="75" d="100"/>
          <a:sy n="75" d="100"/>
        </p:scale>
        <p:origin x="10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29/01/2024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ProtoBuf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the </a:t>
            </a:r>
            <a:r>
              <a:rPr lang="en-US" sz="1400" b="1" dirty="0" err="1">
                <a:solidFill>
                  <a:srgbClr val="3C5790"/>
                </a:solidFill>
              </a:rPr>
              <a:t>protoc</a:t>
            </a:r>
            <a:r>
              <a:rPr lang="en-US" sz="1400" dirty="0">
                <a:solidFill>
                  <a:srgbClr val="3C5790"/>
                </a:solidFill>
              </a:rPr>
              <a:t> utility to generate classes in many programming languages.  </a:t>
            </a:r>
          </a:p>
          <a:p>
            <a:endParaRPr lang="en-US" sz="1400" dirty="0">
              <a:solidFill>
                <a:srgbClr val="3C5790"/>
              </a:solidFill>
              <a:sym typeface="Wingdings" panose="05000000000000000000" pitchFamily="2" charset="2"/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74181-EA24-3DF8-0E3D-6B7FC5F0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789" y="4737163"/>
            <a:ext cx="3213265" cy="381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A961A-9596-3F3F-9D62-B1F3B709A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2819400"/>
            <a:ext cx="2806844" cy="14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5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create a java project and add the following dependencies to use the generated classes.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E0B5B-DC58-B50E-83F5-E5BD7940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814320"/>
            <a:ext cx="484651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99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the maven plugin </a:t>
            </a:r>
            <a:r>
              <a:rPr lang="en-US" sz="1400" b="1" dirty="0" err="1">
                <a:solidFill>
                  <a:srgbClr val="3C5790"/>
                </a:solidFill>
              </a:rPr>
              <a:t>protobuf</a:t>
            </a:r>
            <a:r>
              <a:rPr lang="en-US" sz="1400" b="1" dirty="0">
                <a:solidFill>
                  <a:srgbClr val="3C5790"/>
                </a:solidFill>
              </a:rPr>
              <a:t>-maven-plugin</a:t>
            </a:r>
            <a:r>
              <a:rPr lang="en-US" sz="1400" dirty="0">
                <a:solidFill>
                  <a:srgbClr val="3C5790"/>
                </a:solidFill>
              </a:rPr>
              <a:t> to generate the classes.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7C8AFB-9378-6AF1-A627-3F9C31B04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476501"/>
            <a:ext cx="4191000" cy="1097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D256A-06CE-C0D4-766C-F9232EA94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89" y="3581400"/>
            <a:ext cx="696481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the builder pattern to build and populate  the Simple generated object.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CCD0D2-797B-573C-0B41-C7403A19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572000"/>
            <a:ext cx="2216231" cy="1219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5762E5-D590-5457-A3C6-8D061AAA4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09" y="2776523"/>
            <a:ext cx="6600982" cy="15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the object is created, we can write/read from files.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created file </a:t>
            </a:r>
            <a:r>
              <a:rPr lang="en-US" sz="1400" dirty="0" err="1">
                <a:solidFill>
                  <a:srgbClr val="3C5790"/>
                </a:solidFill>
              </a:rPr>
              <a:t>simple.data</a:t>
            </a:r>
            <a:r>
              <a:rPr lang="en-US" sz="1400" dirty="0">
                <a:solidFill>
                  <a:srgbClr val="3C5790"/>
                </a:solidFill>
              </a:rPr>
              <a:t> will contain binary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479A2-ABE1-940D-1E88-4336E0ED9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971800"/>
            <a:ext cx="5232669" cy="2381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0E75B3-1905-C13D-2608-E4E20D294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5715000"/>
            <a:ext cx="1612983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the</a:t>
            </a:r>
            <a:r>
              <a:rPr lang="en-US" sz="1400" b="1" dirty="0">
                <a:solidFill>
                  <a:srgbClr val="3C5790"/>
                </a:solidFill>
              </a:rPr>
              <a:t> –</a:t>
            </a:r>
            <a:r>
              <a:rPr lang="en-US" sz="1400" b="1" dirty="0" err="1">
                <a:solidFill>
                  <a:srgbClr val="3C5790"/>
                </a:solidFill>
              </a:rPr>
              <a:t>decode_raw</a:t>
            </a:r>
            <a:r>
              <a:rPr lang="en-US" sz="1400" dirty="0">
                <a:solidFill>
                  <a:srgbClr val="3C5790"/>
                </a:solidFill>
              </a:rPr>
              <a:t> to decode binary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0FFD1-78FE-8B84-8F4D-3B34E8B6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592972"/>
            <a:ext cx="3060857" cy="977950"/>
          </a:xfrm>
          <a:prstGeom prst="rect">
            <a:avLst/>
          </a:prstGeom>
        </p:spPr>
      </p:pic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5E0CEE45-2F02-7007-B33D-A6297DBE7A23}"/>
              </a:ext>
            </a:extLst>
          </p:cNvPr>
          <p:cNvSpPr txBox="1">
            <a:spLocks/>
          </p:cNvSpPr>
          <p:nvPr/>
        </p:nvSpPr>
        <p:spPr bwMode="auto">
          <a:xfrm>
            <a:off x="228600" y="3810000"/>
            <a:ext cx="868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We can use the</a:t>
            </a:r>
            <a:r>
              <a:rPr lang="en-US" sz="1400" b="1" dirty="0">
                <a:solidFill>
                  <a:srgbClr val="3C5790"/>
                </a:solidFill>
              </a:rPr>
              <a:t> –decode</a:t>
            </a:r>
            <a:r>
              <a:rPr lang="en-US" sz="1400" dirty="0">
                <a:solidFill>
                  <a:srgbClr val="3C5790"/>
                </a:solidFill>
              </a:rPr>
              <a:t> to print binary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C87DC-4C57-42C3-9B0D-4D1C7B638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952" y="4419600"/>
            <a:ext cx="5766096" cy="12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4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</a:t>
            </a:r>
            <a:r>
              <a:rPr lang="en-US" sz="1400" b="1" dirty="0">
                <a:solidFill>
                  <a:srgbClr val="3C5790"/>
                </a:solidFill>
              </a:rPr>
              <a:t>–encode</a:t>
            </a:r>
            <a:r>
              <a:rPr lang="en-US" sz="1400" dirty="0">
                <a:solidFill>
                  <a:srgbClr val="3C5790"/>
                </a:solidFill>
              </a:rPr>
              <a:t> to encode binary data: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6AAC6-A9F2-9678-DBE9-05C72FEA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941" y="2819400"/>
            <a:ext cx="7144117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same messages can be read by code written in any supported programming language.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Java on one platform capture data from one software system, serialize it based on a .proto definition, and then extract specific values from that serialized data in a separate Python application running on another platform.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Supported languages by the protocol buffers compiler, </a:t>
            </a:r>
            <a:r>
              <a:rPr lang="en-US" sz="1400" dirty="0" err="1">
                <a:solidFill>
                  <a:srgbClr val="3C5790"/>
                </a:solidFill>
              </a:rPr>
              <a:t>protoc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C++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C#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Java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Kotlin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Objective-C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PHP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Python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Ruby</a:t>
            </a:r>
          </a:p>
        </p:txBody>
      </p:sp>
    </p:spTree>
    <p:extLst>
      <p:ext uri="{BB962C8B-B14F-4D97-AF65-F5344CB8AC3E}">
        <p14:creationId xmlns:p14="http://schemas.microsoft.com/office/powerpoint/2010/main" val="20330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438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Tags: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smallest tag: 1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largest tag</a:t>
            </a:r>
            <a:r>
              <a:rPr lang="en-US" sz="1400">
                <a:solidFill>
                  <a:srgbClr val="3C5790"/>
                </a:solidFill>
              </a:rPr>
              <a:t>: 536,870,911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Google reserved tags: 19000 to 19999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Basic rules when updating proto files: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do not change tags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add new fields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 reserved tags </a:t>
            </a:r>
          </a:p>
        </p:txBody>
      </p:sp>
    </p:spTree>
    <p:extLst>
      <p:ext uri="{BB962C8B-B14F-4D97-AF65-F5344CB8AC3E}">
        <p14:creationId xmlns:p14="http://schemas.microsoft.com/office/powerpoint/2010/main" val="163820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https://en.wikipedia.org/wiki/Protocol_Buffers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https://protobuf.dev/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ProtoBuf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ProtoBuf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Protocol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b="1" dirty="0">
                <a:solidFill>
                  <a:srgbClr val="3C5790"/>
                </a:solidFill>
              </a:rPr>
              <a:t>Buffers</a:t>
            </a:r>
            <a:r>
              <a:rPr lang="en-US" sz="1500" dirty="0">
                <a:solidFill>
                  <a:srgbClr val="3C5790"/>
                </a:solidFill>
              </a:rPr>
              <a:t> (</a:t>
            </a:r>
            <a:r>
              <a:rPr lang="en-US" sz="1500" b="1" dirty="0" err="1">
                <a:solidFill>
                  <a:srgbClr val="3C5790"/>
                </a:solidFill>
              </a:rPr>
              <a:t>Protobuf</a:t>
            </a:r>
            <a:r>
              <a:rPr lang="en-US" sz="1500" dirty="0">
                <a:solidFill>
                  <a:srgbClr val="3C5790"/>
                </a:solidFill>
              </a:rPr>
              <a:t>) is a free and open-source cross-platform data format, language-neutral extensible mechanism used to serialize structured data. 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Google developed Protocol Buffers for internal use and provided a code generator for multiple languages under an open-source license.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design goals for Protocol Buffers emphasized simplicity and performance.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was designed to be smaller and faster than XM, JSON.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Protocol Buffers are like the Apache Thrift, Ion, and Microsoft Bond protocols.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Compact data storage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Fast parsing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Availability in many programming languages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Optimized functionality through automatically -generated class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Cross-language compatibility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Data structure schemas, called messages and services are described in a proto definition file (.proto) and compiled with </a:t>
            </a:r>
            <a:r>
              <a:rPr lang="en-US" sz="1400" dirty="0" err="1">
                <a:solidFill>
                  <a:srgbClr val="3C5790"/>
                </a:solidFill>
              </a:rPr>
              <a:t>protoc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compilation generates code that can be invoked by a sender or recipient of these data structures.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Messages are serialized into a binary wire format which is compact, forward- and backward-compatible, but not self-describing.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3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600" dirty="0" err="1">
                <a:solidFill>
                  <a:srgbClr val="3C5790"/>
                </a:solidFill>
              </a:rPr>
              <a:t>Protobuf</a:t>
            </a:r>
            <a:r>
              <a:rPr lang="en-US" sz="1600" dirty="0">
                <a:solidFill>
                  <a:srgbClr val="3C5790"/>
                </a:solidFill>
              </a:rPr>
              <a:t> message syntax: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“message” defines the structure of the message sent between </a:t>
            </a:r>
            <a:r>
              <a:rPr lang="en-US" sz="1600" dirty="0" err="1">
                <a:solidFill>
                  <a:srgbClr val="3C5790"/>
                </a:solidFill>
              </a:rPr>
              <a:t>gRPC</a:t>
            </a:r>
            <a:r>
              <a:rPr lang="en-US" sz="1600" dirty="0">
                <a:solidFill>
                  <a:srgbClr val="3C5790"/>
                </a:solidFill>
              </a:rPr>
              <a:t> components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has a name formatted with camel case.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contains the types fields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each file has: name, data types , unique identifying number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D8F10-7024-0CC7-E200-347BB3FF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86200"/>
            <a:ext cx="3505200" cy="25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Comments can be added to the .proto files: // or /*..*/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types: double, float, int32, string, bool, Bytes.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Field names contains only lower-case letters, and the concatenation should be done with “_”.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Repeated fields are indicating by “</a:t>
            </a:r>
            <a:r>
              <a:rPr lang="en-US" sz="1400" b="1" dirty="0">
                <a:solidFill>
                  <a:srgbClr val="3C5790"/>
                </a:solidFill>
              </a:rPr>
              <a:t>repeated</a:t>
            </a:r>
            <a:r>
              <a:rPr lang="en-US" sz="1400" dirty="0">
                <a:solidFill>
                  <a:srgbClr val="3C5790"/>
                </a:solidFill>
              </a:rPr>
              <a:t>” work, fields can contain a list of values.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define </a:t>
            </a:r>
            <a:r>
              <a:rPr lang="en-US" sz="1400" dirty="0" err="1">
                <a:solidFill>
                  <a:srgbClr val="3C5790"/>
                </a:solidFill>
              </a:rPr>
              <a:t>enums</a:t>
            </a:r>
            <a:r>
              <a:rPr lang="en-US" sz="1400" dirty="0">
                <a:solidFill>
                  <a:srgbClr val="3C5790"/>
                </a:solidFill>
              </a:rPr>
              <a:t> using the “</a:t>
            </a:r>
            <a:r>
              <a:rPr lang="en-US" sz="1400" b="1" dirty="0" err="1">
                <a:solidFill>
                  <a:srgbClr val="3C5790"/>
                </a:solidFill>
              </a:rPr>
              <a:t>enum</a:t>
            </a:r>
            <a:r>
              <a:rPr lang="en-US" sz="1400" dirty="0">
                <a:solidFill>
                  <a:srgbClr val="3C5790"/>
                </a:solidFill>
              </a:rPr>
              <a:t>” word: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Allow defining pre-set list of values to a field, each value is assigned a number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MUST have first value with its underlying value equals to 0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Values should be in upper case contacted with “_”.</a:t>
            </a:r>
          </a:p>
        </p:txBody>
      </p:sp>
    </p:spTree>
    <p:extLst>
      <p:ext uri="{BB962C8B-B14F-4D97-AF65-F5344CB8AC3E}">
        <p14:creationId xmlns:p14="http://schemas.microsoft.com/office/powerpoint/2010/main" val="41182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>
                <a:solidFill>
                  <a:srgbClr val="3C5790"/>
                </a:solidFill>
              </a:rPr>
              <a:t>package</a:t>
            </a:r>
            <a:r>
              <a:rPr lang="en-US" sz="1400" dirty="0">
                <a:solidFill>
                  <a:srgbClr val="3C5790"/>
                </a:solidFill>
              </a:rPr>
              <a:t>” work provides unique name prefix to al the messages and services from the .proto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Other message type from other .proto files can be imported and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 err="1">
                <a:solidFill>
                  <a:srgbClr val="3C5790"/>
                </a:solidFill>
              </a:rPr>
              <a:t>oneof</a:t>
            </a:r>
            <a:r>
              <a:rPr lang="en-US" sz="1400" dirty="0">
                <a:solidFill>
                  <a:srgbClr val="3C5790"/>
                </a:solidFill>
              </a:rPr>
              <a:t>” word is used when a message has a lots of fields and we need only one field to have a value.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>
                <a:solidFill>
                  <a:srgbClr val="3C5790"/>
                </a:solidFill>
              </a:rPr>
              <a:t>map</a:t>
            </a:r>
            <a:r>
              <a:rPr lang="en-US" sz="1400" dirty="0">
                <a:solidFill>
                  <a:srgbClr val="3C5790"/>
                </a:solidFill>
              </a:rPr>
              <a:t>” word is used to define a </a:t>
            </a:r>
            <a:r>
              <a:rPr lang="en-US" sz="1400" dirty="0" err="1">
                <a:solidFill>
                  <a:srgbClr val="3C5790"/>
                </a:solidFill>
              </a:rPr>
              <a:t>hashtable</a:t>
            </a:r>
            <a:r>
              <a:rPr lang="en-US" sz="1400" dirty="0">
                <a:solidFill>
                  <a:srgbClr val="3C5790"/>
                </a:solidFill>
              </a:rPr>
              <a:t>/dictionary with unique keys. Keys can be integral or string.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Default values: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string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 empty string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bool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 false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numeric  0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Enums  the first defined </a:t>
            </a:r>
            <a:r>
              <a:rPr lang="en-US" sz="1400" dirty="0" err="1">
                <a:solidFill>
                  <a:srgbClr val="3C5790"/>
                </a:solidFill>
                <a:sym typeface="Wingdings" panose="05000000000000000000" pitchFamily="2" charset="2"/>
              </a:rPr>
              <a:t>enum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 value, which must be 0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bytes  empty bytes</a:t>
            </a:r>
          </a:p>
          <a:p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The “</a:t>
            </a:r>
            <a:r>
              <a:rPr lang="en-US" sz="1400" b="1" dirty="0">
                <a:solidFill>
                  <a:srgbClr val="3C5790"/>
                </a:solidFill>
                <a:sym typeface="Wingdings" panose="05000000000000000000" pitchFamily="2" charset="2"/>
              </a:rPr>
              <a:t>service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” word is used to define services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40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2ACAE-FF8D-098D-E498-C5EFE903D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94883"/>
            <a:ext cx="3549793" cy="3994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083B0-70B2-0D5A-A640-2FFB710E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840" y="2895600"/>
            <a:ext cx="4800600" cy="25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47209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17440</TotalTime>
  <Words>754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143</vt:lpstr>
      <vt:lpstr>ProtoBuf</vt:lpstr>
      <vt:lpstr>Contents</vt:lpstr>
      <vt:lpstr>What is ProtoBuf?</vt:lpstr>
      <vt:lpstr>Features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998</cp:revision>
  <dcterms:created xsi:type="dcterms:W3CDTF">2012-04-12T06:19:17Z</dcterms:created>
  <dcterms:modified xsi:type="dcterms:W3CDTF">2024-01-29T08:54:32Z</dcterms:modified>
</cp:coreProperties>
</file>