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46" r:id="rId5"/>
    <p:sldId id="390" r:id="rId6"/>
    <p:sldId id="472" r:id="rId7"/>
    <p:sldId id="429" r:id="rId8"/>
    <p:sldId id="443" r:id="rId9"/>
    <p:sldId id="445" r:id="rId10"/>
    <p:sldId id="444" r:id="rId11"/>
    <p:sldId id="448" r:id="rId12"/>
    <p:sldId id="449" r:id="rId13"/>
    <p:sldId id="451" r:id="rId14"/>
    <p:sldId id="450" r:id="rId15"/>
    <p:sldId id="447" r:id="rId16"/>
    <p:sldId id="453" r:id="rId17"/>
    <p:sldId id="458" r:id="rId18"/>
    <p:sldId id="455" r:id="rId19"/>
    <p:sldId id="457" r:id="rId20"/>
    <p:sldId id="461" r:id="rId21"/>
    <p:sldId id="456" r:id="rId22"/>
    <p:sldId id="463" r:id="rId23"/>
    <p:sldId id="465" r:id="rId24"/>
    <p:sldId id="464" r:id="rId25"/>
    <p:sldId id="473" r:id="rId26"/>
    <p:sldId id="474" r:id="rId27"/>
    <p:sldId id="459" r:id="rId28"/>
    <p:sldId id="460" r:id="rId29"/>
    <p:sldId id="470" r:id="rId30"/>
    <p:sldId id="471" r:id="rId31"/>
    <p:sldId id="466" r:id="rId32"/>
    <p:sldId id="467" r:id="rId33"/>
    <p:sldId id="468" r:id="rId34"/>
    <p:sldId id="469" r:id="rId35"/>
    <p:sldId id="259" r:id="rId3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1768" autoAdjust="0"/>
  </p:normalViewPr>
  <p:slideViewPr>
    <p:cSldViewPr>
      <p:cViewPr varScale="1">
        <p:scale>
          <a:sx n="63" d="100"/>
          <a:sy n="63" d="100"/>
        </p:scale>
        <p:origin x="139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26/01/2024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26/01/2024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26/01/2024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26/01/2024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26/01/2024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26/01/2024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26/01/2024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26/01/2024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26/01/2024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26/01/2024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26/01/2024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26/01/2024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>
                <a:solidFill>
                  <a:schemeClr val="bg1"/>
                </a:solidFill>
              </a:rPr>
              <a:t>gRPC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67042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To properly setup the java project we need to have </a:t>
            </a:r>
            <a:r>
              <a:rPr lang="en-US" sz="1400" b="1" dirty="0" err="1">
                <a:solidFill>
                  <a:srgbClr val="3C5790"/>
                </a:solidFill>
              </a:rPr>
              <a:t>protobuf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b="1" dirty="0" err="1">
                <a:solidFill>
                  <a:srgbClr val="3C5790"/>
                </a:solidFill>
              </a:rPr>
              <a:t>grpc</a:t>
            </a:r>
            <a:r>
              <a:rPr lang="en-US" sz="1400" dirty="0">
                <a:solidFill>
                  <a:srgbClr val="3C5790"/>
                </a:solidFill>
              </a:rPr>
              <a:t> java libraries.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6F054F-36D9-832E-5032-2E5BEF1AB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" y="3733800"/>
            <a:ext cx="3848298" cy="23750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0E2F99-69F6-D969-FA6B-C8030BC4C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242" y="2590800"/>
            <a:ext cx="3613336" cy="3822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44281E-A56A-01C3-0FC0-D3E4C16BD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961" y="2600642"/>
            <a:ext cx="3797495" cy="68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97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After we’ve generated the stubs, we need to implement the abstract generated class to create an actual server implementation.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“hello” method is used for unary RPC style and “</a:t>
            </a:r>
            <a:r>
              <a:rPr lang="en-US" sz="1400" dirty="0" err="1">
                <a:solidFill>
                  <a:srgbClr val="3C5790"/>
                </a:solidFill>
              </a:rPr>
              <a:t>helloManyTimes</a:t>
            </a:r>
            <a:r>
              <a:rPr lang="en-US" sz="1400" dirty="0">
                <a:solidFill>
                  <a:srgbClr val="3C5790"/>
                </a:solidFill>
              </a:rPr>
              <a:t>” as server streaming RPC style.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4C2F13-2B93-ECFF-AFED-BD6D2D665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54" y="3276600"/>
            <a:ext cx="8687246" cy="31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90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We’ve used the “</a:t>
            </a:r>
            <a:r>
              <a:rPr lang="en-US" sz="1400" dirty="0" err="1">
                <a:solidFill>
                  <a:srgbClr val="3C5790"/>
                </a:solidFill>
              </a:rPr>
              <a:t>helloLong</a:t>
            </a:r>
            <a:r>
              <a:rPr lang="en-US" sz="1400" dirty="0">
                <a:solidFill>
                  <a:srgbClr val="3C5790"/>
                </a:solidFill>
              </a:rPr>
              <a:t>” method for client streaming RPC style.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3FF8E4-EB96-9BF1-11E7-EE3F88D22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819400"/>
            <a:ext cx="7391780" cy="357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05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We’ve used the “</a:t>
            </a:r>
            <a:r>
              <a:rPr lang="en-US" sz="1400" dirty="0" err="1">
                <a:solidFill>
                  <a:srgbClr val="3C5790"/>
                </a:solidFill>
              </a:rPr>
              <a:t>helloAll</a:t>
            </a:r>
            <a:r>
              <a:rPr lang="en-US" sz="1400" dirty="0">
                <a:solidFill>
                  <a:srgbClr val="3C5790"/>
                </a:solidFill>
              </a:rPr>
              <a:t>” method for bi-directional communication RPC style.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1714F0-F307-38DD-D457-9ECD42504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865120"/>
            <a:ext cx="8680896" cy="29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2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After we’ve implemented the server stub abstract class, we need to use this service to start a server.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BDE78A-EAE7-EAC0-431A-5C250B14D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590800"/>
            <a:ext cx="6781800" cy="391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01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143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So, on server side we use the </a:t>
            </a:r>
            <a:r>
              <a:rPr lang="en-US" sz="1400" b="1" dirty="0" err="1">
                <a:solidFill>
                  <a:srgbClr val="3C5790"/>
                </a:solidFill>
              </a:rPr>
              <a:t>ServerBuilder</a:t>
            </a:r>
            <a:r>
              <a:rPr lang="en-US" sz="1400" dirty="0">
                <a:solidFill>
                  <a:srgbClr val="3C5790"/>
                </a:solidFill>
              </a:rPr>
              <a:t> object to create a server on a specific network interface, port and register for services.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we need to enable </a:t>
            </a:r>
            <a:r>
              <a:rPr lang="en-US" sz="1400" b="1" dirty="0">
                <a:solidFill>
                  <a:srgbClr val="3C5790"/>
                </a:solidFill>
              </a:rPr>
              <a:t>TLS,</a:t>
            </a:r>
            <a:r>
              <a:rPr lang="en-US" sz="1400" dirty="0">
                <a:solidFill>
                  <a:srgbClr val="3C5790"/>
                </a:solidFill>
              </a:rPr>
              <a:t> then we’ll need the key certificate chain and the private key.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6C3271-6078-DC04-FBFC-36B6D4AB8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62" y="3276600"/>
            <a:ext cx="8763338" cy="213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1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990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On client side we need to create a </a:t>
            </a:r>
            <a:r>
              <a:rPr lang="en-US" sz="1400" b="1" dirty="0" err="1">
                <a:solidFill>
                  <a:srgbClr val="3C5790"/>
                </a:solidFill>
              </a:rPr>
              <a:t>ManagedChannel</a:t>
            </a:r>
            <a:r>
              <a:rPr lang="en-US" sz="1400" dirty="0">
                <a:solidFill>
                  <a:srgbClr val="3C5790"/>
                </a:solidFill>
              </a:rPr>
              <a:t> object, where we specify the traffic type: plaintext or encrypted and after that we create a stub client: blocking or non-blocking.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With that stub we can perform </a:t>
            </a:r>
            <a:r>
              <a:rPr lang="en-US" sz="1400" dirty="0" err="1">
                <a:solidFill>
                  <a:srgbClr val="3C5790"/>
                </a:solidFill>
              </a:rPr>
              <a:t>gRPC</a:t>
            </a:r>
            <a:r>
              <a:rPr lang="en-US" sz="1400" dirty="0">
                <a:solidFill>
                  <a:srgbClr val="3C5790"/>
                </a:solidFill>
              </a:rPr>
              <a:t> calls.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F9202F-EF3A-32ED-A445-99FF49774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38" y="3124200"/>
            <a:ext cx="7936862" cy="272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02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the case of server streaming, we’ll receive an Iterator object that will contain all the messages from the server.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62AFCB-7800-3260-442C-50A28759C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667000"/>
            <a:ext cx="8710913" cy="19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03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0BE850-F846-E201-1B57-5411B657C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31" y="2133600"/>
            <a:ext cx="8496737" cy="431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04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E0423C-4849-36F0-1B08-D38497E5C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33" y="2286000"/>
            <a:ext cx="8420533" cy="384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240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gRPC</a:t>
            </a:r>
            <a:r>
              <a:rPr lang="fr-CA" sz="1600" dirty="0">
                <a:solidFill>
                  <a:srgbClr val="3C5790"/>
                </a:solidFill>
              </a:rPr>
              <a:t>?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History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Features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gRPC</a:t>
            </a:r>
            <a:r>
              <a:rPr lang="fr-CA" sz="1600" dirty="0">
                <a:solidFill>
                  <a:srgbClr val="3C5790"/>
                </a:solidFill>
              </a:rPr>
              <a:t> utility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gRPC</a:t>
            </a:r>
            <a:r>
              <a:rPr lang="fr-CA" sz="1600" dirty="0">
                <a:solidFill>
                  <a:srgbClr val="3C5790"/>
                </a:solidFill>
              </a:rPr>
              <a:t> vs REST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Others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Bibliography</a:t>
            </a:r>
          </a:p>
          <a:p>
            <a:pPr>
              <a:buNone/>
            </a:pP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GRPC utility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990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Evans is a nice </a:t>
            </a:r>
            <a:r>
              <a:rPr lang="en-US" sz="1400" dirty="0" err="1">
                <a:solidFill>
                  <a:srgbClr val="3C5790"/>
                </a:solidFill>
              </a:rPr>
              <a:t>gRPC</a:t>
            </a:r>
            <a:r>
              <a:rPr lang="en-US" sz="1400" dirty="0">
                <a:solidFill>
                  <a:srgbClr val="3C5790"/>
                </a:solidFill>
              </a:rPr>
              <a:t> client.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we enable the </a:t>
            </a:r>
            <a:r>
              <a:rPr lang="en-US" sz="1400" b="1" dirty="0" err="1">
                <a:solidFill>
                  <a:srgbClr val="3C5790"/>
                </a:solidFill>
              </a:rPr>
              <a:t>io.grpc.protobuf.services.ProtoReflectionService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service on server side, we can query important objects with the </a:t>
            </a:r>
            <a:r>
              <a:rPr lang="en-US" sz="1400" dirty="0" err="1">
                <a:solidFill>
                  <a:srgbClr val="3C5790"/>
                </a:solidFill>
              </a:rPr>
              <a:t>evans</a:t>
            </a:r>
            <a:r>
              <a:rPr lang="en-US" sz="1400" dirty="0">
                <a:solidFill>
                  <a:srgbClr val="3C5790"/>
                </a:solidFill>
              </a:rPr>
              <a:t> client.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0641A5-94AD-EFFD-6744-044D1E446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276600"/>
            <a:ext cx="4851649" cy="249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63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GRPC utility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990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Evans CLI has nice autocomplete functionality.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70940B-9F2D-9599-DE0B-9C417FE1C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514600"/>
            <a:ext cx="8686800" cy="1318719"/>
          </a:xfrm>
          <a:prstGeom prst="rect">
            <a:avLst/>
          </a:prstGeom>
        </p:spPr>
      </p:pic>
      <p:sp>
        <p:nvSpPr>
          <p:cNvPr id="4" name="Espace réservé du contenu 4">
            <a:extLst>
              <a:ext uri="{FF2B5EF4-FFF2-40B4-BE49-F238E27FC236}">
                <a16:creationId xmlns:a16="http://schemas.microsoft.com/office/drawing/2014/main" id="{CEE6A529-1686-BB2C-8B6C-DE4164FB7784}"/>
              </a:ext>
            </a:extLst>
          </p:cNvPr>
          <p:cNvSpPr txBox="1">
            <a:spLocks/>
          </p:cNvSpPr>
          <p:nvPr/>
        </p:nvSpPr>
        <p:spPr bwMode="auto">
          <a:xfrm>
            <a:off x="228600" y="3962400"/>
            <a:ext cx="868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3C5790"/>
                </a:solidFill>
              </a:rPr>
              <a:t>The “</a:t>
            </a:r>
            <a:r>
              <a:rPr lang="en-US" sz="1400" b="1" dirty="0">
                <a:solidFill>
                  <a:srgbClr val="3C5790"/>
                </a:solidFill>
              </a:rPr>
              <a:t>show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service</a:t>
            </a:r>
            <a:r>
              <a:rPr lang="en-US" sz="1400" dirty="0">
                <a:solidFill>
                  <a:srgbClr val="3C5790"/>
                </a:solidFill>
              </a:rPr>
              <a:t>” command shows all the available services with methods.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D3ABD2-145A-896B-9959-2F7995969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047" y="4477561"/>
            <a:ext cx="5943905" cy="172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97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GRPC utility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990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“</a:t>
            </a:r>
            <a:r>
              <a:rPr lang="en-US" sz="1400" b="1" dirty="0">
                <a:solidFill>
                  <a:srgbClr val="3C5790"/>
                </a:solidFill>
              </a:rPr>
              <a:t>show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message</a:t>
            </a:r>
            <a:r>
              <a:rPr lang="en-US" sz="1400" dirty="0">
                <a:solidFill>
                  <a:srgbClr val="3C5790"/>
                </a:solidFill>
              </a:rPr>
              <a:t>” command shows all the used messages.</a:t>
            </a:r>
          </a:p>
        </p:txBody>
      </p:sp>
      <p:sp>
        <p:nvSpPr>
          <p:cNvPr id="4" name="Espace réservé du contenu 4">
            <a:extLst>
              <a:ext uri="{FF2B5EF4-FFF2-40B4-BE49-F238E27FC236}">
                <a16:creationId xmlns:a16="http://schemas.microsoft.com/office/drawing/2014/main" id="{CEE6A529-1686-BB2C-8B6C-DE4164FB7784}"/>
              </a:ext>
            </a:extLst>
          </p:cNvPr>
          <p:cNvSpPr txBox="1">
            <a:spLocks/>
          </p:cNvSpPr>
          <p:nvPr/>
        </p:nvSpPr>
        <p:spPr bwMode="auto">
          <a:xfrm>
            <a:off x="228600" y="3962400"/>
            <a:ext cx="868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3C5790"/>
                </a:solidFill>
              </a:rPr>
              <a:t>The “</a:t>
            </a:r>
            <a:r>
              <a:rPr lang="en-US" sz="1400" b="1" dirty="0">
                <a:solidFill>
                  <a:srgbClr val="3C5790"/>
                </a:solidFill>
              </a:rPr>
              <a:t>show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package</a:t>
            </a:r>
            <a:r>
              <a:rPr lang="en-US" sz="1400" dirty="0">
                <a:solidFill>
                  <a:srgbClr val="3C5790"/>
                </a:solidFill>
              </a:rPr>
              <a:t>” command shows all the packages.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FAE8BB-C076-1DDF-4FE7-64349EDA5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693" y="2542700"/>
            <a:ext cx="5086611" cy="13526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7F1D5F-3709-3309-2FF7-BA0A9D301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737" y="4483064"/>
            <a:ext cx="5194567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19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GRPC utility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“</a:t>
            </a:r>
            <a:r>
              <a:rPr lang="en-US" sz="1400" b="1" dirty="0">
                <a:solidFill>
                  <a:srgbClr val="3C5790"/>
                </a:solidFill>
              </a:rPr>
              <a:t>desc</a:t>
            </a:r>
            <a:r>
              <a:rPr lang="en-US" sz="1400" dirty="0">
                <a:solidFill>
                  <a:srgbClr val="3C5790"/>
                </a:solidFill>
              </a:rPr>
              <a:t>” command is very useful because provides the message definition.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36A0A4-F3D6-692A-E34D-181134549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280" y="3048000"/>
            <a:ext cx="5645440" cy="24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18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GRPC utility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“</a:t>
            </a:r>
            <a:r>
              <a:rPr lang="en-US" sz="1400" b="1" dirty="0">
                <a:solidFill>
                  <a:srgbClr val="3C5790"/>
                </a:solidFill>
              </a:rPr>
              <a:t>call</a:t>
            </a:r>
            <a:r>
              <a:rPr lang="en-US" sz="1400" dirty="0">
                <a:solidFill>
                  <a:srgbClr val="3C5790"/>
                </a:solidFill>
              </a:rPr>
              <a:t>” command can be used to trigger </a:t>
            </a:r>
            <a:r>
              <a:rPr lang="en-US" sz="1400" dirty="0" err="1">
                <a:solidFill>
                  <a:srgbClr val="3C5790"/>
                </a:solidFill>
              </a:rPr>
              <a:t>gRPC</a:t>
            </a:r>
            <a:r>
              <a:rPr lang="en-US" sz="1400" dirty="0">
                <a:solidFill>
                  <a:srgbClr val="3C5790"/>
                </a:solidFill>
              </a:rPr>
              <a:t> call.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CTRL+D is used when we use client streaming RPC style to signal that the client finished sending the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94D99A-168E-D8E1-976C-54293FA09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587" y="2941610"/>
            <a:ext cx="5536825" cy="11875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6DC4F7-DFE5-235B-9364-8A10263D2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587" y="4572000"/>
            <a:ext cx="5760306" cy="166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81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GRPC utility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use </a:t>
            </a:r>
            <a:r>
              <a:rPr lang="en-US" sz="1400" b="1" dirty="0">
                <a:solidFill>
                  <a:srgbClr val="3C5790"/>
                </a:solidFill>
              </a:rPr>
              <a:t>Postman</a:t>
            </a:r>
            <a:r>
              <a:rPr lang="en-US" sz="1400" dirty="0">
                <a:solidFill>
                  <a:srgbClr val="3C5790"/>
                </a:solidFill>
              </a:rPr>
              <a:t> as </a:t>
            </a:r>
            <a:r>
              <a:rPr lang="en-US" sz="1400" dirty="0" err="1">
                <a:solidFill>
                  <a:srgbClr val="3C5790"/>
                </a:solidFill>
              </a:rPr>
              <a:t>gRPC</a:t>
            </a:r>
            <a:r>
              <a:rPr lang="en-US" sz="1400" dirty="0">
                <a:solidFill>
                  <a:srgbClr val="3C5790"/>
                </a:solidFill>
              </a:rPr>
              <a:t> client to test </a:t>
            </a:r>
            <a:r>
              <a:rPr lang="en-US" sz="1400" dirty="0" err="1">
                <a:solidFill>
                  <a:srgbClr val="3C5790"/>
                </a:solidFill>
              </a:rPr>
              <a:t>gRPC</a:t>
            </a:r>
            <a:r>
              <a:rPr lang="en-US" sz="1400" dirty="0">
                <a:solidFill>
                  <a:srgbClr val="3C5790"/>
                </a:solidFill>
              </a:rPr>
              <a:t> endpoints. We click new </a:t>
            </a:r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 </a:t>
            </a:r>
            <a:r>
              <a:rPr lang="en-US" sz="1400" dirty="0" err="1">
                <a:solidFill>
                  <a:srgbClr val="3C5790"/>
                </a:solidFill>
                <a:sym typeface="Wingdings" panose="05000000000000000000" pitchFamily="2" charset="2"/>
              </a:rPr>
              <a:t>gRPC</a:t>
            </a:r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. After that we put the </a:t>
            </a:r>
            <a:r>
              <a:rPr lang="en-US" sz="1400" dirty="0" err="1">
                <a:solidFill>
                  <a:srgbClr val="3C5790"/>
                </a:solidFill>
                <a:sym typeface="Wingdings" panose="05000000000000000000" pitchFamily="2" charset="2"/>
              </a:rPr>
              <a:t>url</a:t>
            </a:r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 grpc://&lt;IP&gt;:&lt;PORT&gt; of the </a:t>
            </a:r>
            <a:r>
              <a:rPr lang="en-US" sz="1400" dirty="0" err="1">
                <a:solidFill>
                  <a:srgbClr val="3C5790"/>
                </a:solidFill>
                <a:sym typeface="Wingdings" panose="05000000000000000000" pitchFamily="2" charset="2"/>
              </a:rPr>
              <a:t>gRPC</a:t>
            </a:r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 endpoint and we can make a call.</a:t>
            </a: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F95263-7E8E-7AE6-212F-ACD3E6CE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90" y="2971800"/>
            <a:ext cx="7713219" cy="318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59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GRPC utility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use </a:t>
            </a:r>
            <a:r>
              <a:rPr lang="en-US" sz="1400" b="1" dirty="0" err="1">
                <a:solidFill>
                  <a:srgbClr val="3C5790"/>
                </a:solidFill>
              </a:rPr>
              <a:t>BloomRPC</a:t>
            </a:r>
            <a:r>
              <a:rPr lang="en-US" sz="1400" dirty="0">
                <a:solidFill>
                  <a:srgbClr val="3C5790"/>
                </a:solidFill>
              </a:rPr>
              <a:t> as </a:t>
            </a:r>
            <a:r>
              <a:rPr lang="en-US" sz="1400" dirty="0" err="1">
                <a:solidFill>
                  <a:srgbClr val="3C5790"/>
                </a:solidFill>
              </a:rPr>
              <a:t>gRPC</a:t>
            </a:r>
            <a:r>
              <a:rPr lang="en-US" sz="1400" dirty="0">
                <a:solidFill>
                  <a:srgbClr val="3C5790"/>
                </a:solidFill>
              </a:rPr>
              <a:t> client to test </a:t>
            </a:r>
            <a:r>
              <a:rPr lang="en-US" sz="1400" dirty="0" err="1">
                <a:solidFill>
                  <a:srgbClr val="3C5790"/>
                </a:solidFill>
              </a:rPr>
              <a:t>gRPC</a:t>
            </a:r>
            <a:r>
              <a:rPr lang="en-US" sz="1400" dirty="0">
                <a:solidFill>
                  <a:srgbClr val="3C5790"/>
                </a:solidFill>
              </a:rPr>
              <a:t> servers.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import the .proto that contains the message and the service with the operations and after that we can make </a:t>
            </a:r>
            <a:r>
              <a:rPr lang="en-US" sz="1400" dirty="0" err="1">
                <a:solidFill>
                  <a:srgbClr val="3C5790"/>
                </a:solidFill>
              </a:rPr>
              <a:t>gRPC</a:t>
            </a:r>
            <a:r>
              <a:rPr lang="en-US" sz="1400" dirty="0">
                <a:solidFill>
                  <a:srgbClr val="3C5790"/>
                </a:solidFill>
              </a:rPr>
              <a:t> calls.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ED1347-1748-BA4E-01C2-ED1C2E96C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3277650"/>
            <a:ext cx="8610600" cy="289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55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gRPC</a:t>
            </a:r>
            <a:r>
              <a:rPr lang="fr-CA" dirty="0">
                <a:solidFill>
                  <a:schemeClr val="bg1"/>
                </a:solidFill>
              </a:rPr>
              <a:t> vs REST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603CDD-7781-CCEE-99A8-9960AC06E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192259"/>
              </p:ext>
            </p:extLst>
          </p:nvPr>
        </p:nvGraphicFramePr>
        <p:xfrm>
          <a:off x="76200" y="2103120"/>
          <a:ext cx="8915400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18498005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10823834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1469534104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gRPC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50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</a:t>
                      </a:r>
                      <a:r>
                        <a:rPr lang="en-US" dirty="0" err="1"/>
                        <a:t>Protobuf</a:t>
                      </a:r>
                      <a:r>
                        <a:rPr lang="en-US" dirty="0"/>
                        <a:t> to encode data as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plaintext data formats: XML and 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49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Validates every message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extra 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999049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r>
                        <a:rPr lang="en-US" dirty="0"/>
                        <a:t>Communication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Supports unary, client streaming, server streaming, bi-directional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Supports only  unary request/response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647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Design patterns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Defined callable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HTTP methods to grant access to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83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Supports code generation in many programming languages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native support for code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969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Microservices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API or other API where ease of use is a 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66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Browser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via </a:t>
                      </a:r>
                      <a:r>
                        <a:rPr lang="en-US" dirty="0" err="1"/>
                        <a:t>gRPC</a:t>
                      </a:r>
                      <a:r>
                        <a:rPr lang="en-US" dirty="0"/>
                        <a:t>-Web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(native)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8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Payload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Medium/Large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573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787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gRPC</a:t>
            </a:r>
            <a:r>
              <a:rPr lang="fr-CA" dirty="0">
                <a:solidFill>
                  <a:schemeClr val="bg1"/>
                </a:solidFill>
              </a:rPr>
              <a:t> vs REST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3622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gRPC</a:t>
            </a:r>
            <a:r>
              <a:rPr lang="en-US" sz="1400" dirty="0">
                <a:solidFill>
                  <a:srgbClr val="3C5790"/>
                </a:solidFill>
              </a:rPr>
              <a:t> and REST have several distinguishing features that make them well-suited for different use cases.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REST is the most used API architecture today.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REST is ideal choice if you need to create a public API, as developers at other organizations will be able to easily integrate it into their own applications.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gRPC</a:t>
            </a:r>
            <a:r>
              <a:rPr lang="en-US" sz="1400" dirty="0">
                <a:solidFill>
                  <a:srgbClr val="3C5790"/>
                </a:solidFill>
              </a:rPr>
              <a:t>, on the other hand, was designed to support highly efficient, language-agnostic communication in distributed systems.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gRPC’s</a:t>
            </a:r>
            <a:r>
              <a:rPr lang="en-US" sz="1400" dirty="0">
                <a:solidFill>
                  <a:srgbClr val="3C5790"/>
                </a:solidFill>
              </a:rPr>
              <a:t> use of </a:t>
            </a:r>
            <a:r>
              <a:rPr lang="en-US" sz="1400" dirty="0" err="1">
                <a:solidFill>
                  <a:srgbClr val="3C5790"/>
                </a:solidFill>
              </a:rPr>
              <a:t>Protobuf</a:t>
            </a:r>
            <a:r>
              <a:rPr lang="en-US" sz="1400" dirty="0">
                <a:solidFill>
                  <a:srgbClr val="3C5790"/>
                </a:solidFill>
              </a:rPr>
              <a:t> for binary data serialization makes it the better choice for applications that demand low latency and high throughput, while its support for different streaming patterns make it ideal for real-time chat and video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052133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gRPC</a:t>
            </a:r>
            <a:r>
              <a:rPr lang="fr-CA" dirty="0">
                <a:solidFill>
                  <a:schemeClr val="bg1"/>
                </a:solidFill>
              </a:rPr>
              <a:t> vs REST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362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Use </a:t>
            </a:r>
            <a:r>
              <a:rPr lang="en-US" sz="1400" dirty="0" err="1">
                <a:solidFill>
                  <a:srgbClr val="3C5790"/>
                </a:solidFill>
              </a:rPr>
              <a:t>gRPC</a:t>
            </a:r>
            <a:r>
              <a:rPr lang="en-US" sz="1400" dirty="0">
                <a:solidFill>
                  <a:srgbClr val="3C5790"/>
                </a:solidFill>
              </a:rPr>
              <a:t> when: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we need high-performance, low-latency environment.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we need full-duplex streaming capabilities.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services are written in multiple languages.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Use JSON when: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human-readability and simplicity are critical.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we need to use HTTP methods explicitly (GET, POST, PUT, DELETE).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application is browser-based or you're dealing with cross-origin requests.</a:t>
            </a:r>
          </a:p>
        </p:txBody>
      </p:sp>
    </p:spTree>
    <p:extLst>
      <p:ext uri="{BB962C8B-B14F-4D97-AF65-F5344CB8AC3E}">
        <p14:creationId xmlns:p14="http://schemas.microsoft.com/office/powerpoint/2010/main" val="273660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gRPC</a:t>
            </a:r>
            <a:r>
              <a:rPr lang="fr-CA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b="1" dirty="0" err="1">
                <a:solidFill>
                  <a:srgbClr val="3C5790"/>
                </a:solidFill>
              </a:rPr>
              <a:t>gRPC</a:t>
            </a:r>
            <a:r>
              <a:rPr lang="en-US" sz="1500" b="1" dirty="0">
                <a:solidFill>
                  <a:srgbClr val="3C5790"/>
                </a:solidFill>
              </a:rPr>
              <a:t> (Remote Procedure Call)</a:t>
            </a:r>
            <a:r>
              <a:rPr lang="en-US" sz="1500" dirty="0">
                <a:solidFill>
                  <a:srgbClr val="3C5790"/>
                </a:solidFill>
              </a:rPr>
              <a:t> is a cross-platform open-source high performance remote procedure call (RPC) framework. </a:t>
            </a:r>
          </a:p>
          <a:p>
            <a:r>
              <a:rPr lang="en-US" sz="1500" dirty="0" err="1">
                <a:solidFill>
                  <a:srgbClr val="3C5790"/>
                </a:solidFill>
              </a:rPr>
              <a:t>gRPC</a:t>
            </a:r>
            <a:r>
              <a:rPr lang="en-US" sz="1500" dirty="0">
                <a:solidFill>
                  <a:srgbClr val="3C5790"/>
                </a:solidFill>
              </a:rPr>
              <a:t> was initially created by Google, which used a single general-purpose RPC infrastructure called </a:t>
            </a:r>
            <a:r>
              <a:rPr lang="en-US" sz="1500" b="1" dirty="0">
                <a:solidFill>
                  <a:srgbClr val="3C5790"/>
                </a:solidFill>
              </a:rPr>
              <a:t>Stubby</a:t>
            </a:r>
            <a:r>
              <a:rPr lang="en-US" sz="1500" dirty="0">
                <a:solidFill>
                  <a:srgbClr val="3C5790"/>
                </a:solidFill>
              </a:rPr>
              <a:t> to connect the large number of microservices running within and across its data centers from about 2001.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In March 2015, Google decided to build the next version of Stubby and make it open source.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It uses HTTP/2 for transport, Protocol Buffers as the interface description language, and provides features such as authentication, bidirectional streaming and flow control, blocking or nonblocking bindings, and cancellation and timeouts.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gRPC</a:t>
            </a:r>
            <a:r>
              <a:rPr lang="fr-CA" dirty="0">
                <a:solidFill>
                  <a:schemeClr val="bg1"/>
                </a:solidFill>
              </a:rPr>
              <a:t> vs REST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362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Same information using JSON uses 9 bytes, where </a:t>
            </a:r>
            <a:r>
              <a:rPr lang="en-US" sz="1400" dirty="0" err="1">
                <a:solidFill>
                  <a:srgbClr val="3C5790"/>
                </a:solidFill>
              </a:rPr>
              <a:t>gRPC</a:t>
            </a:r>
            <a:r>
              <a:rPr lang="en-US" sz="1400" dirty="0">
                <a:solidFill>
                  <a:srgbClr val="3C5790"/>
                </a:solidFill>
              </a:rPr>
              <a:t> uses 2 bytes.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JSON: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"id":42</a:t>
            </a:r>
          </a:p>
          <a:p>
            <a:r>
              <a:rPr lang="en-US" sz="1400" dirty="0">
                <a:solidFill>
                  <a:srgbClr val="3C5790"/>
                </a:solidFill>
              </a:rPr>
              <a:t>}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gRPC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0x08 0x2a </a:t>
            </a:r>
          </a:p>
        </p:txBody>
      </p:sp>
    </p:spTree>
    <p:extLst>
      <p:ext uri="{BB962C8B-B14F-4D97-AF65-F5344CB8AC3E}">
        <p14:creationId xmlns:p14="http://schemas.microsoft.com/office/powerpoint/2010/main" val="1781018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Others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143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capture the HTTP/2 traffic and decode the data send using </a:t>
            </a:r>
            <a:r>
              <a:rPr lang="en-US" sz="1400" dirty="0" err="1">
                <a:solidFill>
                  <a:srgbClr val="3C5790"/>
                </a:solidFill>
              </a:rPr>
              <a:t>Protobuf</a:t>
            </a:r>
            <a:r>
              <a:rPr lang="en-US" sz="1400" dirty="0">
                <a:solidFill>
                  <a:srgbClr val="3C5790"/>
                </a:solidFill>
              </a:rPr>
              <a:t> if we load the used .proto files.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do that go to Wireshark,  Edit </a:t>
            </a:r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 Preferences  Protocols  </a:t>
            </a:r>
            <a:r>
              <a:rPr lang="en-US" sz="1400" dirty="0" err="1">
                <a:solidFill>
                  <a:srgbClr val="3C5790"/>
                </a:solidFill>
                <a:sym typeface="Wingdings" panose="05000000000000000000" pitchFamily="2" charset="2"/>
              </a:rPr>
              <a:t>Protobuf</a:t>
            </a:r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. Client the “</a:t>
            </a:r>
            <a:r>
              <a:rPr lang="en-US" sz="1400" dirty="0" err="1">
                <a:solidFill>
                  <a:srgbClr val="3C5790"/>
                </a:solidFill>
                <a:sym typeface="Wingdings" panose="05000000000000000000" pitchFamily="2" charset="2"/>
              </a:rPr>
              <a:t>Protof</a:t>
            </a:r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 search paths Edit…” button.</a:t>
            </a:r>
          </a:p>
          <a:p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From there we select the folder where we have the .proto file and check the “Load all files” checkbox.</a:t>
            </a: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065B48-2134-3D3D-BF7C-6CB2386FC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314668"/>
            <a:ext cx="3714941" cy="12446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30A73-D3C0-CCB2-4D46-4713261FE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4724400"/>
            <a:ext cx="5308873" cy="19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94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Others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configure Wireshark to decode the specific port traffic to HTTP2 and we can see the packages.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D00E4C-F1CA-A73D-E5CA-B1822AFF7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819400"/>
            <a:ext cx="6299524" cy="189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37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Others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If Wireshark loaded the proper .proto files we can decode the actual request/response payload sent.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543472-45F3-1B67-8BA5-1ED036BF2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90800"/>
            <a:ext cx="8534400" cy="191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85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Others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990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If we inspect the HTTP/2 packages, we’ll see a bunch of custom HTTP/2 headers used by </a:t>
            </a:r>
            <a:r>
              <a:rPr lang="en-US" sz="1400" dirty="0" err="1">
                <a:solidFill>
                  <a:srgbClr val="3C5790"/>
                </a:solidFill>
              </a:rPr>
              <a:t>gRPC</a:t>
            </a:r>
            <a:r>
              <a:rPr lang="en-US" sz="1400" dirty="0">
                <a:solidFill>
                  <a:srgbClr val="3C5790"/>
                </a:solidFill>
              </a:rPr>
              <a:t> like: </a:t>
            </a:r>
            <a:r>
              <a:rPr lang="en-US" sz="1400" dirty="0" err="1">
                <a:solidFill>
                  <a:srgbClr val="3C5790"/>
                </a:solidFill>
              </a:rPr>
              <a:t>grpc</a:t>
            </a:r>
            <a:r>
              <a:rPr lang="en-US" sz="1400" dirty="0">
                <a:solidFill>
                  <a:srgbClr val="3C5790"/>
                </a:solidFill>
              </a:rPr>
              <a:t>-status, </a:t>
            </a:r>
            <a:r>
              <a:rPr lang="en-US" sz="1400" dirty="0" err="1">
                <a:solidFill>
                  <a:srgbClr val="3C5790"/>
                </a:solidFill>
              </a:rPr>
              <a:t>grpc</a:t>
            </a:r>
            <a:r>
              <a:rPr lang="en-US" sz="1400" dirty="0">
                <a:solidFill>
                  <a:srgbClr val="3C5790"/>
                </a:solidFill>
              </a:rPr>
              <a:t>-accept-encoding.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HTTP/2 content-type header is set to “</a:t>
            </a:r>
            <a:r>
              <a:rPr lang="en-US" sz="1400" b="1" dirty="0">
                <a:solidFill>
                  <a:srgbClr val="3C5790"/>
                </a:solidFill>
              </a:rPr>
              <a:t>application/</a:t>
            </a:r>
            <a:r>
              <a:rPr lang="en-US" sz="1400" b="1" dirty="0" err="1">
                <a:solidFill>
                  <a:srgbClr val="3C5790"/>
                </a:solidFill>
              </a:rPr>
              <a:t>grpc</a:t>
            </a:r>
            <a:r>
              <a:rPr lang="en-US" sz="1400" dirty="0">
                <a:solidFill>
                  <a:srgbClr val="3C5790"/>
                </a:solidFill>
              </a:rPr>
              <a:t>” and the method used is POST.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15C98-37EE-BA87-7850-838F09783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450478"/>
            <a:ext cx="8763000" cy="249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54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https://en.wikipedia.org/wiki/GRPC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https://github.com/ktr0731/evans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https://grpc.io/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https://blog.postman.com/grpc-vs-rest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https://encore.dev/resources/grpc-vs-json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gRPC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It generates cross-platform client and server bindings for many languages.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Most common usage scenarios include connecting services in a microservices style architecture or connecting mobile device clients to backend services.</a:t>
            </a:r>
          </a:p>
          <a:p>
            <a:r>
              <a:rPr lang="en-US" sz="1500" dirty="0" err="1">
                <a:solidFill>
                  <a:srgbClr val="3C5790"/>
                </a:solidFill>
              </a:rPr>
              <a:t>gRPC's</a:t>
            </a:r>
            <a:r>
              <a:rPr lang="en-US" sz="1500" dirty="0">
                <a:solidFill>
                  <a:srgbClr val="3C5790"/>
                </a:solidFill>
              </a:rPr>
              <a:t> complex use of HTTP/2 makes it impossible to implement a </a:t>
            </a:r>
            <a:r>
              <a:rPr lang="en-US" sz="1500" dirty="0" err="1">
                <a:solidFill>
                  <a:srgbClr val="3C5790"/>
                </a:solidFill>
              </a:rPr>
              <a:t>gRPC</a:t>
            </a:r>
            <a:r>
              <a:rPr lang="en-US" sz="1500" dirty="0">
                <a:solidFill>
                  <a:srgbClr val="3C5790"/>
                </a:solidFill>
              </a:rPr>
              <a:t> client in the browser, instead requiring a proxy.</a:t>
            </a:r>
          </a:p>
          <a:p>
            <a:r>
              <a:rPr lang="en-US" sz="1500" dirty="0" err="1">
                <a:solidFill>
                  <a:srgbClr val="3C5790"/>
                </a:solidFill>
              </a:rPr>
              <a:t>gRPC</a:t>
            </a:r>
            <a:r>
              <a:rPr lang="en-US" sz="1500" dirty="0">
                <a:solidFill>
                  <a:srgbClr val="3C5790"/>
                </a:solidFill>
              </a:rPr>
              <a:t> supports the usage of Transport Layer Security (TLS) and token-based authentication.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Connection to Google services must use TLS. There are two types of credentials: channel credentials and call credentials.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For token-based authorization, </a:t>
            </a:r>
            <a:r>
              <a:rPr lang="en-US" sz="1500" dirty="0" err="1">
                <a:solidFill>
                  <a:srgbClr val="3C5790"/>
                </a:solidFill>
              </a:rPr>
              <a:t>gRPC</a:t>
            </a:r>
            <a:r>
              <a:rPr lang="en-US" sz="1500" dirty="0">
                <a:solidFill>
                  <a:srgbClr val="3C5790"/>
                </a:solidFill>
              </a:rPr>
              <a:t> provides Server Interceptor and a Client Interceptor.</a:t>
            </a:r>
          </a:p>
        </p:txBody>
      </p:sp>
    </p:spTree>
    <p:extLst>
      <p:ext uri="{BB962C8B-B14F-4D97-AF65-F5344CB8AC3E}">
        <p14:creationId xmlns:p14="http://schemas.microsoft.com/office/powerpoint/2010/main" val="31688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History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Google developed a new API standard, only for internal use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Google called this API, </a:t>
            </a:r>
            <a:r>
              <a:rPr lang="en-US" sz="1400" b="1" dirty="0">
                <a:solidFill>
                  <a:srgbClr val="3C5790"/>
                </a:solidFill>
              </a:rPr>
              <a:t>Stubby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was meant to connect to large number of microservices running within and across data centers for over a decade.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2015, Google decided to create another version of Stubby, and make it open-source under </a:t>
            </a:r>
            <a:r>
              <a:rPr lang="en-US" sz="1400" b="1" dirty="0" err="1">
                <a:solidFill>
                  <a:srgbClr val="3C5790"/>
                </a:solidFill>
              </a:rPr>
              <a:t>gRPC</a:t>
            </a:r>
            <a:r>
              <a:rPr lang="en-US" sz="1400" dirty="0">
                <a:solidFill>
                  <a:srgbClr val="3C5790"/>
                </a:solidFill>
              </a:rPr>
              <a:t> name.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During it’s first year of the launch, it was adopted by large companies.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Due it’s popularity, in 2017 </a:t>
            </a:r>
            <a:r>
              <a:rPr lang="en-US" sz="1400" dirty="0" err="1">
                <a:solidFill>
                  <a:srgbClr val="3C5790"/>
                </a:solidFill>
              </a:rPr>
              <a:t>gRPC</a:t>
            </a:r>
            <a:r>
              <a:rPr lang="en-US" sz="1400" dirty="0">
                <a:solidFill>
                  <a:srgbClr val="3C5790"/>
                </a:solidFill>
              </a:rPr>
              <a:t> became part of Cloud Native Computing Foundation.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Simple Service Definition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Start quickly and scale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Works across languages and platforms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Bi-directional streaming and integrating auth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5D06FC-0382-C067-F2ED-B12697706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33800"/>
            <a:ext cx="8534400" cy="147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2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2766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gRPC</a:t>
            </a:r>
            <a:r>
              <a:rPr lang="en-US" sz="1400" dirty="0">
                <a:solidFill>
                  <a:srgbClr val="3C5790"/>
                </a:solidFill>
              </a:rPr>
              <a:t> is a modern open-source high performance Remote Procedure Call (RPC) framework that can run in any environment.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gRPC</a:t>
            </a:r>
            <a:r>
              <a:rPr lang="en-US" sz="1400" dirty="0">
                <a:solidFill>
                  <a:srgbClr val="3C5790"/>
                </a:solidFill>
              </a:rPr>
              <a:t> uses </a:t>
            </a:r>
            <a:r>
              <a:rPr lang="en-US" sz="1400" b="1" dirty="0" err="1">
                <a:solidFill>
                  <a:srgbClr val="3C5790"/>
                </a:solidFill>
              </a:rPr>
              <a:t>Protobuf</a:t>
            </a:r>
            <a:r>
              <a:rPr lang="en-US" sz="1400" dirty="0">
                <a:solidFill>
                  <a:srgbClr val="3C5790"/>
                </a:solidFill>
              </a:rPr>
              <a:t> as payload, and </a:t>
            </a:r>
            <a:r>
              <a:rPr lang="en-US" sz="1400" b="1" dirty="0">
                <a:solidFill>
                  <a:srgbClr val="3C5790"/>
                </a:solidFill>
              </a:rPr>
              <a:t>HTTP/2</a:t>
            </a:r>
            <a:r>
              <a:rPr lang="en-US" sz="1400" dirty="0">
                <a:solidFill>
                  <a:srgbClr val="3C5790"/>
                </a:solidFill>
              </a:rPr>
              <a:t> as transport layer.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There are 4 communications styles: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Unary: basic client/response model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Client streaming: client opens connection to the server and sends multiple messages to the server.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Server streaming: client opens connection to the server and server sends multiple messages to the client.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Bi-directional: client opens connection, and both client and server are sending messages.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93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need to define in a .proto file the messages and the services.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9FA418-A1ED-03C3-2E39-8B703BB1B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257" y="2692190"/>
            <a:ext cx="5537485" cy="408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Using the </a:t>
            </a:r>
            <a:r>
              <a:rPr lang="en-US" sz="1400" dirty="0" err="1">
                <a:solidFill>
                  <a:srgbClr val="3C5790"/>
                </a:solidFill>
              </a:rPr>
              <a:t>protoc</a:t>
            </a:r>
            <a:r>
              <a:rPr lang="en-US" sz="1400" dirty="0">
                <a:solidFill>
                  <a:srgbClr val="3C5790"/>
                </a:solidFill>
              </a:rPr>
              <a:t> compiler we generate the java classes, or we can use the </a:t>
            </a:r>
            <a:r>
              <a:rPr lang="en-US" sz="1400" b="1" dirty="0" err="1">
                <a:solidFill>
                  <a:srgbClr val="3C5790"/>
                </a:solidFill>
              </a:rPr>
              <a:t>protobuf</a:t>
            </a:r>
            <a:r>
              <a:rPr lang="en-US" sz="1400" b="1" dirty="0">
                <a:solidFill>
                  <a:srgbClr val="3C5790"/>
                </a:solidFill>
              </a:rPr>
              <a:t>-maven-compiler </a:t>
            </a:r>
            <a:r>
              <a:rPr lang="en-US" sz="1400" dirty="0">
                <a:solidFill>
                  <a:srgbClr val="3C5790"/>
                </a:solidFill>
              </a:rPr>
              <a:t>to do that.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C2EDA-A90B-D6A0-719B-648A0391B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362200"/>
            <a:ext cx="4273770" cy="12256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02BF06-5772-C637-50C5-67955D2AD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691336"/>
            <a:ext cx="6439317" cy="290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5199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21485</TotalTime>
  <Words>1534</Words>
  <Application>Microsoft Office PowerPoint</Application>
  <PresentationFormat>On-screen Show (4:3)</PresentationFormat>
  <Paragraphs>155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Wingdings</vt:lpstr>
      <vt:lpstr>143</vt:lpstr>
      <vt:lpstr>gRPC</vt:lpstr>
      <vt:lpstr>Contents</vt:lpstr>
      <vt:lpstr>What is gRPC?</vt:lpstr>
      <vt:lpstr>What is gRPC (cont.)?</vt:lpstr>
      <vt:lpstr>History</vt:lpstr>
      <vt:lpstr>Features</vt:lpstr>
      <vt:lpstr>Core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GRPC utility</vt:lpstr>
      <vt:lpstr>GRPC utility (cont.)</vt:lpstr>
      <vt:lpstr>GRPC utility (cont.)</vt:lpstr>
      <vt:lpstr>GRPC utility (cont.)</vt:lpstr>
      <vt:lpstr>GRPC utility (cont.)</vt:lpstr>
      <vt:lpstr>GRPC utility (cont.)</vt:lpstr>
      <vt:lpstr>GRPC utility (cont.)</vt:lpstr>
      <vt:lpstr>gRPC vs REST</vt:lpstr>
      <vt:lpstr>gRPC vs REST (cont.)</vt:lpstr>
      <vt:lpstr>gRPC vs REST (cont.)</vt:lpstr>
      <vt:lpstr>gRPC vs REST (cont.)</vt:lpstr>
      <vt:lpstr>Others</vt:lpstr>
      <vt:lpstr>Others (cont.)</vt:lpstr>
      <vt:lpstr>Others (cont.)</vt:lpstr>
      <vt:lpstr>Others (cont.)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1081</cp:revision>
  <dcterms:created xsi:type="dcterms:W3CDTF">2012-04-12T06:19:17Z</dcterms:created>
  <dcterms:modified xsi:type="dcterms:W3CDTF">2024-01-29T06:27:27Z</dcterms:modified>
</cp:coreProperties>
</file>