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9" r:id="rId5"/>
    <p:sldId id="410" r:id="rId6"/>
    <p:sldId id="395" r:id="rId7"/>
    <p:sldId id="394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392" r:id="rId16"/>
    <p:sldId id="398" r:id="rId17"/>
    <p:sldId id="409" r:id="rId18"/>
    <p:sldId id="259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62" d="100"/>
          <a:sy n="62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31/03/2021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Java </a:t>
            </a:r>
            <a:r>
              <a:rPr lang="fr-CA" sz="4000" dirty="0" err="1">
                <a:solidFill>
                  <a:schemeClr val="bg1"/>
                </a:solidFill>
              </a:rPr>
              <a:t>Streams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limit() method is used to reduce the size of the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min() and max() methods return the minim and the maximum element in the stream, based on a comparator.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distinct() method can be used to eliminate duplicate elements from the stream. It uses equals() method to decide either 2 elements are equals or not.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sorted() method is used to sort the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Collectors are used to combine the result of processing on the elements of the stream.	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findFirst</a:t>
            </a:r>
            <a:r>
              <a:rPr lang="en-US" sz="1400" dirty="0">
                <a:solidFill>
                  <a:srgbClr val="3C5790"/>
                </a:solidFill>
              </a:rPr>
              <a:t>() returns an Optional for the first entry in the stream.</a:t>
            </a:r>
          </a:p>
        </p:txBody>
      </p:sp>
    </p:spTree>
    <p:extLst>
      <p:ext uri="{BB962C8B-B14F-4D97-AF65-F5344CB8AC3E}">
        <p14:creationId xmlns:p14="http://schemas.microsoft.com/office/powerpoint/2010/main" val="6491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Stream is a stream of object references.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also </a:t>
            </a:r>
            <a:r>
              <a:rPr lang="en-US" sz="1400" dirty="0" err="1">
                <a:solidFill>
                  <a:srgbClr val="3C5790"/>
                </a:solidFill>
              </a:rPr>
              <a:t>IntStream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LongStream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DoubleStream</a:t>
            </a:r>
            <a:r>
              <a:rPr lang="en-US" sz="1400" dirty="0">
                <a:solidFill>
                  <a:srgbClr val="3C5790"/>
                </a:solidFill>
              </a:rPr>
              <a:t>, which are primitive specialization for int, long and double respectively. These specialized streams do not extend Stream but extend </a:t>
            </a:r>
            <a:r>
              <a:rPr lang="en-US" sz="1400" dirty="0" err="1">
                <a:solidFill>
                  <a:srgbClr val="3C5790"/>
                </a:solidFill>
              </a:rPr>
              <a:t>BaseStream</a:t>
            </a:r>
            <a:r>
              <a:rPr lang="en-US" sz="1400" dirty="0">
                <a:solidFill>
                  <a:srgbClr val="3C5790"/>
                </a:solidFill>
              </a:rPr>
              <a:t> on top of which Stream is also built.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Specialized streams provide additional operations as compared to the standard Stream: sum(), average(), range().</a:t>
            </a:r>
          </a:p>
        </p:txBody>
      </p:sp>
    </p:spTree>
    <p:extLst>
      <p:ext uri="{BB962C8B-B14F-4D97-AF65-F5344CB8AC3E}">
        <p14:creationId xmlns:p14="http://schemas.microsoft.com/office/powerpoint/2010/main" val="224964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reduction operation, also called as fold takes a sequence of input elements and combines them into a single summary result by released application of a combining operations.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most common for of reduce() is: T reduce(T identity, </a:t>
            </a:r>
            <a:r>
              <a:rPr lang="en-US" sz="1400" dirty="0" err="1">
                <a:solidFill>
                  <a:srgbClr val="3C5790"/>
                </a:solidFill>
              </a:rPr>
              <a:t>BinaryOperation</a:t>
            </a:r>
            <a:r>
              <a:rPr lang="en-US" sz="1400" dirty="0">
                <a:solidFill>
                  <a:srgbClr val="3C5790"/>
                </a:solidFill>
              </a:rPr>
              <a:t>&lt;T&gt; accumulator).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groupBy</a:t>
            </a:r>
            <a:r>
              <a:rPr lang="en-US" sz="1400" dirty="0">
                <a:solidFill>
                  <a:srgbClr val="3C5790"/>
                </a:solidFill>
              </a:rPr>
              <a:t>() method groups elements of the stream with the use of a Map.</a:t>
            </a:r>
          </a:p>
        </p:txBody>
      </p:sp>
    </p:spTree>
    <p:extLst>
      <p:ext uri="{BB962C8B-B14F-4D97-AF65-F5344CB8AC3E}">
        <p14:creationId xmlns:p14="http://schemas.microsoft.com/office/powerpoint/2010/main" val="347944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takeWhile</a:t>
            </a:r>
            <a:r>
              <a:rPr lang="en-US" sz="1400" dirty="0">
                <a:solidFill>
                  <a:srgbClr val="3C5790"/>
                </a:solidFill>
              </a:rPr>
              <a:t>() method it takes elements from a stream while given condition is true. The moment the condition becomes false, it quits and returns a new string with just the elements that matched the predicate.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dropWhile</a:t>
            </a:r>
            <a:r>
              <a:rPr lang="en-US" sz="1400" dirty="0">
                <a:solidFill>
                  <a:srgbClr val="3C5790"/>
                </a:solidFill>
              </a:rPr>
              <a:t>() method does pretty much the same thing the take while does but in reverse.</a:t>
            </a:r>
          </a:p>
        </p:txBody>
      </p:sp>
    </p:spTree>
    <p:extLst>
      <p:ext uri="{BB962C8B-B14F-4D97-AF65-F5344CB8AC3E}">
        <p14:creationId xmlns:p14="http://schemas.microsoft.com/office/powerpoint/2010/main" val="256795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Parallel stream implementations are often much faster &amp; more scalable than sequential stream &amp; loops implementations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It behaviors aren't thread-safe and race conditions may occur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 parallel streams share a common fork-join pool</a:t>
            </a:r>
          </a:p>
          <a:p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6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Data Parallelism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Concurrency occurs when 2 tasks are making progress at overlapping time periods.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Parallelism occurs when 2 tasks are happening at literally the same time such on a multicore CPU.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The goal of parallelism is to reduce a task by breaking it down into smaler components and performing them in parallel.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85885"/>
            <a:ext cx="2590800" cy="369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Data Parallelism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ro-RO" sz="1400" b="1" dirty="0">
                <a:solidFill>
                  <a:srgbClr val="3C5790"/>
                </a:solidFill>
              </a:rPr>
              <a:t>Stream</a:t>
            </a:r>
            <a:r>
              <a:rPr lang="ro-RO" sz="1400" dirty="0">
                <a:solidFill>
                  <a:srgbClr val="3C5790"/>
                </a:solidFill>
              </a:rPr>
              <a:t> object has a method </a:t>
            </a:r>
            <a:r>
              <a:rPr lang="ro-RO" sz="1400" b="1" dirty="0">
                <a:solidFill>
                  <a:srgbClr val="3C5790"/>
                </a:solidFill>
              </a:rPr>
              <a:t>parallelStream</a:t>
            </a:r>
            <a:r>
              <a:rPr lang="ro-RO" sz="1400" dirty="0">
                <a:solidFill>
                  <a:srgbClr val="3C5790"/>
                </a:solidFill>
              </a:rPr>
              <a:t>() tht is executing streams in parallel.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Java 8 includes parallel array operations:</a:t>
            </a:r>
          </a:p>
          <a:p>
            <a:pPr lvl="1"/>
            <a:r>
              <a:rPr lang="ro-RO" sz="1200" dirty="0">
                <a:solidFill>
                  <a:srgbClr val="3C5790"/>
                </a:solidFill>
              </a:rPr>
              <a:t>parallelPrefix </a:t>
            </a:r>
          </a:p>
          <a:p>
            <a:pPr lvl="1"/>
            <a:r>
              <a:rPr lang="ro-RO" sz="1200" dirty="0">
                <a:solidFill>
                  <a:srgbClr val="3C5790"/>
                </a:solidFill>
              </a:rPr>
              <a:t>parallelSetAll</a:t>
            </a:r>
          </a:p>
          <a:p>
            <a:pPr lvl="1"/>
            <a:r>
              <a:rPr lang="ro-RO" sz="1200" dirty="0">
                <a:solidFill>
                  <a:srgbClr val="3C5790"/>
                </a:solidFill>
              </a:rPr>
              <a:t>parallelSort</a:t>
            </a:r>
            <a:endParaRPr lang="ro-RO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550920"/>
            <a:ext cx="350520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55996"/>
            <a:ext cx="3810000" cy="95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stream is not a data structure, only a view of a data source.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stream is functional in nature.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Operations on a stream will not be executed immediately, they are lazy operations.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elements of a stream are only visited once during the life of a stream.</a:t>
            </a:r>
          </a:p>
        </p:txBody>
      </p:sp>
    </p:spTree>
    <p:extLst>
      <p:ext uri="{BB962C8B-B14F-4D97-AF65-F5344CB8AC3E}">
        <p14:creationId xmlns:p14="http://schemas.microsoft.com/office/powerpoint/2010/main" val="337337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http://en.wikipedia.org/wiki/Java_(programming_language)</a:t>
            </a:r>
          </a:p>
          <a:p>
            <a:r>
              <a:rPr lang="ro-RO" sz="1600" dirty="0">
                <a:solidFill>
                  <a:schemeClr val="bg1"/>
                </a:solidFill>
              </a:rPr>
              <a:t>AWP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o-RO" sz="1600" dirty="0">
                <a:solidFill>
                  <a:schemeClr val="bg1"/>
                </a:solidFill>
              </a:rPr>
              <a:t>Java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o-RO" sz="1600" dirty="0">
                <a:solidFill>
                  <a:schemeClr val="bg1"/>
                </a:solidFill>
              </a:rPr>
              <a:t>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o-RO" sz="1600" dirty="0">
                <a:solidFill>
                  <a:schemeClr val="bg1"/>
                </a:solidFill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o-RO" sz="1600" dirty="0">
                <a:solidFill>
                  <a:schemeClr val="bg1"/>
                </a:solidFill>
              </a:rPr>
              <a:t>for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o-RO" sz="1600" dirty="0">
                <a:solidFill>
                  <a:schemeClr val="bg1"/>
                </a:solidFill>
              </a:rPr>
              <a:t>the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o-RO" sz="1600" dirty="0">
                <a:solidFill>
                  <a:schemeClr val="bg1"/>
                </a:solidFill>
              </a:rPr>
              <a:t>Really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o-RO" sz="1600" dirty="0">
                <a:solidFill>
                  <a:schemeClr val="bg1"/>
                </a:solidFill>
              </a:rPr>
              <a:t>Impatient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https://stackify.com/streams-guide-java-8/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Java?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en-US" sz="1600" dirty="0">
                <a:solidFill>
                  <a:srgbClr val="3C5790"/>
                </a:solidFill>
              </a:rPr>
              <a:t>Streams</a:t>
            </a:r>
          </a:p>
          <a:p>
            <a:r>
              <a:rPr lang="en-US" sz="1600" dirty="0">
                <a:solidFill>
                  <a:srgbClr val="3C5790"/>
                </a:solidFill>
              </a:rPr>
              <a:t>Data Parallelism 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Java?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Java</a:t>
            </a:r>
            <a:r>
              <a:rPr lang="en-US" sz="1500" dirty="0">
                <a:solidFill>
                  <a:srgbClr val="3C5790"/>
                </a:solidFill>
              </a:rPr>
              <a:t> is a programming language created by Sun Microsystems.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is used in a wide variety of computing platforms from embedded devices and mobile phones on  the low end, to enterprise servers and supercomputers on the high end.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Memory management is handled through integrated automatic garbage collection performed by the JVM.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heart of the Java platform is the concept of a "virtual machine" that executes Java </a:t>
            </a:r>
            <a:r>
              <a:rPr lang="en-US" sz="1500" b="1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programs. This </a:t>
            </a:r>
            <a:r>
              <a:rPr lang="en-US" sz="1500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is the same no matter what hardware or operating system the program is running under.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There is a </a:t>
            </a:r>
            <a:r>
              <a:rPr lang="en-US" sz="1500" b="1" dirty="0">
                <a:solidFill>
                  <a:srgbClr val="3C5790"/>
                </a:solidFill>
              </a:rPr>
              <a:t>JIT(Just-In-Time)</a:t>
            </a:r>
            <a:r>
              <a:rPr lang="en-US" sz="1500" dirty="0">
                <a:solidFill>
                  <a:srgbClr val="3C5790"/>
                </a:solidFill>
              </a:rPr>
              <a:t> compiler within the Java Virtual Machine, or JVM.  The JIT compiler translates the Java </a:t>
            </a:r>
            <a:r>
              <a:rPr lang="en-US" sz="1500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into native processor instructions at run-time and caches the native code in memory during execution.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Java programs are cross-platform or platform independent, but the code of the Java Virtual Machines (JVM) that execute these programs is not.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initial Java release was named </a:t>
            </a:r>
            <a:r>
              <a:rPr lang="en-US" sz="1500" b="1" dirty="0">
                <a:solidFill>
                  <a:srgbClr val="3C5790"/>
                </a:solidFill>
              </a:rPr>
              <a:t>Oak</a:t>
            </a:r>
            <a:r>
              <a:rPr lang="en-US" sz="1500" dirty="0">
                <a:solidFill>
                  <a:srgbClr val="3C5790"/>
                </a:solidFill>
              </a:rPr>
              <a:t>, and the first stable version was JDK 1.0.2, called Java 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1.0 - 23 January  1996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1.1 – 19 February 1997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1.2 – 8 December 1998 (codename Playground)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1.3 – 8 May 2000 (codename Kestrel)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1.4 – 6 February 2002 (codename Merlin)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5.0 – 30 September 2004 (codename Tiger)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6 – 11 December 2006 (codename Mustang)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7 – 7 July 2011(codename Dolphin)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8 – 18 March 2014 (codename Spider)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9 – planned for 2016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Streams are used with collections.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Stream interface is in the </a:t>
            </a:r>
            <a:r>
              <a:rPr lang="en-US" sz="1400" b="1" dirty="0" err="1">
                <a:solidFill>
                  <a:srgbClr val="3C5790"/>
                </a:solidFill>
              </a:rPr>
              <a:t>java.util.stream</a:t>
            </a:r>
            <a:r>
              <a:rPr lang="en-US" sz="1400" dirty="0">
                <a:solidFill>
                  <a:srgbClr val="3C5790"/>
                </a:solidFill>
              </a:rPr>
              <a:t> package.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the </a:t>
            </a:r>
            <a:r>
              <a:rPr lang="en-US" sz="1400" dirty="0" err="1">
                <a:solidFill>
                  <a:srgbClr val="3C5790"/>
                </a:solidFill>
              </a:rPr>
              <a:t>Iterator</a:t>
            </a:r>
            <a:r>
              <a:rPr lang="en-US" sz="1400" dirty="0">
                <a:solidFill>
                  <a:srgbClr val="3C5790"/>
                </a:solidFill>
              </a:rPr>
              <a:t>, it supports parallel execution.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Stream interface supports the map/filter/reduce pattern and executes lazily, forming the basis (along with lambdas) for functional-style programming in Java 8.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also corresponding primitive streams (</a:t>
            </a:r>
            <a:r>
              <a:rPr lang="en-US" sz="1400" dirty="0" err="1">
                <a:solidFill>
                  <a:srgbClr val="3C5790"/>
                </a:solidFill>
              </a:rPr>
              <a:t>IntStream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DoubleStream</a:t>
            </a:r>
            <a:r>
              <a:rPr lang="en-US" sz="1400" dirty="0">
                <a:solidFill>
                  <a:srgbClr val="3C5790"/>
                </a:solidFill>
              </a:rPr>
              <a:t>, and </a:t>
            </a:r>
            <a:r>
              <a:rPr lang="en-US" sz="1400" dirty="0" err="1">
                <a:solidFill>
                  <a:srgbClr val="3C5790"/>
                </a:solidFill>
              </a:rPr>
              <a:t>LongStream</a:t>
            </a:r>
            <a:r>
              <a:rPr lang="en-US" sz="1400" dirty="0">
                <a:solidFill>
                  <a:srgbClr val="3C5790"/>
                </a:solidFill>
              </a:rPr>
              <a:t>) for performance reasons.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Collection interface has two </a:t>
            </a:r>
            <a:r>
              <a:rPr lang="ro-RO" sz="1400" dirty="0">
                <a:solidFill>
                  <a:srgbClr val="3C5790"/>
                </a:solidFill>
              </a:rPr>
              <a:t>2 methods for creating streams: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stream()</a:t>
            </a:r>
            <a:r>
              <a:rPr lang="en-US" sz="1200" dirty="0">
                <a:solidFill>
                  <a:srgbClr val="3C5790"/>
                </a:solidFill>
              </a:rPr>
              <a:t>: Returns a sequential Stream with the collection as its source.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parallelStream</a:t>
            </a:r>
            <a:r>
              <a:rPr lang="en-US" sz="1200" b="1" dirty="0">
                <a:solidFill>
                  <a:srgbClr val="3C5790"/>
                </a:solidFill>
              </a:rPr>
              <a:t>()</a:t>
            </a:r>
            <a:r>
              <a:rPr lang="en-US" sz="1200" dirty="0">
                <a:solidFill>
                  <a:srgbClr val="3C5790"/>
                </a:solidFill>
              </a:rPr>
              <a:t>: Returns a possibly parallel Stream with the collection as its source.</a:t>
            </a:r>
          </a:p>
        </p:txBody>
      </p:sp>
    </p:spTree>
    <p:extLst>
      <p:ext uri="{BB962C8B-B14F-4D97-AF65-F5344CB8AC3E}">
        <p14:creationId xmlns:p14="http://schemas.microsoft.com/office/powerpoint/2010/main" val="75044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A new addition was added to Collections API: Streams.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Streams allows the writing of collections-processing code at a higher level of abstraction.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The stream() method performs the similar role to the call as iterator().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971800"/>
            <a:ext cx="5105400" cy="147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8111" y="4724400"/>
            <a:ext cx="211857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4724399"/>
            <a:ext cx="2353976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Stream object can be converted to Set, List or individual operation can be performed on List elements based on different methods.</a:t>
            </a:r>
          </a:p>
          <a:p>
            <a:r>
              <a:rPr lang="ro-RO" sz="1400" dirty="0">
                <a:solidFill>
                  <a:srgbClr val="3C5790"/>
                </a:solidFill>
              </a:rPr>
              <a:t>Filter method can be called on a stream to execute individual code when the elements are retrieved from Stream.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24200"/>
            <a:ext cx="4819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791200"/>
            <a:ext cx="4819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572000"/>
            <a:ext cx="2600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filter</a:t>
            </a:r>
            <a:r>
              <a:rPr lang="en-US" sz="1400" dirty="0">
                <a:solidFill>
                  <a:srgbClr val="3C5790"/>
                </a:solidFill>
              </a:rPr>
              <a:t>() operation can be used to filter elements and is an intermediate operation.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Stream does not store the elements; it simply performs aggregate operations to get the desired stream of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aggregate operations that we perform on the collection, array or any other data source </a:t>
            </a:r>
            <a:r>
              <a:rPr lang="en-US" sz="1400" b="1" dirty="0">
                <a:solidFill>
                  <a:srgbClr val="3C5790"/>
                </a:solidFill>
              </a:rPr>
              <a:t>do not change</a:t>
            </a:r>
            <a:r>
              <a:rPr lang="en-US" sz="1400" dirty="0">
                <a:solidFill>
                  <a:srgbClr val="3C5790"/>
                </a:solidFill>
              </a:rPr>
              <a:t> the data of the source, it's only returning a new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stream operations are </a:t>
            </a:r>
            <a:r>
              <a:rPr lang="en-US" sz="1400" b="1" dirty="0">
                <a:solidFill>
                  <a:srgbClr val="3C5790"/>
                </a:solidFill>
              </a:rPr>
              <a:t>lazy</a:t>
            </a:r>
            <a:r>
              <a:rPr lang="en-US" sz="1400" dirty="0">
                <a:solidFill>
                  <a:srgbClr val="3C5790"/>
                </a:solidFill>
              </a:rPr>
              <a:t> in nature, which means they are not executed until they are needed.</a:t>
            </a:r>
          </a:p>
        </p:txBody>
      </p:sp>
    </p:spTree>
    <p:extLst>
      <p:ext uri="{BB962C8B-B14F-4D97-AF65-F5344CB8AC3E}">
        <p14:creationId xmlns:p14="http://schemas.microsoft.com/office/powerpoint/2010/main" val="122168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>
                <a:solidFill>
                  <a:schemeClr val="bg1"/>
                </a:solidFill>
              </a:rPr>
              <a:t>Streams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Streams can be concatenated with method static method </a:t>
            </a:r>
            <a:r>
              <a:rPr lang="en-US" sz="1400" dirty="0" err="1">
                <a:solidFill>
                  <a:srgbClr val="3C5790"/>
                </a:solidFill>
              </a:rPr>
              <a:t>Stream.concat</a:t>
            </a:r>
            <a:r>
              <a:rPr lang="en-US" sz="1400" dirty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create a stream from individual objects using the static method </a:t>
            </a:r>
            <a:r>
              <a:rPr lang="en-US" sz="1400" dirty="0" err="1">
                <a:solidFill>
                  <a:srgbClr val="3C5790"/>
                </a:solidFill>
              </a:rPr>
              <a:t>Stream.of</a:t>
            </a:r>
            <a:r>
              <a:rPr lang="en-US" sz="1400" dirty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map() method is used to map each element to its corresponding result.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Stream has provided a new method </a:t>
            </a:r>
            <a:r>
              <a:rPr lang="en-US" sz="1400" dirty="0" err="1">
                <a:solidFill>
                  <a:srgbClr val="3C5790"/>
                </a:solidFill>
              </a:rPr>
              <a:t>forEach</a:t>
            </a:r>
            <a:r>
              <a:rPr lang="en-US" sz="1400" dirty="0">
                <a:solidFill>
                  <a:srgbClr val="3C5790"/>
                </a:solidFill>
              </a:rPr>
              <a:t>() to iterate each element of the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filter() method is used to eliminate elements based on a criteria.</a:t>
            </a:r>
          </a:p>
        </p:txBody>
      </p:sp>
    </p:spTree>
    <p:extLst>
      <p:ext uri="{BB962C8B-B14F-4D97-AF65-F5344CB8AC3E}">
        <p14:creationId xmlns:p14="http://schemas.microsoft.com/office/powerpoint/2010/main" val="389939343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7640</TotalTime>
  <Words>1193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143</vt:lpstr>
      <vt:lpstr>Java Streams</vt:lpstr>
      <vt:lpstr>Contents</vt:lpstr>
      <vt:lpstr>What is Java?</vt:lpstr>
      <vt:lpstr>History</vt:lpstr>
      <vt:lpstr>Streams</vt:lpstr>
      <vt:lpstr>Streams (cont.)</vt:lpstr>
      <vt:lpstr>Streams (cont.)</vt:lpstr>
      <vt:lpstr>Streams (cont.)</vt:lpstr>
      <vt:lpstr>Streams (cont.)</vt:lpstr>
      <vt:lpstr>Streams (cont.)</vt:lpstr>
      <vt:lpstr>Streams (cont.)</vt:lpstr>
      <vt:lpstr>Streams (cont.)</vt:lpstr>
      <vt:lpstr>Streams (cont.)</vt:lpstr>
      <vt:lpstr>Streams (cont.)</vt:lpstr>
      <vt:lpstr>Data Parallelism</vt:lpstr>
      <vt:lpstr>Data Parallelism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773</cp:revision>
  <dcterms:created xsi:type="dcterms:W3CDTF">2012-04-12T06:19:17Z</dcterms:created>
  <dcterms:modified xsi:type="dcterms:W3CDTF">2021-03-31T08:41:48Z</dcterms:modified>
</cp:coreProperties>
</file>