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2" r:id="rId5"/>
    <p:sldId id="373" r:id="rId6"/>
    <p:sldId id="392" r:id="rId7"/>
    <p:sldId id="375" r:id="rId8"/>
    <p:sldId id="377" r:id="rId9"/>
    <p:sldId id="387" r:id="rId10"/>
    <p:sldId id="388" r:id="rId11"/>
    <p:sldId id="389" r:id="rId12"/>
    <p:sldId id="390" r:id="rId13"/>
    <p:sldId id="393" r:id="rId14"/>
    <p:sldId id="394" r:id="rId15"/>
    <p:sldId id="378" r:id="rId16"/>
    <p:sldId id="379" r:id="rId17"/>
    <p:sldId id="391" r:id="rId18"/>
    <p:sldId id="380" r:id="rId19"/>
    <p:sldId id="381" r:id="rId20"/>
    <p:sldId id="383" r:id="rId21"/>
    <p:sldId id="384" r:id="rId22"/>
    <p:sldId id="407" r:id="rId23"/>
    <p:sldId id="408" r:id="rId24"/>
    <p:sldId id="409" r:id="rId25"/>
    <p:sldId id="386" r:id="rId26"/>
    <p:sldId id="385" r:id="rId27"/>
    <p:sldId id="395" r:id="rId28"/>
    <p:sldId id="396" r:id="rId29"/>
    <p:sldId id="397" r:id="rId30"/>
    <p:sldId id="398" r:id="rId31"/>
    <p:sldId id="399" r:id="rId32"/>
    <p:sldId id="400" r:id="rId33"/>
    <p:sldId id="410" r:id="rId34"/>
    <p:sldId id="401" r:id="rId35"/>
    <p:sldId id="402" r:id="rId36"/>
    <p:sldId id="403" r:id="rId37"/>
    <p:sldId id="404" r:id="rId38"/>
    <p:sldId id="405" r:id="rId39"/>
    <p:sldId id="406" r:id="rId40"/>
    <p:sldId id="411" r:id="rId41"/>
    <p:sldId id="412" r:id="rId42"/>
    <p:sldId id="413" r:id="rId43"/>
    <p:sldId id="414" r:id="rId44"/>
    <p:sldId id="300" r:id="rId45"/>
    <p:sldId id="259" r:id="rId4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p:cViewPr>
        <p:scale>
          <a:sx n="75" d="100"/>
          <a:sy n="75" d="100"/>
        </p:scale>
        <p:origin x="1000" y="-4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27/03/2022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27/03/2022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27/03/2022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27/03/2022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27/03/2022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27/03/2022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27/03/2022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27/03/2022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27/03/2022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27/03/2022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27/03/2022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27/03/2022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Nginx</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In the configuration file, the directives are delimited by a </a:t>
            </a:r>
            <a:r>
              <a:rPr lang="en-US" sz="1400" b="1" dirty="0">
                <a:solidFill>
                  <a:srgbClr val="3C5790"/>
                </a:solidFill>
              </a:rPr>
              <a:t>semicolon</a:t>
            </a:r>
            <a:r>
              <a:rPr lang="en-US" sz="1400" dirty="0">
                <a:solidFill>
                  <a:srgbClr val="3C5790"/>
                </a:solidFill>
              </a:rPr>
              <a:t> (;).</a:t>
            </a:r>
          </a:p>
          <a:p>
            <a:r>
              <a:rPr lang="en-US" sz="1400" dirty="0">
                <a:solidFill>
                  <a:srgbClr val="3C5790"/>
                </a:solidFill>
              </a:rPr>
              <a:t>Some of the directives may have a </a:t>
            </a:r>
            <a:r>
              <a:rPr lang="en-US" sz="1400" b="1" dirty="0">
                <a:solidFill>
                  <a:srgbClr val="3C5790"/>
                </a:solidFill>
              </a:rPr>
              <a:t>block</a:t>
            </a:r>
            <a:r>
              <a:rPr lang="en-US" sz="1400" dirty="0">
                <a:solidFill>
                  <a:srgbClr val="3C5790"/>
                </a:solidFill>
              </a:rPr>
              <a:t> ({}) instead of a semicolon.</a:t>
            </a:r>
          </a:p>
          <a:p>
            <a:r>
              <a:rPr lang="en-US" sz="1400" dirty="0">
                <a:solidFill>
                  <a:srgbClr val="3C5790"/>
                </a:solidFill>
              </a:rPr>
              <a:t>A </a:t>
            </a:r>
            <a:r>
              <a:rPr lang="en-US" sz="1400" b="1" dirty="0">
                <a:solidFill>
                  <a:srgbClr val="3C5790"/>
                </a:solidFill>
              </a:rPr>
              <a:t>section</a:t>
            </a:r>
            <a:r>
              <a:rPr lang="en-US" sz="1400" dirty="0">
                <a:solidFill>
                  <a:srgbClr val="3C5790"/>
                </a:solidFill>
              </a:rPr>
              <a:t> is a block that contains a list of other directives.</a:t>
            </a:r>
          </a:p>
          <a:p>
            <a:r>
              <a:rPr lang="en-US" sz="1400" b="1" dirty="0">
                <a:solidFill>
                  <a:srgbClr val="3C5790"/>
                </a:solidFill>
              </a:rPr>
              <a:t>Variables</a:t>
            </a:r>
            <a:r>
              <a:rPr lang="en-US" sz="1400" dirty="0">
                <a:solidFill>
                  <a:srgbClr val="3C5790"/>
                </a:solidFill>
              </a:rPr>
              <a:t> are named objects prefix by </a:t>
            </a:r>
            <a:r>
              <a:rPr lang="en-US" sz="1400" b="1" dirty="0">
                <a:solidFill>
                  <a:srgbClr val="3C5790"/>
                </a:solidFill>
              </a:rPr>
              <a:t>dollar</a:t>
            </a:r>
            <a:r>
              <a:rPr lang="en-US" sz="1400" dirty="0">
                <a:solidFill>
                  <a:srgbClr val="3C5790"/>
                </a:solidFill>
              </a:rPr>
              <a:t> </a:t>
            </a:r>
            <a:r>
              <a:rPr lang="en-US" sz="1400" b="1" dirty="0">
                <a:solidFill>
                  <a:srgbClr val="3C5790"/>
                </a:solidFill>
              </a:rPr>
              <a:t>symbol</a:t>
            </a:r>
            <a:r>
              <a:rPr lang="en-US" sz="1400" dirty="0">
                <a:solidFill>
                  <a:srgbClr val="3C5790"/>
                </a:solidFill>
              </a:rPr>
              <a:t> ($) and can only appear inside the http section.</a:t>
            </a:r>
          </a:p>
        </p:txBody>
      </p:sp>
    </p:spTree>
    <p:extLst>
      <p:ext uri="{BB962C8B-B14F-4D97-AF65-F5344CB8AC3E}">
        <p14:creationId xmlns:p14="http://schemas.microsoft.com/office/powerpoint/2010/main" val="369135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Any Nginx configuration section can contain inclusions of other files via include directive.</a:t>
            </a:r>
          </a:p>
          <a:p>
            <a:r>
              <a:rPr lang="en-US" sz="1400" dirty="0">
                <a:solidFill>
                  <a:srgbClr val="3C5790"/>
                </a:solidFill>
              </a:rPr>
              <a:t>The include directive can also contain a globed path with wild cards, either relative or absolute.</a:t>
            </a:r>
          </a:p>
          <a:p>
            <a:r>
              <a:rPr lang="en-US" sz="1400" dirty="0">
                <a:solidFill>
                  <a:srgbClr val="3C5790"/>
                </a:solidFill>
              </a:rPr>
              <a:t>include /</a:t>
            </a:r>
            <a:r>
              <a:rPr lang="en-US" sz="1400" dirty="0" err="1">
                <a:solidFill>
                  <a:srgbClr val="3C5790"/>
                </a:solidFill>
              </a:rPr>
              <a:t>etc</a:t>
            </a:r>
            <a:r>
              <a:rPr lang="en-US" sz="1400" dirty="0">
                <a:solidFill>
                  <a:srgbClr val="3C5790"/>
                </a:solidFill>
              </a:rPr>
              <a:t>/nginx/conf/site-</a:t>
            </a:r>
            <a:r>
              <a:rPr lang="en-US" sz="1400" dirty="0" err="1">
                <a:solidFill>
                  <a:srgbClr val="3C5790"/>
                </a:solidFill>
              </a:rPr>
              <a:t>defaults.conf</a:t>
            </a:r>
            <a:r>
              <a:rPr lang="en-US" sz="1400" dirty="0">
                <a:solidFill>
                  <a:srgbClr val="3C5790"/>
                </a:solidFill>
              </a:rPr>
              <a:t>;</a:t>
            </a:r>
          </a:p>
          <a:p>
            <a:r>
              <a:rPr lang="en-US" sz="1400" dirty="0">
                <a:solidFill>
                  <a:srgbClr val="3C5790"/>
                </a:solidFill>
              </a:rPr>
              <a:t>include /</a:t>
            </a:r>
            <a:r>
              <a:rPr lang="en-US" sz="1400" dirty="0" err="1">
                <a:solidFill>
                  <a:srgbClr val="3C5790"/>
                </a:solidFill>
              </a:rPr>
              <a:t>etc</a:t>
            </a:r>
            <a:r>
              <a:rPr lang="en-US" sz="1400" dirty="0">
                <a:solidFill>
                  <a:srgbClr val="3C5790"/>
                </a:solidFill>
              </a:rPr>
              <a:t>/nginx/sites-enabled/*.conf;</a:t>
            </a:r>
          </a:p>
        </p:txBody>
      </p:sp>
    </p:spTree>
    <p:extLst>
      <p:ext uri="{BB962C8B-B14F-4D97-AF65-F5344CB8AC3E}">
        <p14:creationId xmlns:p14="http://schemas.microsoft.com/office/powerpoint/2010/main" val="427573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Nginx will read and parse the configuration file, create a PID file, open log files, create listening sockets, and start worker processes.</a:t>
            </a:r>
          </a:p>
          <a:p>
            <a:r>
              <a:rPr lang="en-US" sz="1400" dirty="0">
                <a:solidFill>
                  <a:srgbClr val="3C5790"/>
                </a:solidFill>
              </a:rPr>
              <a:t>Once worker processes have started, a Nginx instance is able to respond to incoming connections. </a:t>
            </a:r>
          </a:p>
          <a:p>
            <a:r>
              <a:rPr lang="en-US" sz="1400" dirty="0">
                <a:solidFill>
                  <a:srgbClr val="3C5790"/>
                </a:solidFill>
              </a:rPr>
              <a:t>This is what a running Nginx instance looks like in the process list:</a:t>
            </a:r>
          </a:p>
          <a:p>
            <a:r>
              <a:rPr lang="en-US" sz="1400" b="1" dirty="0" err="1">
                <a:solidFill>
                  <a:srgbClr val="3C5790"/>
                </a:solidFill>
              </a:rPr>
              <a:t>ps</a:t>
            </a:r>
            <a:r>
              <a:rPr lang="en-US" sz="1400" b="1" dirty="0">
                <a:solidFill>
                  <a:srgbClr val="3C5790"/>
                </a:solidFill>
              </a:rPr>
              <a:t> –C nginx -f</a:t>
            </a:r>
          </a:p>
        </p:txBody>
      </p:sp>
      <p:pic>
        <p:nvPicPr>
          <p:cNvPr id="3" name="Picture 2">
            <a:extLst>
              <a:ext uri="{FF2B5EF4-FFF2-40B4-BE49-F238E27FC236}">
                <a16:creationId xmlns:a16="http://schemas.microsoft.com/office/drawing/2014/main" id="{B1E2B20B-345E-4E41-8FEF-B53AD2D2E268}"/>
              </a:ext>
            </a:extLst>
          </p:cNvPr>
          <p:cNvPicPr>
            <a:picLocks noChangeAspect="1"/>
          </p:cNvPicPr>
          <p:nvPr/>
        </p:nvPicPr>
        <p:blipFill>
          <a:blip r:embed="rId3"/>
          <a:stretch>
            <a:fillRect/>
          </a:stretch>
        </p:blipFill>
        <p:spPr>
          <a:xfrm>
            <a:off x="304800" y="4121558"/>
            <a:ext cx="8610600" cy="1108044"/>
          </a:xfrm>
          <a:prstGeom prst="rect">
            <a:avLst/>
          </a:prstGeom>
        </p:spPr>
      </p:pic>
    </p:spTree>
    <p:extLst>
      <p:ext uri="{BB962C8B-B14F-4D97-AF65-F5344CB8AC3E}">
        <p14:creationId xmlns:p14="http://schemas.microsoft.com/office/powerpoint/2010/main" val="370302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Main directives:</a:t>
            </a:r>
          </a:p>
          <a:p>
            <a:r>
              <a:rPr lang="en-US" sz="1400" b="1" dirty="0">
                <a:solidFill>
                  <a:srgbClr val="3C5790"/>
                </a:solidFill>
              </a:rPr>
              <a:t>user</a:t>
            </a:r>
            <a:r>
              <a:rPr lang="en-US" sz="1400" dirty="0">
                <a:solidFill>
                  <a:srgbClr val="3C5790"/>
                </a:solidFill>
              </a:rPr>
              <a:t> </a:t>
            </a:r>
            <a:r>
              <a:rPr lang="en-US" sz="1400" dirty="0">
                <a:solidFill>
                  <a:srgbClr val="3C5790"/>
                </a:solidFill>
                <a:sym typeface="Wingdings" panose="05000000000000000000" pitchFamily="2" charset="2"/>
              </a:rPr>
              <a:t> defines user credentials used by worker process</a:t>
            </a:r>
          </a:p>
          <a:p>
            <a:r>
              <a:rPr lang="en-US" sz="1400" b="1" dirty="0" err="1">
                <a:solidFill>
                  <a:srgbClr val="3C5790"/>
                </a:solidFill>
                <a:sym typeface="Wingdings" panose="05000000000000000000" pitchFamily="2" charset="2"/>
              </a:rPr>
              <a:t>worker_processes</a:t>
            </a:r>
            <a:r>
              <a:rPr lang="en-US" sz="1400" dirty="0">
                <a:solidFill>
                  <a:srgbClr val="3C5790"/>
                </a:solidFill>
                <a:sym typeface="Wingdings" panose="05000000000000000000" pitchFamily="2" charset="2"/>
              </a:rPr>
              <a:t>  defines the number of workers. Best to set this to the available CPU cores.</a:t>
            </a:r>
          </a:p>
          <a:p>
            <a:r>
              <a:rPr lang="en-US" sz="1400" b="1" dirty="0" err="1">
                <a:solidFill>
                  <a:srgbClr val="3C5790"/>
                </a:solidFill>
                <a:sym typeface="Wingdings" panose="05000000000000000000" pitchFamily="2" charset="2"/>
              </a:rPr>
              <a:t>error_log</a:t>
            </a:r>
            <a:r>
              <a:rPr lang="en-US" sz="1400" dirty="0">
                <a:solidFill>
                  <a:srgbClr val="3C5790"/>
                </a:solidFill>
                <a:sym typeface="Wingdings" panose="05000000000000000000" pitchFamily="2" charset="2"/>
              </a:rPr>
              <a:t>  path to the error log file</a:t>
            </a:r>
          </a:p>
          <a:p>
            <a:r>
              <a:rPr lang="en-US" sz="1400" b="1" dirty="0" err="1">
                <a:solidFill>
                  <a:srgbClr val="3C5790"/>
                </a:solidFill>
                <a:sym typeface="Wingdings" panose="05000000000000000000" pitchFamily="2" charset="2"/>
              </a:rPr>
              <a:t>pid</a:t>
            </a:r>
            <a:r>
              <a:rPr lang="en-US" sz="1400" dirty="0">
                <a:solidFill>
                  <a:srgbClr val="3C5790"/>
                </a:solidFill>
                <a:sym typeface="Wingdings" panose="05000000000000000000" pitchFamily="2" charset="2"/>
              </a:rPr>
              <a:t>   defines a file that store the process ID of the main process.</a:t>
            </a:r>
          </a:p>
          <a:p>
            <a:r>
              <a:rPr lang="en-US" sz="1400" b="1" dirty="0" err="1">
                <a:solidFill>
                  <a:srgbClr val="3C5790"/>
                </a:solidFill>
                <a:sym typeface="Wingdings" panose="05000000000000000000" pitchFamily="2" charset="2"/>
              </a:rPr>
              <a:t>log_format</a:t>
            </a:r>
            <a:r>
              <a:rPr lang="en-US" sz="1400" b="1" dirty="0">
                <a:solidFill>
                  <a:srgbClr val="3C5790"/>
                </a:solidFill>
                <a:sym typeface="Wingdings" panose="05000000000000000000" pitchFamily="2" charset="2"/>
              </a:rPr>
              <a:t> </a:t>
            </a:r>
            <a:r>
              <a:rPr lang="en-US" sz="1400" dirty="0">
                <a:solidFill>
                  <a:srgbClr val="3C5790"/>
                </a:solidFill>
                <a:sym typeface="Wingdings" panose="05000000000000000000" pitchFamily="2" charset="2"/>
              </a:rPr>
              <a:t> defines the format of the logs and associated parameters</a:t>
            </a:r>
          </a:p>
          <a:p>
            <a:r>
              <a:rPr lang="en-US" sz="1400" b="1" dirty="0" err="1">
                <a:solidFill>
                  <a:srgbClr val="3C5790"/>
                </a:solidFill>
                <a:sym typeface="Wingdings" panose="05000000000000000000" pitchFamily="2" charset="2"/>
              </a:rPr>
              <a:t>access_log</a:t>
            </a:r>
            <a:r>
              <a:rPr lang="en-US" sz="1400" b="1" dirty="0">
                <a:solidFill>
                  <a:srgbClr val="3C5790"/>
                </a:solidFill>
                <a:sym typeface="Wingdings" panose="05000000000000000000" pitchFamily="2" charset="2"/>
              </a:rPr>
              <a:t> </a:t>
            </a:r>
            <a:r>
              <a:rPr lang="en-US" sz="1400" dirty="0">
                <a:solidFill>
                  <a:srgbClr val="3C5790"/>
                </a:solidFill>
                <a:sym typeface="Wingdings" panose="05000000000000000000" pitchFamily="2" charset="2"/>
              </a:rPr>
              <a:t> list of requests that users have made to the server</a:t>
            </a:r>
            <a:endParaRPr lang="en-US" sz="1400" dirty="0">
              <a:solidFill>
                <a:srgbClr val="3C5790"/>
              </a:solidFill>
            </a:endParaRPr>
          </a:p>
        </p:txBody>
      </p:sp>
    </p:spTree>
    <p:extLst>
      <p:ext uri="{BB962C8B-B14F-4D97-AF65-F5344CB8AC3E}">
        <p14:creationId xmlns:p14="http://schemas.microsoft.com/office/powerpoint/2010/main" val="176530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a:solidFill>
                  <a:srgbClr val="3C5790"/>
                </a:solidFill>
              </a:rPr>
              <a:t>Nginx CLI parameters:</a:t>
            </a:r>
          </a:p>
          <a:p>
            <a:r>
              <a:rPr lang="en-US" sz="1400" b="1" dirty="0">
                <a:solidFill>
                  <a:srgbClr val="3C5790"/>
                </a:solidFill>
              </a:rPr>
              <a:t>-v</a:t>
            </a:r>
            <a:r>
              <a:rPr lang="en-US" sz="1400" dirty="0">
                <a:solidFill>
                  <a:srgbClr val="3C5790"/>
                </a:solidFill>
              </a:rPr>
              <a:t> </a:t>
            </a:r>
            <a:r>
              <a:rPr lang="en-US" sz="1400" dirty="0">
                <a:solidFill>
                  <a:srgbClr val="3C5790"/>
                </a:solidFill>
                <a:sym typeface="Wingdings" panose="05000000000000000000" pitchFamily="2" charset="2"/>
              </a:rPr>
              <a:t> print version</a:t>
            </a:r>
            <a:endParaRPr lang="en-US" sz="1400" dirty="0">
              <a:solidFill>
                <a:srgbClr val="3C5790"/>
              </a:solidFill>
            </a:endParaRPr>
          </a:p>
          <a:p>
            <a:r>
              <a:rPr lang="en-US" sz="1400" b="1" dirty="0">
                <a:solidFill>
                  <a:srgbClr val="3C5790"/>
                </a:solidFill>
              </a:rPr>
              <a:t>-V</a:t>
            </a:r>
            <a:r>
              <a:rPr lang="en-US" sz="1400" dirty="0">
                <a:solidFill>
                  <a:srgbClr val="3C5790"/>
                </a:solidFill>
              </a:rPr>
              <a:t> </a:t>
            </a:r>
            <a:r>
              <a:rPr lang="en-US" sz="1400" dirty="0">
                <a:solidFill>
                  <a:srgbClr val="3C5790"/>
                </a:solidFill>
                <a:sym typeface="Wingdings" panose="05000000000000000000" pitchFamily="2" charset="2"/>
              </a:rPr>
              <a:t> print NGINX version, compiler version and configure parameters</a:t>
            </a:r>
            <a:endParaRPr lang="en-US" sz="1400" dirty="0">
              <a:solidFill>
                <a:srgbClr val="3C5790"/>
              </a:solidFill>
            </a:endParaRPr>
          </a:p>
          <a:p>
            <a:r>
              <a:rPr lang="en-US" sz="1400" b="1" dirty="0">
                <a:solidFill>
                  <a:srgbClr val="3C5790"/>
                </a:solidFill>
              </a:rPr>
              <a:t>-t</a:t>
            </a:r>
            <a:r>
              <a:rPr lang="en-US" sz="1400" dirty="0">
                <a:solidFill>
                  <a:srgbClr val="3C5790"/>
                </a:solidFill>
              </a:rPr>
              <a:t> </a:t>
            </a:r>
            <a:r>
              <a:rPr lang="en-US" sz="1400" dirty="0">
                <a:solidFill>
                  <a:srgbClr val="3C5790"/>
                </a:solidFill>
                <a:sym typeface="Wingdings" panose="05000000000000000000" pitchFamily="2" charset="2"/>
              </a:rPr>
              <a:t> don’t run, just test the configuration file</a:t>
            </a:r>
            <a:endParaRPr lang="en-US" sz="1400" dirty="0">
              <a:solidFill>
                <a:srgbClr val="3C5790"/>
              </a:solidFill>
            </a:endParaRPr>
          </a:p>
          <a:p>
            <a:r>
              <a:rPr lang="en-US" sz="1400" b="1" dirty="0">
                <a:solidFill>
                  <a:srgbClr val="3C5790"/>
                </a:solidFill>
              </a:rPr>
              <a:t>-c </a:t>
            </a:r>
            <a:r>
              <a:rPr lang="en-US" sz="1400" dirty="0">
                <a:solidFill>
                  <a:srgbClr val="3C5790"/>
                </a:solidFill>
                <a:sym typeface="Wingdings" panose="05000000000000000000" pitchFamily="2" charset="2"/>
              </a:rPr>
              <a:t> specify which configuration file NGINX should use instead of the default</a:t>
            </a:r>
            <a:endParaRPr lang="en-US" sz="1400" dirty="0">
              <a:solidFill>
                <a:srgbClr val="3C5790"/>
              </a:solidFill>
            </a:endParaRPr>
          </a:p>
        </p:txBody>
      </p:sp>
      <p:pic>
        <p:nvPicPr>
          <p:cNvPr id="3" name="Picture 2">
            <a:extLst>
              <a:ext uri="{FF2B5EF4-FFF2-40B4-BE49-F238E27FC236}">
                <a16:creationId xmlns:a16="http://schemas.microsoft.com/office/drawing/2014/main" id="{76268376-6AF3-469C-AFE4-99B1FC2CABC0}"/>
              </a:ext>
            </a:extLst>
          </p:cNvPr>
          <p:cNvPicPr>
            <a:picLocks noChangeAspect="1"/>
          </p:cNvPicPr>
          <p:nvPr/>
        </p:nvPicPr>
        <p:blipFill>
          <a:blip r:embed="rId3"/>
          <a:stretch>
            <a:fillRect/>
          </a:stretch>
        </p:blipFill>
        <p:spPr>
          <a:xfrm>
            <a:off x="1033462" y="3916362"/>
            <a:ext cx="7077075" cy="771525"/>
          </a:xfrm>
          <a:prstGeom prst="rect">
            <a:avLst/>
          </a:prstGeom>
        </p:spPr>
      </p:pic>
    </p:spTree>
    <p:extLst>
      <p:ext uri="{BB962C8B-B14F-4D97-AF65-F5344CB8AC3E}">
        <p14:creationId xmlns:p14="http://schemas.microsoft.com/office/powerpoint/2010/main" val="633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HTTP module introduces three new logical blocks:</a:t>
            </a:r>
          </a:p>
          <a:p>
            <a:r>
              <a:rPr lang="en-US" sz="1400" b="1" dirty="0">
                <a:solidFill>
                  <a:srgbClr val="3C5790"/>
                </a:solidFill>
              </a:rPr>
              <a:t>http</a:t>
            </a:r>
            <a:r>
              <a:rPr lang="en-US" sz="1400" dirty="0">
                <a:solidFill>
                  <a:srgbClr val="3C5790"/>
                </a:solidFill>
              </a:rPr>
              <a:t>: This block is inserted at the root of the configuration file.</a:t>
            </a:r>
          </a:p>
          <a:p>
            <a:r>
              <a:rPr lang="en-US" sz="1400" b="1" dirty="0">
                <a:solidFill>
                  <a:srgbClr val="3C5790"/>
                </a:solidFill>
              </a:rPr>
              <a:t>server</a:t>
            </a:r>
            <a:r>
              <a:rPr lang="en-US" sz="1400" dirty="0">
                <a:solidFill>
                  <a:srgbClr val="3C5790"/>
                </a:solidFill>
              </a:rPr>
              <a:t>: This block allows you to declare a website.</a:t>
            </a:r>
          </a:p>
          <a:p>
            <a:r>
              <a:rPr lang="en-US" sz="1400" b="1" dirty="0">
                <a:solidFill>
                  <a:srgbClr val="3C5790"/>
                </a:solidFill>
              </a:rPr>
              <a:t>location</a:t>
            </a:r>
            <a:r>
              <a:rPr lang="en-US" sz="1400" dirty="0">
                <a:solidFill>
                  <a:srgbClr val="3C5790"/>
                </a:solidFill>
              </a:rPr>
              <a:t>: The location block lets you define a group of settings to be applied to a particular location on a website.</a:t>
            </a:r>
          </a:p>
        </p:txBody>
      </p:sp>
      <p:pic>
        <p:nvPicPr>
          <p:cNvPr id="3" name="Picture 2">
            <a:extLst>
              <a:ext uri="{FF2B5EF4-FFF2-40B4-BE49-F238E27FC236}">
                <a16:creationId xmlns:a16="http://schemas.microsoft.com/office/drawing/2014/main" id="{D37E79FE-9A63-4BEA-B271-D47001FCD4FB}"/>
              </a:ext>
            </a:extLst>
          </p:cNvPr>
          <p:cNvPicPr>
            <a:picLocks noChangeAspect="1"/>
          </p:cNvPicPr>
          <p:nvPr/>
        </p:nvPicPr>
        <p:blipFill>
          <a:blip r:embed="rId3"/>
          <a:stretch>
            <a:fillRect/>
          </a:stretch>
        </p:blipFill>
        <p:spPr>
          <a:xfrm>
            <a:off x="2590800" y="3733800"/>
            <a:ext cx="3476625" cy="1838325"/>
          </a:xfrm>
          <a:prstGeom prst="rect">
            <a:avLst/>
          </a:prstGeom>
        </p:spPr>
      </p:pic>
    </p:spTree>
    <p:extLst>
      <p:ext uri="{BB962C8B-B14F-4D97-AF65-F5344CB8AC3E}">
        <p14:creationId xmlns:p14="http://schemas.microsoft.com/office/powerpoint/2010/main" val="397502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The http section must contain at least one server section in order to process HTTP requests.</a:t>
            </a:r>
          </a:p>
          <a:p>
            <a:r>
              <a:rPr lang="en-US" sz="1400" dirty="0">
                <a:solidFill>
                  <a:srgbClr val="3C5790"/>
                </a:solidFill>
              </a:rPr>
              <a:t>Sample /</a:t>
            </a:r>
            <a:r>
              <a:rPr lang="en-US" sz="1400" dirty="0" err="1">
                <a:solidFill>
                  <a:srgbClr val="3C5790"/>
                </a:solidFill>
              </a:rPr>
              <a:t>etc</a:t>
            </a:r>
            <a:r>
              <a:rPr lang="en-US" sz="1400" dirty="0">
                <a:solidFill>
                  <a:srgbClr val="3C5790"/>
                </a:solidFill>
              </a:rPr>
              <a:t>/nginx/</a:t>
            </a:r>
            <a:r>
              <a:rPr lang="en-US" sz="1400" dirty="0" err="1">
                <a:solidFill>
                  <a:srgbClr val="3C5790"/>
                </a:solidFill>
              </a:rPr>
              <a:t>nginx.conf</a:t>
            </a:r>
            <a:r>
              <a:rPr lang="en-US" sz="1400" dirty="0">
                <a:solidFill>
                  <a:srgbClr val="3C5790"/>
                </a:solidFill>
              </a:rPr>
              <a:t> configuration to start a web server on port 80</a:t>
            </a:r>
          </a:p>
        </p:txBody>
      </p:sp>
      <p:pic>
        <p:nvPicPr>
          <p:cNvPr id="4" name="Picture 3">
            <a:extLst>
              <a:ext uri="{FF2B5EF4-FFF2-40B4-BE49-F238E27FC236}">
                <a16:creationId xmlns:a16="http://schemas.microsoft.com/office/drawing/2014/main" id="{0E70D05D-A468-40CC-BF9D-11683A407BD4}"/>
              </a:ext>
            </a:extLst>
          </p:cNvPr>
          <p:cNvPicPr>
            <a:picLocks noChangeAspect="1"/>
          </p:cNvPicPr>
          <p:nvPr/>
        </p:nvPicPr>
        <p:blipFill>
          <a:blip r:embed="rId3"/>
          <a:stretch>
            <a:fillRect/>
          </a:stretch>
        </p:blipFill>
        <p:spPr>
          <a:xfrm>
            <a:off x="2362200" y="2895600"/>
            <a:ext cx="4419600" cy="3113979"/>
          </a:xfrm>
          <a:prstGeom prst="rect">
            <a:avLst/>
          </a:prstGeom>
        </p:spPr>
      </p:pic>
    </p:spTree>
    <p:extLst>
      <p:ext uri="{BB962C8B-B14F-4D97-AF65-F5344CB8AC3E}">
        <p14:creationId xmlns:p14="http://schemas.microsoft.com/office/powerpoint/2010/main" val="394047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a:t>
            </a:r>
            <a:r>
              <a:rPr lang="en-US" sz="1400" b="1" dirty="0">
                <a:solidFill>
                  <a:srgbClr val="3C5790"/>
                </a:solidFill>
              </a:rPr>
              <a:t>upstream</a:t>
            </a:r>
            <a:r>
              <a:rPr lang="en-US" sz="1400" dirty="0">
                <a:solidFill>
                  <a:srgbClr val="3C5790"/>
                </a:solidFill>
              </a:rPr>
              <a:t> section configures a logical server that Nginx can pass requests to for further processing.</a:t>
            </a:r>
          </a:p>
          <a:p>
            <a:r>
              <a:rPr lang="en-US" sz="1400" dirty="0">
                <a:solidFill>
                  <a:srgbClr val="3C5790"/>
                </a:solidFill>
              </a:rPr>
              <a:t>The </a:t>
            </a:r>
            <a:r>
              <a:rPr lang="en-US" sz="1400" b="1" dirty="0">
                <a:solidFill>
                  <a:srgbClr val="3C5790"/>
                </a:solidFill>
              </a:rPr>
              <a:t>location</a:t>
            </a:r>
            <a:r>
              <a:rPr lang="en-US" sz="1400" dirty="0">
                <a:solidFill>
                  <a:srgbClr val="3C5790"/>
                </a:solidFill>
              </a:rPr>
              <a:t> directive takes parameters that specify a pattern that is matched against the path of the request URI. </a:t>
            </a:r>
          </a:p>
          <a:p>
            <a:r>
              <a:rPr lang="en-US" sz="1400" dirty="0">
                <a:solidFill>
                  <a:srgbClr val="3C5790"/>
                </a:solidFill>
              </a:rPr>
              <a:t>There are three types of location patterns: </a:t>
            </a:r>
            <a:r>
              <a:rPr lang="en-US" sz="1400" b="1" dirty="0">
                <a:solidFill>
                  <a:srgbClr val="3C5790"/>
                </a:solidFill>
              </a:rPr>
              <a:t>simple</a:t>
            </a:r>
            <a:r>
              <a:rPr lang="en-US" sz="1400" dirty="0">
                <a:solidFill>
                  <a:srgbClr val="3C5790"/>
                </a:solidFill>
              </a:rPr>
              <a:t>, </a:t>
            </a:r>
            <a:r>
              <a:rPr lang="en-US" sz="1400" b="1" dirty="0">
                <a:solidFill>
                  <a:srgbClr val="3C5790"/>
                </a:solidFill>
              </a:rPr>
              <a:t>exact</a:t>
            </a:r>
            <a:r>
              <a:rPr lang="en-US" sz="1400" dirty="0">
                <a:solidFill>
                  <a:srgbClr val="3C5790"/>
                </a:solidFill>
              </a:rPr>
              <a:t>, and </a:t>
            </a:r>
            <a:r>
              <a:rPr lang="en-US" sz="1400" b="1" dirty="0">
                <a:solidFill>
                  <a:srgbClr val="3C5790"/>
                </a:solidFill>
              </a:rPr>
              <a:t>regular</a:t>
            </a:r>
            <a:r>
              <a:rPr lang="en-US" sz="1400" dirty="0">
                <a:solidFill>
                  <a:srgbClr val="3C5790"/>
                </a:solidFill>
              </a:rPr>
              <a:t> </a:t>
            </a:r>
            <a:r>
              <a:rPr lang="en-US" sz="1400" b="1" dirty="0">
                <a:solidFill>
                  <a:srgbClr val="3C5790"/>
                </a:solidFill>
              </a:rPr>
              <a:t>expression</a:t>
            </a:r>
            <a:r>
              <a:rPr lang="en-US" sz="1400" dirty="0">
                <a:solidFill>
                  <a:srgbClr val="3C5790"/>
                </a:solidFill>
              </a:rPr>
              <a:t> location patterns.</a:t>
            </a:r>
          </a:p>
          <a:p>
            <a:endParaRPr lang="en-US" sz="1400" dirty="0">
              <a:solidFill>
                <a:srgbClr val="3C5790"/>
              </a:solidFill>
            </a:endParaRPr>
          </a:p>
        </p:txBody>
      </p:sp>
      <p:pic>
        <p:nvPicPr>
          <p:cNvPr id="3" name="Picture 2">
            <a:extLst>
              <a:ext uri="{FF2B5EF4-FFF2-40B4-BE49-F238E27FC236}">
                <a16:creationId xmlns:a16="http://schemas.microsoft.com/office/drawing/2014/main" id="{68047F16-2769-40B8-BB4B-A2EA790B1C13}"/>
              </a:ext>
            </a:extLst>
          </p:cNvPr>
          <p:cNvPicPr>
            <a:picLocks noChangeAspect="1"/>
          </p:cNvPicPr>
          <p:nvPr/>
        </p:nvPicPr>
        <p:blipFill>
          <a:blip r:embed="rId3"/>
          <a:stretch>
            <a:fillRect/>
          </a:stretch>
        </p:blipFill>
        <p:spPr>
          <a:xfrm>
            <a:off x="2667000" y="3048000"/>
            <a:ext cx="3581400" cy="887284"/>
          </a:xfrm>
          <a:prstGeom prst="rect">
            <a:avLst/>
          </a:prstGeom>
        </p:spPr>
      </p:pic>
      <p:pic>
        <p:nvPicPr>
          <p:cNvPr id="6" name="Picture 5">
            <a:extLst>
              <a:ext uri="{FF2B5EF4-FFF2-40B4-BE49-F238E27FC236}">
                <a16:creationId xmlns:a16="http://schemas.microsoft.com/office/drawing/2014/main" id="{A1379F98-DD86-471A-BF4C-4DE2255461F7}"/>
              </a:ext>
            </a:extLst>
          </p:cNvPr>
          <p:cNvPicPr>
            <a:picLocks noChangeAspect="1"/>
          </p:cNvPicPr>
          <p:nvPr/>
        </p:nvPicPr>
        <p:blipFill>
          <a:blip r:embed="rId4"/>
          <a:stretch>
            <a:fillRect/>
          </a:stretch>
        </p:blipFill>
        <p:spPr>
          <a:xfrm>
            <a:off x="2566987" y="4038600"/>
            <a:ext cx="3505200" cy="917318"/>
          </a:xfrm>
          <a:prstGeom prst="rect">
            <a:avLst/>
          </a:prstGeom>
        </p:spPr>
      </p:pic>
      <p:pic>
        <p:nvPicPr>
          <p:cNvPr id="8" name="Picture 7">
            <a:extLst>
              <a:ext uri="{FF2B5EF4-FFF2-40B4-BE49-F238E27FC236}">
                <a16:creationId xmlns:a16="http://schemas.microsoft.com/office/drawing/2014/main" id="{F1698932-9B23-4AA1-A481-18EC2F98CEF3}"/>
              </a:ext>
            </a:extLst>
          </p:cNvPr>
          <p:cNvPicPr>
            <a:picLocks noChangeAspect="1"/>
          </p:cNvPicPr>
          <p:nvPr/>
        </p:nvPicPr>
        <p:blipFill>
          <a:blip r:embed="rId5"/>
          <a:stretch>
            <a:fillRect/>
          </a:stretch>
        </p:blipFill>
        <p:spPr>
          <a:xfrm>
            <a:off x="2895600" y="5181600"/>
            <a:ext cx="2390775" cy="996860"/>
          </a:xfrm>
          <a:prstGeom prst="rect">
            <a:avLst/>
          </a:prstGeom>
        </p:spPr>
      </p:pic>
    </p:spTree>
    <p:extLst>
      <p:ext uri="{BB962C8B-B14F-4D97-AF65-F5344CB8AC3E}">
        <p14:creationId xmlns:p14="http://schemas.microsoft.com/office/powerpoint/2010/main" val="262276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581400"/>
          </a:xfrm>
        </p:spPr>
        <p:txBody>
          <a:bodyPr/>
          <a:lstStyle/>
          <a:p>
            <a:r>
              <a:rPr lang="en-US" sz="1400" dirty="0">
                <a:solidFill>
                  <a:srgbClr val="3C5790"/>
                </a:solidFill>
              </a:rPr>
              <a:t>The directives let fine-tune your network settings by configuring the TCP socket options.</a:t>
            </a:r>
          </a:p>
          <a:p>
            <a:endParaRPr lang="en-US" sz="1400" b="1" dirty="0">
              <a:solidFill>
                <a:srgbClr val="3C5790"/>
              </a:solidFill>
            </a:endParaRPr>
          </a:p>
          <a:p>
            <a:r>
              <a:rPr lang="en-US" sz="1400" b="1" dirty="0">
                <a:solidFill>
                  <a:srgbClr val="3C5790"/>
                </a:solidFill>
              </a:rPr>
              <a:t>listen</a:t>
            </a:r>
          </a:p>
          <a:p>
            <a:r>
              <a:rPr lang="en-US" sz="1400" dirty="0">
                <a:solidFill>
                  <a:srgbClr val="3C5790"/>
                </a:solidFill>
              </a:rPr>
              <a:t>Specifies the IP address and/or the port to be used by the listening socket that serves the website. Sites are generally served on port 80 (the default value) via HTTP, or 443 via HTTPS.</a:t>
            </a:r>
          </a:p>
          <a:p>
            <a:r>
              <a:rPr lang="en-US" sz="1400" dirty="0">
                <a:solidFill>
                  <a:srgbClr val="3C5790"/>
                </a:solidFill>
              </a:rPr>
              <a:t>Syntax: listen [address][:port] [additional options];</a:t>
            </a:r>
          </a:p>
          <a:p>
            <a:r>
              <a:rPr lang="en-US" sz="1400" dirty="0">
                <a:solidFill>
                  <a:srgbClr val="3C5790"/>
                </a:solidFill>
              </a:rPr>
              <a:t>Additional options:</a:t>
            </a:r>
          </a:p>
          <a:p>
            <a:pPr lvl="1">
              <a:buFont typeface="Wingdings" panose="05000000000000000000" pitchFamily="2" charset="2"/>
              <a:buChar char="Ø"/>
            </a:pPr>
            <a:r>
              <a:rPr lang="en-US" sz="1400" b="1" dirty="0" err="1">
                <a:solidFill>
                  <a:srgbClr val="3C5790"/>
                </a:solidFill>
              </a:rPr>
              <a:t>default_server</a:t>
            </a:r>
            <a:r>
              <a:rPr lang="en-US" sz="1400" dirty="0">
                <a:solidFill>
                  <a:srgbClr val="3C5790"/>
                </a:solidFill>
              </a:rPr>
              <a:t>: Specifies this server block to be used as the default website for any request received at the specified IP address and port</a:t>
            </a:r>
          </a:p>
          <a:p>
            <a:pPr lvl="1">
              <a:buFont typeface="Wingdings" panose="05000000000000000000" pitchFamily="2" charset="2"/>
              <a:buChar char="Ø"/>
            </a:pPr>
            <a:r>
              <a:rPr lang="en-US" sz="1400" b="1" dirty="0" err="1">
                <a:solidFill>
                  <a:srgbClr val="3C5790"/>
                </a:solidFill>
              </a:rPr>
              <a:t>ssl</a:t>
            </a:r>
            <a:r>
              <a:rPr lang="en-US" sz="1400" dirty="0">
                <a:solidFill>
                  <a:srgbClr val="3C5790"/>
                </a:solidFill>
              </a:rPr>
              <a:t>: Specifies that the website should be served over SSL</a:t>
            </a:r>
          </a:p>
          <a:p>
            <a:pPr lvl="1">
              <a:buFont typeface="Wingdings" panose="05000000000000000000" pitchFamily="2" charset="2"/>
              <a:buChar char="Ø"/>
            </a:pPr>
            <a:r>
              <a:rPr lang="en-US" sz="1400" b="1" dirty="0" err="1">
                <a:solidFill>
                  <a:srgbClr val="3C5790"/>
                </a:solidFill>
              </a:rPr>
              <a:t>spdy</a:t>
            </a:r>
            <a:r>
              <a:rPr lang="en-US" sz="1400" dirty="0">
                <a:solidFill>
                  <a:srgbClr val="3C5790"/>
                </a:solidFill>
              </a:rPr>
              <a:t>: Enables support for the SPDY protocol if the SPDY module is present</a:t>
            </a:r>
          </a:p>
          <a:p>
            <a:pPr lvl="1">
              <a:buFont typeface="Wingdings" panose="05000000000000000000" pitchFamily="2" charset="2"/>
              <a:buChar char="Ø"/>
            </a:pPr>
            <a:r>
              <a:rPr lang="en-US" sz="1400" b="1" dirty="0" err="1">
                <a:solidFill>
                  <a:srgbClr val="3C5790"/>
                </a:solidFill>
              </a:rPr>
              <a:t>proxy_protocol</a:t>
            </a:r>
            <a:r>
              <a:rPr lang="en-US" sz="1400" dirty="0">
                <a:solidFill>
                  <a:srgbClr val="3C5790"/>
                </a:solidFill>
              </a:rPr>
              <a:t>: Enables the PROXY protocol for all the connections accepted on this port</a:t>
            </a:r>
          </a:p>
          <a:p>
            <a:pPr lvl="1">
              <a:buFont typeface="Wingdings" panose="05000000000000000000" pitchFamily="2" charset="2"/>
              <a:buChar char="Ø"/>
            </a:pPr>
            <a:r>
              <a:rPr lang="en-US" sz="1400" b="1" dirty="0">
                <a:solidFill>
                  <a:srgbClr val="3C5790"/>
                </a:solidFill>
              </a:rPr>
              <a:t>Other options </a:t>
            </a:r>
            <a:r>
              <a:rPr lang="en-US" sz="1400" dirty="0">
                <a:solidFill>
                  <a:srgbClr val="3C5790"/>
                </a:solidFill>
              </a:rPr>
              <a:t>are related to the bind and listen system calls: backlog=</a:t>
            </a:r>
            <a:r>
              <a:rPr lang="en-US" sz="1400" dirty="0" err="1">
                <a:solidFill>
                  <a:srgbClr val="3C5790"/>
                </a:solidFill>
              </a:rPr>
              <a:t>num,rcvbuf</a:t>
            </a:r>
            <a:r>
              <a:rPr lang="en-US" sz="1400" dirty="0">
                <a:solidFill>
                  <a:srgbClr val="3C5790"/>
                </a:solidFill>
              </a:rPr>
              <a:t>=size, </a:t>
            </a:r>
            <a:r>
              <a:rPr lang="en-US" sz="1400" dirty="0" err="1">
                <a:solidFill>
                  <a:srgbClr val="3C5790"/>
                </a:solidFill>
              </a:rPr>
              <a:t>sndbuf</a:t>
            </a:r>
            <a:r>
              <a:rPr lang="en-US" sz="1400" dirty="0">
                <a:solidFill>
                  <a:srgbClr val="3C5790"/>
                </a:solidFill>
              </a:rPr>
              <a:t>=size, </a:t>
            </a:r>
            <a:r>
              <a:rPr lang="en-US" sz="1400" dirty="0" err="1">
                <a:solidFill>
                  <a:srgbClr val="3C5790"/>
                </a:solidFill>
              </a:rPr>
              <a:t>accept_filter</a:t>
            </a:r>
            <a:r>
              <a:rPr lang="en-US" sz="1400" dirty="0">
                <a:solidFill>
                  <a:srgbClr val="3C5790"/>
                </a:solidFill>
              </a:rPr>
              <a:t>=filter, deferred, </a:t>
            </a:r>
            <a:r>
              <a:rPr lang="en-US" sz="1400" dirty="0" err="1">
                <a:solidFill>
                  <a:srgbClr val="3C5790"/>
                </a:solidFill>
              </a:rPr>
              <a:t>setfib</a:t>
            </a:r>
            <a:r>
              <a:rPr lang="en-US" sz="1400" dirty="0">
                <a:solidFill>
                  <a:srgbClr val="3C5790"/>
                </a:solidFill>
              </a:rPr>
              <a:t>=number, and bind</a:t>
            </a:r>
          </a:p>
        </p:txBody>
      </p:sp>
    </p:spTree>
    <p:extLst>
      <p:ext uri="{BB962C8B-B14F-4D97-AF65-F5344CB8AC3E}">
        <p14:creationId xmlns:p14="http://schemas.microsoft.com/office/powerpoint/2010/main" val="396753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733800"/>
          </a:xfrm>
        </p:spPr>
        <p:txBody>
          <a:bodyPr/>
          <a:lstStyle/>
          <a:p>
            <a:r>
              <a:rPr lang="en-US" sz="1400" b="1" dirty="0" err="1">
                <a:solidFill>
                  <a:srgbClr val="3C5790"/>
                </a:solidFill>
              </a:rPr>
              <a:t>server_name</a:t>
            </a:r>
            <a:endParaRPr lang="en-US" sz="1400" b="1" dirty="0">
              <a:solidFill>
                <a:srgbClr val="3C5790"/>
              </a:solidFill>
            </a:endParaRPr>
          </a:p>
          <a:p>
            <a:r>
              <a:rPr lang="en-US" sz="1400" dirty="0">
                <a:solidFill>
                  <a:srgbClr val="3C5790"/>
                </a:solidFill>
              </a:rPr>
              <a:t>This assigns one or more hostnames to the server block. When Nginx receives an HTTP request, it matches the Host header of the request against all the server blocks. The first server block to match this hostname is selected.</a:t>
            </a:r>
          </a:p>
          <a:p>
            <a:endParaRPr lang="en-US" sz="1400" dirty="0">
              <a:solidFill>
                <a:srgbClr val="3C5790"/>
              </a:solidFill>
            </a:endParaRPr>
          </a:p>
          <a:p>
            <a:r>
              <a:rPr lang="en-US" sz="1400" b="1" dirty="0" err="1">
                <a:solidFill>
                  <a:srgbClr val="3C5790"/>
                </a:solidFill>
              </a:rPr>
              <a:t>tcp_nodelay</a:t>
            </a:r>
            <a:endParaRPr lang="en-US" sz="1400" b="1" dirty="0">
              <a:solidFill>
                <a:srgbClr val="3C5790"/>
              </a:solidFill>
            </a:endParaRPr>
          </a:p>
          <a:p>
            <a:r>
              <a:rPr lang="en-US" sz="1400" dirty="0">
                <a:solidFill>
                  <a:srgbClr val="3C5790"/>
                </a:solidFill>
              </a:rPr>
              <a:t>Enables or disables the TCP_NODELAY socket option for keep-alive connections only.  Quoting the Linux documentation on sockets programming:</a:t>
            </a:r>
          </a:p>
          <a:p>
            <a:r>
              <a:rPr lang="en-US" sz="1400" dirty="0">
                <a:solidFill>
                  <a:srgbClr val="3C5790"/>
                </a:solidFill>
              </a:rPr>
              <a:t>“TCP_NODELAY is for a specific purpose; to disable the Nagle buffering algorithm. It should only be set for applications that send frequent small bursts of information without getting an immediate response, where timely delivery of data is required (the canonical example is mouse movements).”</a:t>
            </a:r>
          </a:p>
        </p:txBody>
      </p:sp>
    </p:spTree>
    <p:extLst>
      <p:ext uri="{BB962C8B-B14F-4D97-AF65-F5344CB8AC3E}">
        <p14:creationId xmlns:p14="http://schemas.microsoft.com/office/powerpoint/2010/main" val="197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Nginx?</a:t>
            </a: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HTTP Module</a:t>
            </a:r>
          </a:p>
          <a:p>
            <a:r>
              <a:rPr lang="fr-CA" sz="1600" dirty="0">
                <a:solidFill>
                  <a:srgbClr val="3C5790"/>
                </a:solidFill>
              </a:rPr>
              <a:t>Reverse Proxy</a:t>
            </a:r>
          </a:p>
          <a:p>
            <a:r>
              <a:rPr lang="fr-CA" sz="1600" dirty="0" err="1">
                <a:solidFill>
                  <a:srgbClr val="3C5790"/>
                </a:solidFill>
              </a:rPr>
              <a:t>Load</a:t>
            </a:r>
            <a:r>
              <a:rPr lang="fr-CA" sz="1600" dirty="0">
                <a:solidFill>
                  <a:srgbClr val="3C5790"/>
                </a:solidFill>
              </a:rPr>
              <a:t> Balancer</a:t>
            </a:r>
          </a:p>
          <a:p>
            <a:r>
              <a:rPr lang="fr-CA" sz="1600" dirty="0" err="1">
                <a:solidFill>
                  <a:srgbClr val="3C5790"/>
                </a:solidFill>
              </a:rPr>
              <a:t>Caching</a:t>
            </a:r>
            <a:endParaRPr lang="fr-CA" sz="1600" dirty="0">
              <a:solidFill>
                <a:srgbClr val="3C5790"/>
              </a:solidFill>
            </a:endParaRPr>
          </a:p>
          <a:p>
            <a:r>
              <a:rPr lang="fr-CA" sz="1600" dirty="0">
                <a:solidFill>
                  <a:srgbClr val="3C5790"/>
                </a:solidFill>
              </a:rPr>
              <a:t>Access Control</a:t>
            </a:r>
          </a:p>
          <a:p>
            <a:r>
              <a:rPr lang="fr-CA" sz="1600" dirty="0">
                <a:solidFill>
                  <a:srgbClr val="3C5790"/>
                </a:solidFill>
              </a:rPr>
              <a:t>Rewrite Module</a:t>
            </a: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b="1" dirty="0" err="1">
                <a:solidFill>
                  <a:srgbClr val="3C5790"/>
                </a:solidFill>
              </a:rPr>
              <a:t>tcp_nopush</a:t>
            </a:r>
            <a:endParaRPr lang="en-US" sz="1400" b="1" dirty="0">
              <a:solidFill>
                <a:srgbClr val="3C5790"/>
              </a:solidFill>
            </a:endParaRPr>
          </a:p>
          <a:p>
            <a:r>
              <a:rPr lang="en-US" sz="1400" dirty="0">
                <a:solidFill>
                  <a:srgbClr val="3C5790"/>
                </a:solidFill>
              </a:rPr>
              <a:t>Enables or disables the TCP_NOPUSH (FreeBSD) or TCP_CORK (Linux) socket option. Note that this option applies only if the </a:t>
            </a:r>
            <a:r>
              <a:rPr lang="en-US" sz="1400" dirty="0" err="1">
                <a:solidFill>
                  <a:srgbClr val="3C5790"/>
                </a:solidFill>
              </a:rPr>
              <a:t>sendfile</a:t>
            </a:r>
            <a:r>
              <a:rPr lang="en-US" sz="1400" dirty="0">
                <a:solidFill>
                  <a:srgbClr val="3C5790"/>
                </a:solidFill>
              </a:rPr>
              <a:t> directive is enabled. If </a:t>
            </a:r>
            <a:r>
              <a:rPr lang="en-US" sz="1400" dirty="0" err="1">
                <a:solidFill>
                  <a:srgbClr val="3C5790"/>
                </a:solidFill>
              </a:rPr>
              <a:t>tcp_nopush</a:t>
            </a:r>
            <a:r>
              <a:rPr lang="en-US" sz="1400" dirty="0">
                <a:solidFill>
                  <a:srgbClr val="3C5790"/>
                </a:solidFill>
              </a:rPr>
              <a:t> is set to on, Nginx attempts to transmit all the HTTP response headers in a single TCP packet.</a:t>
            </a:r>
          </a:p>
          <a:p>
            <a:endParaRPr lang="en-US" sz="1400" dirty="0">
              <a:solidFill>
                <a:srgbClr val="3C5790"/>
              </a:solidFill>
            </a:endParaRPr>
          </a:p>
          <a:p>
            <a:r>
              <a:rPr lang="en-US" sz="1400" b="1" dirty="0" err="1">
                <a:solidFill>
                  <a:srgbClr val="3C5790"/>
                </a:solidFill>
              </a:rPr>
              <a:t>sendfile</a:t>
            </a:r>
            <a:endParaRPr lang="en-US" sz="1400" b="1" dirty="0">
              <a:solidFill>
                <a:srgbClr val="3C5790"/>
              </a:solidFill>
            </a:endParaRPr>
          </a:p>
          <a:p>
            <a:r>
              <a:rPr lang="en-US" sz="1400" dirty="0">
                <a:solidFill>
                  <a:srgbClr val="3C5790"/>
                </a:solidFill>
              </a:rPr>
              <a:t>If this directive is enabled, Nginx uses the </a:t>
            </a:r>
            <a:r>
              <a:rPr lang="en-US" sz="1400" dirty="0" err="1">
                <a:solidFill>
                  <a:srgbClr val="3C5790"/>
                </a:solidFill>
              </a:rPr>
              <a:t>sendfile</a:t>
            </a:r>
            <a:r>
              <a:rPr lang="en-US" sz="1400" dirty="0">
                <a:solidFill>
                  <a:srgbClr val="3C5790"/>
                </a:solidFill>
              </a:rPr>
              <a:t> kernel call to handle file transmission. If disabled, Nginx handles the file transfer by itself. Depending on the physical location of the file being transmitted (such as NFS), this option may affect the server performance.</a:t>
            </a:r>
          </a:p>
          <a:p>
            <a:endParaRPr lang="en-US" sz="1400" dirty="0">
              <a:solidFill>
                <a:srgbClr val="3C5790"/>
              </a:solidFill>
            </a:endParaRPr>
          </a:p>
          <a:p>
            <a:r>
              <a:rPr lang="en-US" sz="1400" b="1" dirty="0">
                <a:solidFill>
                  <a:srgbClr val="3C5790"/>
                </a:solidFill>
              </a:rPr>
              <a:t>root</a:t>
            </a:r>
          </a:p>
          <a:p>
            <a:r>
              <a:rPr lang="en-US" sz="1400" dirty="0">
                <a:solidFill>
                  <a:srgbClr val="3C5790"/>
                </a:solidFill>
              </a:rPr>
              <a:t>This directive defines the document root containing the files that you wish to serve to your visitors.</a:t>
            </a:r>
          </a:p>
          <a:p>
            <a:endParaRPr lang="en-US" sz="1400" dirty="0">
              <a:solidFill>
                <a:srgbClr val="3C5790"/>
              </a:solidFill>
            </a:endParaRPr>
          </a:p>
        </p:txBody>
      </p:sp>
    </p:spTree>
    <p:extLst>
      <p:ext uri="{BB962C8B-B14F-4D97-AF65-F5344CB8AC3E}">
        <p14:creationId xmlns:p14="http://schemas.microsoft.com/office/powerpoint/2010/main" val="598036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86200"/>
          </a:xfrm>
        </p:spPr>
        <p:txBody>
          <a:bodyPr/>
          <a:lstStyle/>
          <a:p>
            <a:r>
              <a:rPr lang="en-US" sz="1400" b="1" dirty="0" err="1">
                <a:solidFill>
                  <a:srgbClr val="3C5790"/>
                </a:solidFill>
              </a:rPr>
              <a:t>error_page</a:t>
            </a:r>
            <a:endParaRPr lang="en-US" sz="1400" b="1" dirty="0">
              <a:solidFill>
                <a:srgbClr val="3C5790"/>
              </a:solidFill>
            </a:endParaRPr>
          </a:p>
          <a:p>
            <a:r>
              <a:rPr lang="en-US" sz="1400" dirty="0">
                <a:solidFill>
                  <a:srgbClr val="3C5790"/>
                </a:solidFill>
              </a:rPr>
              <a:t>This allows you to affect URIs to the HTTP response code and optionally, to substitute the code with another.</a:t>
            </a:r>
          </a:p>
          <a:p>
            <a:r>
              <a:rPr lang="en-US" sz="1400" dirty="0">
                <a:solidFill>
                  <a:srgbClr val="3C5790"/>
                </a:solidFill>
              </a:rPr>
              <a:t>Syntax: </a:t>
            </a:r>
            <a:r>
              <a:rPr lang="en-US" sz="1400" dirty="0" err="1">
                <a:solidFill>
                  <a:srgbClr val="3C5790"/>
                </a:solidFill>
              </a:rPr>
              <a:t>error_page</a:t>
            </a:r>
            <a:r>
              <a:rPr lang="en-US" sz="1400" dirty="0">
                <a:solidFill>
                  <a:srgbClr val="3C5790"/>
                </a:solidFill>
              </a:rPr>
              <a:t> code1 [code2…] [=replacement code] [=@block | URI]</a:t>
            </a:r>
          </a:p>
          <a:p>
            <a:r>
              <a:rPr lang="en-US" sz="1400" dirty="0" err="1">
                <a:solidFill>
                  <a:srgbClr val="3C5790"/>
                </a:solidFill>
              </a:rPr>
              <a:t>error_page</a:t>
            </a:r>
            <a:r>
              <a:rPr lang="en-US" sz="1400" dirty="0">
                <a:solidFill>
                  <a:srgbClr val="3C5790"/>
                </a:solidFill>
              </a:rPr>
              <a:t> 404 /not_found.html;</a:t>
            </a:r>
          </a:p>
          <a:p>
            <a:endParaRPr lang="en-US" sz="1400" dirty="0">
              <a:solidFill>
                <a:srgbClr val="3C5790"/>
              </a:solidFill>
            </a:endParaRPr>
          </a:p>
          <a:p>
            <a:r>
              <a:rPr lang="en-US" sz="1400" b="1" dirty="0">
                <a:solidFill>
                  <a:srgbClr val="3C5790"/>
                </a:solidFill>
              </a:rPr>
              <a:t>alias</a:t>
            </a:r>
          </a:p>
          <a:p>
            <a:r>
              <a:rPr lang="en-US" sz="1400" dirty="0">
                <a:solidFill>
                  <a:srgbClr val="3C5790"/>
                </a:solidFill>
              </a:rPr>
              <a:t>alias is a directive that you place in a location block only. It assigns a different path for Nginx to retrieve documents for a specific request.</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279882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Nginx lets us access client </a:t>
            </a:r>
            <a:r>
              <a:rPr lang="en-US" sz="1400" b="1" dirty="0">
                <a:solidFill>
                  <a:srgbClr val="3C5790"/>
                </a:solidFill>
              </a:rPr>
              <a:t>request headers </a:t>
            </a:r>
            <a:r>
              <a:rPr lang="en-US" sz="1400" dirty="0">
                <a:solidFill>
                  <a:srgbClr val="3C5790"/>
                </a:solidFill>
              </a:rPr>
              <a:t>under the form of variables</a:t>
            </a:r>
          </a:p>
          <a:p>
            <a:endParaRPr lang="en-US" sz="1400" dirty="0">
              <a:solidFill>
                <a:srgbClr val="3C5790"/>
              </a:solidFill>
            </a:endParaRPr>
          </a:p>
          <a:p>
            <a:endParaRPr lang="en-US" sz="1400" dirty="0">
              <a:solidFill>
                <a:srgbClr val="3C5790"/>
              </a:solidFill>
            </a:endParaRPr>
          </a:p>
        </p:txBody>
      </p:sp>
      <p:pic>
        <p:nvPicPr>
          <p:cNvPr id="3" name="Picture 2">
            <a:extLst>
              <a:ext uri="{FF2B5EF4-FFF2-40B4-BE49-F238E27FC236}">
                <a16:creationId xmlns:a16="http://schemas.microsoft.com/office/drawing/2014/main" id="{D8B26987-E73D-4771-B273-3B611DA862D3}"/>
              </a:ext>
            </a:extLst>
          </p:cNvPr>
          <p:cNvPicPr>
            <a:picLocks noChangeAspect="1"/>
          </p:cNvPicPr>
          <p:nvPr/>
        </p:nvPicPr>
        <p:blipFill>
          <a:blip r:embed="rId3"/>
          <a:stretch>
            <a:fillRect/>
          </a:stretch>
        </p:blipFill>
        <p:spPr>
          <a:xfrm>
            <a:off x="818147" y="2193971"/>
            <a:ext cx="7848600" cy="4451260"/>
          </a:xfrm>
          <a:prstGeom prst="rect">
            <a:avLst/>
          </a:prstGeom>
        </p:spPr>
      </p:pic>
    </p:spTree>
    <p:extLst>
      <p:ext uri="{BB962C8B-B14F-4D97-AF65-F5344CB8AC3E}">
        <p14:creationId xmlns:p14="http://schemas.microsoft.com/office/powerpoint/2010/main" val="50371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Nginx lets us access client </a:t>
            </a:r>
            <a:r>
              <a:rPr lang="en-US" sz="1400" b="1" dirty="0">
                <a:solidFill>
                  <a:srgbClr val="3C5790"/>
                </a:solidFill>
              </a:rPr>
              <a:t>response headers:</a:t>
            </a:r>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pic>
        <p:nvPicPr>
          <p:cNvPr id="6" name="Picture 5">
            <a:extLst>
              <a:ext uri="{FF2B5EF4-FFF2-40B4-BE49-F238E27FC236}">
                <a16:creationId xmlns:a16="http://schemas.microsoft.com/office/drawing/2014/main" id="{F2A5E82D-C8F9-4B7A-B90B-1393A22B54B6}"/>
              </a:ext>
            </a:extLst>
          </p:cNvPr>
          <p:cNvPicPr>
            <a:picLocks noChangeAspect="1"/>
          </p:cNvPicPr>
          <p:nvPr/>
        </p:nvPicPr>
        <p:blipFill>
          <a:blip r:embed="rId3"/>
          <a:stretch>
            <a:fillRect/>
          </a:stretch>
        </p:blipFill>
        <p:spPr>
          <a:xfrm>
            <a:off x="304800" y="2362200"/>
            <a:ext cx="8810625" cy="3981450"/>
          </a:xfrm>
          <a:prstGeom prst="rect">
            <a:avLst/>
          </a:prstGeom>
        </p:spPr>
      </p:pic>
    </p:spTree>
    <p:extLst>
      <p:ext uri="{BB962C8B-B14F-4D97-AF65-F5344CB8AC3E}">
        <p14:creationId xmlns:p14="http://schemas.microsoft.com/office/powerpoint/2010/main" val="332825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Nginx lets us access client </a:t>
            </a:r>
            <a:r>
              <a:rPr lang="en-US" sz="1400" b="1" dirty="0">
                <a:solidFill>
                  <a:srgbClr val="3C5790"/>
                </a:solidFill>
              </a:rPr>
              <a:t>response headers:</a:t>
            </a:r>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pic>
        <p:nvPicPr>
          <p:cNvPr id="3" name="Picture 2">
            <a:extLst>
              <a:ext uri="{FF2B5EF4-FFF2-40B4-BE49-F238E27FC236}">
                <a16:creationId xmlns:a16="http://schemas.microsoft.com/office/drawing/2014/main" id="{18519DC3-595F-4304-AFC0-5CA69EE8D07E}"/>
              </a:ext>
            </a:extLst>
          </p:cNvPr>
          <p:cNvPicPr>
            <a:picLocks noChangeAspect="1"/>
          </p:cNvPicPr>
          <p:nvPr/>
        </p:nvPicPr>
        <p:blipFill>
          <a:blip r:embed="rId3"/>
          <a:stretch>
            <a:fillRect/>
          </a:stretch>
        </p:blipFill>
        <p:spPr>
          <a:xfrm>
            <a:off x="252412" y="2514600"/>
            <a:ext cx="8639175" cy="3274981"/>
          </a:xfrm>
          <a:prstGeom prst="rect">
            <a:avLst/>
          </a:prstGeom>
        </p:spPr>
      </p:pic>
    </p:spTree>
    <p:extLst>
      <p:ext uri="{BB962C8B-B14F-4D97-AF65-F5344CB8AC3E}">
        <p14:creationId xmlns:p14="http://schemas.microsoft.com/office/powerpoint/2010/main" val="1263177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Reverse Proxy</a:t>
            </a:r>
          </a:p>
        </p:txBody>
      </p:sp>
      <p:sp>
        <p:nvSpPr>
          <p:cNvPr id="4099" name="Espace réservé du contenu 4"/>
          <p:cNvSpPr>
            <a:spLocks noGrp="1"/>
          </p:cNvSpPr>
          <p:nvPr>
            <p:ph idx="1"/>
          </p:nvPr>
        </p:nvSpPr>
        <p:spPr>
          <a:xfrm>
            <a:off x="304800" y="1905000"/>
            <a:ext cx="8534400" cy="2895600"/>
          </a:xfrm>
        </p:spPr>
        <p:txBody>
          <a:bodyPr/>
          <a:lstStyle/>
          <a:p>
            <a:r>
              <a:rPr lang="en-US" sz="1400" b="1" dirty="0">
                <a:solidFill>
                  <a:srgbClr val="3C5790"/>
                </a:solidFill>
              </a:rPr>
              <a:t>Reverse Proxy </a:t>
            </a:r>
            <a:r>
              <a:rPr lang="en-US" sz="1400" dirty="0">
                <a:solidFill>
                  <a:srgbClr val="3C5790"/>
                </a:solidFill>
              </a:rPr>
              <a:t>is a type of proxy server which retrieves resources on behalf of a client from one or more servers.</a:t>
            </a:r>
          </a:p>
          <a:p>
            <a:r>
              <a:rPr lang="en-US" sz="1400" dirty="0">
                <a:solidFill>
                  <a:srgbClr val="3C5790"/>
                </a:solidFill>
              </a:rPr>
              <a:t>Benefits:</a:t>
            </a:r>
          </a:p>
          <a:p>
            <a:pPr lvl="1">
              <a:buFont typeface="Wingdings" panose="05000000000000000000" pitchFamily="2" charset="2"/>
              <a:buChar char="Ø"/>
            </a:pPr>
            <a:r>
              <a:rPr lang="en-US" sz="1400" dirty="0">
                <a:solidFill>
                  <a:srgbClr val="3C5790"/>
                </a:solidFill>
              </a:rPr>
              <a:t>hides the existence of the original backend servers</a:t>
            </a:r>
          </a:p>
          <a:p>
            <a:pPr lvl="1">
              <a:buFont typeface="Wingdings" panose="05000000000000000000" pitchFamily="2" charset="2"/>
              <a:buChar char="Ø"/>
            </a:pPr>
            <a:r>
              <a:rPr lang="en-US" sz="1400" dirty="0">
                <a:solidFill>
                  <a:srgbClr val="3C5790"/>
                </a:solidFill>
              </a:rPr>
              <a:t>can protect the back-end servers from web-based attacks, DOS, etc.</a:t>
            </a:r>
          </a:p>
          <a:p>
            <a:pPr lvl="1">
              <a:buFont typeface="Wingdings" panose="05000000000000000000" pitchFamily="2" charset="2"/>
              <a:buChar char="Ø"/>
            </a:pPr>
            <a:r>
              <a:rPr lang="en-US" sz="1400" dirty="0">
                <a:solidFill>
                  <a:srgbClr val="3C5790"/>
                </a:solidFill>
              </a:rPr>
              <a:t>can provide great caching functionality</a:t>
            </a:r>
          </a:p>
          <a:p>
            <a:pPr lvl="1">
              <a:buFont typeface="Wingdings" panose="05000000000000000000" pitchFamily="2" charset="2"/>
              <a:buChar char="Ø"/>
            </a:pPr>
            <a:r>
              <a:rPr lang="en-US" sz="1400" dirty="0">
                <a:solidFill>
                  <a:srgbClr val="3C5790"/>
                </a:solidFill>
              </a:rPr>
              <a:t>can optimize the content by compressing it</a:t>
            </a:r>
          </a:p>
          <a:p>
            <a:pPr lvl="1">
              <a:buFont typeface="Wingdings" panose="05000000000000000000" pitchFamily="2" charset="2"/>
              <a:buChar char="Ø"/>
            </a:pPr>
            <a:r>
              <a:rPr lang="en-US" sz="1400" dirty="0">
                <a:solidFill>
                  <a:srgbClr val="3C5790"/>
                </a:solidFill>
              </a:rPr>
              <a:t>can act as SSL termination proxy</a:t>
            </a:r>
          </a:p>
          <a:p>
            <a:pPr lvl="1">
              <a:buFont typeface="Wingdings" panose="05000000000000000000" pitchFamily="2" charset="2"/>
              <a:buChar char="Ø"/>
            </a:pPr>
            <a:r>
              <a:rPr lang="en-US" sz="1400" dirty="0">
                <a:solidFill>
                  <a:srgbClr val="3C5790"/>
                </a:solidFill>
              </a:rPr>
              <a:t>request routing</a:t>
            </a:r>
          </a:p>
        </p:txBody>
      </p:sp>
    </p:spTree>
    <p:extLst>
      <p:ext uri="{BB962C8B-B14F-4D97-AF65-F5344CB8AC3E}">
        <p14:creationId xmlns:p14="http://schemas.microsoft.com/office/powerpoint/2010/main" val="2580134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Reverse Proxy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b="1" dirty="0" err="1">
                <a:solidFill>
                  <a:srgbClr val="3C5790"/>
                </a:solidFill>
              </a:rPr>
              <a:t>proxy_pass</a:t>
            </a:r>
            <a:r>
              <a:rPr lang="en-US" sz="1400" b="1" dirty="0">
                <a:solidFill>
                  <a:srgbClr val="3C5790"/>
                </a:solidFill>
              </a:rPr>
              <a:t> </a:t>
            </a:r>
          </a:p>
          <a:p>
            <a:r>
              <a:rPr lang="en-US" sz="1400" dirty="0">
                <a:solidFill>
                  <a:srgbClr val="3C5790"/>
                </a:solidFill>
              </a:rPr>
              <a:t>Forwards the request to the proxied servers specified along with the directive.</a:t>
            </a:r>
          </a:p>
          <a:p>
            <a:endParaRPr lang="en-US" sz="1400" dirty="0">
              <a:solidFill>
                <a:srgbClr val="3C5790"/>
              </a:solidFill>
            </a:endParaRPr>
          </a:p>
          <a:p>
            <a:r>
              <a:rPr lang="en-US" sz="1400" dirty="0">
                <a:solidFill>
                  <a:srgbClr val="3C5790"/>
                </a:solidFill>
              </a:rPr>
              <a:t>location / {</a:t>
            </a:r>
          </a:p>
          <a:p>
            <a:r>
              <a:rPr lang="en-US" sz="1400" dirty="0">
                <a:solidFill>
                  <a:srgbClr val="3C5790"/>
                </a:solidFill>
              </a:rPr>
              <a:t>  </a:t>
            </a:r>
            <a:r>
              <a:rPr lang="en-US" sz="1400" dirty="0" err="1">
                <a:solidFill>
                  <a:srgbClr val="3C5790"/>
                </a:solidFill>
              </a:rPr>
              <a:t>proxy_pass</a:t>
            </a:r>
            <a:r>
              <a:rPr lang="en-US" sz="1400" dirty="0">
                <a:solidFill>
                  <a:srgbClr val="3C5790"/>
                </a:solidFill>
              </a:rPr>
              <a:t> http://127.0.0.2</a:t>
            </a:r>
          </a:p>
          <a:p>
            <a:r>
              <a:rPr lang="en-US" sz="1400" dirty="0">
                <a:solidFill>
                  <a:srgbClr val="3C5790"/>
                </a:solidFill>
              </a:rPr>
              <a:t>}</a:t>
            </a:r>
          </a:p>
          <a:p>
            <a:endParaRPr lang="en-US" sz="1400" dirty="0">
              <a:solidFill>
                <a:srgbClr val="3C5790"/>
              </a:solidFill>
            </a:endParaRPr>
          </a:p>
          <a:p>
            <a:r>
              <a:rPr lang="en-US" sz="1400" dirty="0">
                <a:solidFill>
                  <a:srgbClr val="3C5790"/>
                </a:solidFill>
              </a:rPr>
              <a:t>location /admin {</a:t>
            </a:r>
          </a:p>
          <a:p>
            <a:r>
              <a:rPr lang="en-US" sz="1400" dirty="0">
                <a:solidFill>
                  <a:srgbClr val="3C5790"/>
                </a:solidFill>
              </a:rPr>
              <a:t>  </a:t>
            </a:r>
            <a:r>
              <a:rPr lang="en-US" sz="1400" dirty="0" err="1">
                <a:solidFill>
                  <a:srgbClr val="3C5790"/>
                </a:solidFill>
              </a:rPr>
              <a:t>proxy_pass</a:t>
            </a:r>
            <a:r>
              <a:rPr lang="en-US" sz="1400" dirty="0">
                <a:solidFill>
                  <a:srgbClr val="3C5790"/>
                </a:solidFill>
              </a:rPr>
              <a:t> http://127.0.0.3</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187255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Reverse Proxy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b="1" dirty="0" err="1">
                <a:solidFill>
                  <a:srgbClr val="3C5790"/>
                </a:solidFill>
              </a:rPr>
              <a:t>proxy_set_header</a:t>
            </a:r>
            <a:endParaRPr lang="en-US" sz="1400" b="1" dirty="0">
              <a:solidFill>
                <a:srgbClr val="3C5790"/>
              </a:solidFill>
            </a:endParaRPr>
          </a:p>
          <a:p>
            <a:r>
              <a:rPr lang="en-US" sz="1400" dirty="0">
                <a:solidFill>
                  <a:srgbClr val="3C5790"/>
                </a:solidFill>
              </a:rPr>
              <a:t>This directive can add custom headers to the proxied request</a:t>
            </a:r>
          </a:p>
          <a:p>
            <a:endParaRPr lang="en-US" sz="1400" dirty="0">
              <a:solidFill>
                <a:srgbClr val="3C5790"/>
              </a:solidFill>
            </a:endParaRPr>
          </a:p>
          <a:p>
            <a:r>
              <a:rPr lang="en-US" sz="1400" dirty="0">
                <a:solidFill>
                  <a:srgbClr val="3C5790"/>
                </a:solidFill>
              </a:rPr>
              <a:t>To add X-Real-IP header on proxy we need to use:  </a:t>
            </a:r>
            <a:r>
              <a:rPr lang="en-US" sz="1400" b="1" dirty="0" err="1">
                <a:solidFill>
                  <a:srgbClr val="3C5790"/>
                </a:solidFill>
              </a:rPr>
              <a:t>proxy_set_header</a:t>
            </a:r>
            <a:r>
              <a:rPr lang="en-US" sz="1400" b="1" dirty="0">
                <a:solidFill>
                  <a:srgbClr val="3C5790"/>
                </a:solidFill>
              </a:rPr>
              <a:t> X-Real-IP $</a:t>
            </a:r>
            <a:r>
              <a:rPr lang="en-US" sz="1400" b="1" dirty="0" err="1">
                <a:solidFill>
                  <a:srgbClr val="3C5790"/>
                </a:solidFill>
              </a:rPr>
              <a:t>remote_addr</a:t>
            </a:r>
            <a:r>
              <a:rPr lang="en-US" sz="1400" b="1" dirty="0">
                <a:solidFill>
                  <a:srgbClr val="3C5790"/>
                </a:solidFill>
              </a:rPr>
              <a:t>;</a:t>
            </a:r>
          </a:p>
          <a:p>
            <a:r>
              <a:rPr lang="en-US" sz="1400" dirty="0">
                <a:solidFill>
                  <a:srgbClr val="3C5790"/>
                </a:solidFill>
              </a:rPr>
              <a:t>On the backend server we use </a:t>
            </a:r>
            <a:r>
              <a:rPr lang="en-US" sz="1400" b="1" dirty="0">
                <a:solidFill>
                  <a:srgbClr val="3C5790"/>
                </a:solidFill>
              </a:rPr>
              <a:t>$</a:t>
            </a:r>
            <a:r>
              <a:rPr lang="en-US" sz="1400" b="1" dirty="0" err="1">
                <a:solidFill>
                  <a:srgbClr val="3C5790"/>
                </a:solidFill>
              </a:rPr>
              <a:t>http_x_real_ip</a:t>
            </a:r>
            <a:r>
              <a:rPr lang="en-US" sz="1400" b="1" dirty="0">
                <a:solidFill>
                  <a:srgbClr val="3C5790"/>
                </a:solidFill>
              </a:rPr>
              <a:t>; </a:t>
            </a:r>
            <a:r>
              <a:rPr lang="en-US" sz="1400" dirty="0">
                <a:solidFill>
                  <a:srgbClr val="3C5790"/>
                </a:solidFill>
              </a:rPr>
              <a:t>to retrieve the real IP.</a:t>
            </a:r>
          </a:p>
        </p:txBody>
      </p:sp>
    </p:spTree>
    <p:extLst>
      <p:ext uri="{BB962C8B-B14F-4D97-AF65-F5344CB8AC3E}">
        <p14:creationId xmlns:p14="http://schemas.microsoft.com/office/powerpoint/2010/main" val="4273708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a:t>
            </a:r>
          </a:p>
        </p:txBody>
      </p:sp>
      <p:sp>
        <p:nvSpPr>
          <p:cNvPr id="4099" name="Espace réservé du contenu 4"/>
          <p:cNvSpPr>
            <a:spLocks noGrp="1"/>
          </p:cNvSpPr>
          <p:nvPr>
            <p:ph idx="1"/>
          </p:nvPr>
        </p:nvSpPr>
        <p:spPr>
          <a:xfrm>
            <a:off x="304800" y="1905000"/>
            <a:ext cx="8534400" cy="990600"/>
          </a:xfrm>
        </p:spPr>
        <p:txBody>
          <a:bodyPr/>
          <a:lstStyle/>
          <a:p>
            <a:r>
              <a:rPr lang="en-US" sz="1400" b="1" dirty="0">
                <a:solidFill>
                  <a:srgbClr val="3C5790"/>
                </a:solidFill>
              </a:rPr>
              <a:t>Load</a:t>
            </a:r>
            <a:r>
              <a:rPr lang="en-US" sz="1400" dirty="0">
                <a:solidFill>
                  <a:srgbClr val="3C5790"/>
                </a:solidFill>
              </a:rPr>
              <a:t> </a:t>
            </a:r>
            <a:r>
              <a:rPr lang="en-US" sz="1400" b="1" dirty="0">
                <a:solidFill>
                  <a:srgbClr val="3C5790"/>
                </a:solidFill>
              </a:rPr>
              <a:t>Balancer</a:t>
            </a:r>
            <a:r>
              <a:rPr lang="en-US" sz="1400" dirty="0">
                <a:solidFill>
                  <a:srgbClr val="3C5790"/>
                </a:solidFill>
              </a:rPr>
              <a:t> can be used to distribute traffic between servers.</a:t>
            </a:r>
          </a:p>
          <a:p>
            <a:r>
              <a:rPr lang="en-US" sz="1400" dirty="0">
                <a:solidFill>
                  <a:srgbClr val="3C5790"/>
                </a:solidFill>
              </a:rPr>
              <a:t>One important feature of load balancers is health checking the backend servers.</a:t>
            </a:r>
          </a:p>
          <a:p>
            <a:r>
              <a:rPr lang="en-US" sz="1400" dirty="0">
                <a:solidFill>
                  <a:srgbClr val="3C5790"/>
                </a:solidFill>
              </a:rPr>
              <a:t>The </a:t>
            </a:r>
            <a:r>
              <a:rPr lang="en-US" sz="1400" b="1" dirty="0">
                <a:solidFill>
                  <a:srgbClr val="3C5790"/>
                </a:solidFill>
              </a:rPr>
              <a:t>upstream</a:t>
            </a:r>
            <a:r>
              <a:rPr lang="en-US" sz="1400" dirty="0">
                <a:solidFill>
                  <a:srgbClr val="3C5790"/>
                </a:solidFill>
              </a:rPr>
              <a:t> block can be used to specify the group of servers for which we want to distribute the traffic.</a:t>
            </a:r>
          </a:p>
          <a:p>
            <a:endParaRPr lang="en-US" sz="1400" dirty="0">
              <a:solidFill>
                <a:srgbClr val="3C5790"/>
              </a:solidFill>
            </a:endParaRPr>
          </a:p>
          <a:p>
            <a:endParaRPr lang="en-US" sz="1400" dirty="0">
              <a:solidFill>
                <a:srgbClr val="3C5790"/>
              </a:solidFill>
            </a:endParaRPr>
          </a:p>
        </p:txBody>
      </p:sp>
      <p:pic>
        <p:nvPicPr>
          <p:cNvPr id="3" name="Picture 2">
            <a:extLst>
              <a:ext uri="{FF2B5EF4-FFF2-40B4-BE49-F238E27FC236}">
                <a16:creationId xmlns:a16="http://schemas.microsoft.com/office/drawing/2014/main" id="{4609204E-AF93-427F-80E1-5E61B008F703}"/>
              </a:ext>
            </a:extLst>
          </p:cNvPr>
          <p:cNvPicPr>
            <a:picLocks noChangeAspect="1"/>
          </p:cNvPicPr>
          <p:nvPr/>
        </p:nvPicPr>
        <p:blipFill>
          <a:blip r:embed="rId3"/>
          <a:stretch>
            <a:fillRect/>
          </a:stretch>
        </p:blipFill>
        <p:spPr>
          <a:xfrm>
            <a:off x="3352800" y="3068988"/>
            <a:ext cx="1629393" cy="3548062"/>
          </a:xfrm>
          <a:prstGeom prst="rect">
            <a:avLst/>
          </a:prstGeom>
        </p:spPr>
      </p:pic>
    </p:spTree>
    <p:extLst>
      <p:ext uri="{BB962C8B-B14F-4D97-AF65-F5344CB8AC3E}">
        <p14:creationId xmlns:p14="http://schemas.microsoft.com/office/powerpoint/2010/main" val="2759458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733800"/>
          </a:xfrm>
        </p:spPr>
        <p:txBody>
          <a:bodyPr/>
          <a:lstStyle/>
          <a:p>
            <a:r>
              <a:rPr lang="en-US" sz="1400" b="1" dirty="0">
                <a:solidFill>
                  <a:srgbClr val="3C5790"/>
                </a:solidFill>
              </a:rPr>
              <a:t>upstream</a:t>
            </a:r>
            <a:r>
              <a:rPr lang="en-US" sz="1400" dirty="0">
                <a:solidFill>
                  <a:srgbClr val="3C5790"/>
                </a:solidFill>
              </a:rPr>
              <a:t> </a:t>
            </a:r>
            <a:r>
              <a:rPr lang="en-US" sz="1400" b="1" dirty="0">
                <a:solidFill>
                  <a:srgbClr val="3C5790"/>
                </a:solidFill>
              </a:rPr>
              <a:t>backend</a:t>
            </a:r>
            <a:r>
              <a:rPr lang="en-US" sz="1400" dirty="0">
                <a:solidFill>
                  <a:srgbClr val="3C5790"/>
                </a:solidFill>
              </a:rPr>
              <a:t> {</a:t>
            </a:r>
          </a:p>
          <a:p>
            <a:r>
              <a:rPr lang="en-US" sz="1400" dirty="0">
                <a:solidFill>
                  <a:srgbClr val="3C5790"/>
                </a:solidFill>
              </a:rPr>
              <a:t> server 127.0.0.2;</a:t>
            </a:r>
          </a:p>
          <a:p>
            <a:r>
              <a:rPr lang="en-US" sz="1400" dirty="0">
                <a:solidFill>
                  <a:srgbClr val="3C5790"/>
                </a:solidFill>
              </a:rPr>
              <a:t> server 127.0.0.3;</a:t>
            </a:r>
          </a:p>
          <a:p>
            <a:r>
              <a:rPr lang="en-US" sz="1400" dirty="0">
                <a:solidFill>
                  <a:srgbClr val="3C5790"/>
                </a:solidFill>
              </a:rPr>
              <a:t>}</a:t>
            </a:r>
          </a:p>
          <a:p>
            <a:endParaRPr lang="en-US" sz="1400" dirty="0">
              <a:solidFill>
                <a:srgbClr val="3C5790"/>
              </a:solidFill>
            </a:endParaRPr>
          </a:p>
          <a:p>
            <a:r>
              <a:rPr lang="en-US" sz="1400" dirty="0">
                <a:solidFill>
                  <a:srgbClr val="3C5790"/>
                </a:solidFill>
              </a:rPr>
              <a:t>server {</a:t>
            </a:r>
          </a:p>
          <a:p>
            <a:r>
              <a:rPr lang="en-US" sz="1400" dirty="0">
                <a:solidFill>
                  <a:srgbClr val="3C5790"/>
                </a:solidFill>
              </a:rPr>
              <a:t>  listen               80;</a:t>
            </a:r>
          </a:p>
          <a:p>
            <a:r>
              <a:rPr lang="en-US" sz="1400" dirty="0">
                <a:solidFill>
                  <a:srgbClr val="3C5790"/>
                </a:solidFill>
              </a:rPr>
              <a:t>  </a:t>
            </a:r>
            <a:r>
              <a:rPr lang="en-US" sz="1400" dirty="0" err="1">
                <a:solidFill>
                  <a:srgbClr val="3C5790"/>
                </a:solidFill>
              </a:rPr>
              <a:t>server_name</a:t>
            </a:r>
            <a:r>
              <a:rPr lang="en-US" sz="1400" dirty="0">
                <a:solidFill>
                  <a:srgbClr val="3C5790"/>
                </a:solidFill>
              </a:rPr>
              <a:t> localhost;</a:t>
            </a:r>
          </a:p>
          <a:p>
            <a:endParaRPr lang="en-US" sz="1400" dirty="0">
              <a:solidFill>
                <a:srgbClr val="3C5790"/>
              </a:solidFill>
            </a:endParaRPr>
          </a:p>
          <a:p>
            <a:r>
              <a:rPr lang="en-US" sz="1400" dirty="0">
                <a:solidFill>
                  <a:srgbClr val="3C5790"/>
                </a:solidFill>
              </a:rPr>
              <a:t>  location / {</a:t>
            </a:r>
          </a:p>
          <a:p>
            <a:r>
              <a:rPr lang="en-US" sz="1400" dirty="0">
                <a:solidFill>
                  <a:srgbClr val="3C5790"/>
                </a:solidFill>
              </a:rPr>
              <a:t> </a:t>
            </a:r>
            <a:r>
              <a:rPr lang="en-US" sz="1400" b="1" dirty="0">
                <a:solidFill>
                  <a:srgbClr val="3C5790"/>
                </a:solidFill>
              </a:rPr>
              <a:t>   </a:t>
            </a:r>
            <a:r>
              <a:rPr lang="en-US" sz="1400" b="1" dirty="0" err="1">
                <a:solidFill>
                  <a:srgbClr val="3C5790"/>
                </a:solidFill>
              </a:rPr>
              <a:t>proxy_pass</a:t>
            </a:r>
            <a:r>
              <a:rPr lang="en-US" sz="1400" b="1" dirty="0">
                <a:solidFill>
                  <a:srgbClr val="3C5790"/>
                </a:solidFill>
              </a:rPr>
              <a:t>  http://backend;</a:t>
            </a:r>
          </a:p>
          <a:p>
            <a:r>
              <a:rPr lang="en-US" sz="1400" dirty="0">
                <a:solidFill>
                  <a:srgbClr val="3C5790"/>
                </a:solidFill>
              </a:rPr>
              <a:t>  }</a:t>
            </a:r>
          </a:p>
          <a:p>
            <a:r>
              <a:rPr lang="en-US" sz="1400" dirty="0">
                <a:solidFill>
                  <a:srgbClr val="3C5790"/>
                </a:solidFill>
              </a:rPr>
              <a:t>}</a:t>
            </a:r>
          </a:p>
        </p:txBody>
      </p:sp>
    </p:spTree>
    <p:extLst>
      <p:ext uri="{BB962C8B-B14F-4D97-AF65-F5344CB8AC3E}">
        <p14:creationId xmlns:p14="http://schemas.microsoft.com/office/powerpoint/2010/main" val="320812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Nginx ?</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Nginx is a web server that can be used as a reverse proxy, load balancer, mail proxy and HTTP cache.</a:t>
            </a:r>
          </a:p>
          <a:p>
            <a:r>
              <a:rPr lang="en-US" sz="1500" dirty="0">
                <a:solidFill>
                  <a:srgbClr val="3C5790"/>
                </a:solidFill>
              </a:rPr>
              <a:t>Nginx is free and open-source software, released under the terms of the 2-clause BSD license.</a:t>
            </a:r>
          </a:p>
          <a:p>
            <a:r>
              <a:rPr lang="en-US" sz="1500" dirty="0">
                <a:solidFill>
                  <a:srgbClr val="3C5790"/>
                </a:solidFill>
              </a:rPr>
              <a:t>Nginx was the second-most widely used web server across all "active" sites.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733800"/>
          </a:xfrm>
        </p:spPr>
        <p:txBody>
          <a:bodyPr/>
          <a:lstStyle/>
          <a:p>
            <a:r>
              <a:rPr lang="en-US" sz="1400" dirty="0">
                <a:solidFill>
                  <a:srgbClr val="3C5790"/>
                </a:solidFill>
              </a:rPr>
              <a:t>Nginx supports 2 types of health checks:</a:t>
            </a:r>
          </a:p>
          <a:p>
            <a:pPr lvl="1">
              <a:buFont typeface="Wingdings" panose="05000000000000000000" pitchFamily="2" charset="2"/>
              <a:buChar char="Ø"/>
            </a:pPr>
            <a:r>
              <a:rPr lang="en-US" sz="1400" b="1" dirty="0">
                <a:solidFill>
                  <a:srgbClr val="3C5790"/>
                </a:solidFill>
              </a:rPr>
              <a:t>Active Health Checks (Nginx Plus)</a:t>
            </a:r>
          </a:p>
          <a:p>
            <a:pPr lvl="1">
              <a:buFont typeface="Wingdings" panose="05000000000000000000" pitchFamily="2" charset="2"/>
              <a:buChar char="Ø"/>
            </a:pPr>
            <a:r>
              <a:rPr lang="en-US" sz="1400" b="1" dirty="0">
                <a:solidFill>
                  <a:srgbClr val="3C5790"/>
                </a:solidFill>
              </a:rPr>
              <a:t>Passive Health Checks</a:t>
            </a:r>
          </a:p>
          <a:p>
            <a:endParaRPr lang="en-US" sz="1400" dirty="0">
              <a:solidFill>
                <a:srgbClr val="3C5790"/>
              </a:solidFill>
            </a:endParaRPr>
          </a:p>
          <a:p>
            <a:r>
              <a:rPr lang="en-US" sz="1400" b="1" dirty="0">
                <a:solidFill>
                  <a:srgbClr val="3C5790"/>
                </a:solidFill>
              </a:rPr>
              <a:t>Active Health Check</a:t>
            </a:r>
          </a:p>
          <a:p>
            <a:pPr lvl="1">
              <a:buFont typeface="Wingdings" panose="05000000000000000000" pitchFamily="2" charset="2"/>
              <a:buChar char="Ø"/>
            </a:pPr>
            <a:r>
              <a:rPr lang="en-US" sz="1400" dirty="0">
                <a:solidFill>
                  <a:srgbClr val="3C5790"/>
                </a:solidFill>
              </a:rPr>
              <a:t>Nginx Plus can periodically check the health by sending special health check requests to each servers and check  for the response</a:t>
            </a:r>
          </a:p>
          <a:p>
            <a:pPr lvl="1">
              <a:buFont typeface="Wingdings" panose="05000000000000000000" pitchFamily="2" charset="2"/>
              <a:buChar char="Ø"/>
            </a:pPr>
            <a:r>
              <a:rPr lang="en-US" sz="1400" dirty="0">
                <a:solidFill>
                  <a:srgbClr val="3C5790"/>
                </a:solidFill>
              </a:rPr>
              <a:t>If there is any communication error, timeout or receives responses with codes other then 2XXX or 3XX, the upstream server is marked as unhealthy</a:t>
            </a:r>
          </a:p>
          <a:p>
            <a:endParaRPr lang="en-US" sz="1400" dirty="0">
              <a:solidFill>
                <a:srgbClr val="3C5790"/>
              </a:solidFill>
            </a:endParaRPr>
          </a:p>
          <a:p>
            <a:r>
              <a:rPr lang="en-US" sz="1400" b="1" dirty="0">
                <a:solidFill>
                  <a:srgbClr val="3C5790"/>
                </a:solidFill>
              </a:rPr>
              <a:t>Passive health Check</a:t>
            </a:r>
          </a:p>
          <a:p>
            <a:pPr lvl="1">
              <a:buFont typeface="Wingdings" panose="05000000000000000000" pitchFamily="2" charset="2"/>
              <a:buChar char="Ø"/>
            </a:pPr>
            <a:r>
              <a:rPr lang="en-US" sz="1400" dirty="0">
                <a:solidFill>
                  <a:srgbClr val="3C5790"/>
                </a:solidFill>
              </a:rPr>
              <a:t>Nginx monitors the communication between client and the upstream server.</a:t>
            </a:r>
          </a:p>
          <a:p>
            <a:pPr lvl="1">
              <a:buFont typeface="Wingdings" panose="05000000000000000000" pitchFamily="2" charset="2"/>
              <a:buChar char="Ø"/>
            </a:pPr>
            <a:r>
              <a:rPr lang="en-US" sz="1400" dirty="0">
                <a:solidFill>
                  <a:srgbClr val="3C5790"/>
                </a:solidFill>
              </a:rPr>
              <a:t>If the upstream server is not responding, the passive health check will consider the server to be unhealthy.</a:t>
            </a:r>
          </a:p>
        </p:txBody>
      </p:sp>
    </p:spTree>
    <p:extLst>
      <p:ext uri="{BB962C8B-B14F-4D97-AF65-F5344CB8AC3E}">
        <p14:creationId xmlns:p14="http://schemas.microsoft.com/office/powerpoint/2010/main" val="125312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971800"/>
          </a:xfrm>
        </p:spPr>
        <p:txBody>
          <a:bodyPr/>
          <a:lstStyle/>
          <a:p>
            <a:r>
              <a:rPr lang="en-US" sz="1400" b="1" dirty="0" err="1">
                <a:solidFill>
                  <a:srgbClr val="3C5790"/>
                </a:solidFill>
              </a:rPr>
              <a:t>max_fails</a:t>
            </a:r>
            <a:r>
              <a:rPr lang="en-US" sz="1400" b="1"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sets the number of failed attempts that must occur during the </a:t>
            </a:r>
            <a:r>
              <a:rPr lang="en-US" sz="1400" b="1" dirty="0" err="1">
                <a:solidFill>
                  <a:srgbClr val="3C5790"/>
                </a:solidFill>
              </a:rPr>
              <a:t>fail_timeout</a:t>
            </a:r>
            <a:r>
              <a:rPr lang="en-US" sz="1400" b="1" dirty="0">
                <a:solidFill>
                  <a:srgbClr val="3C5790"/>
                </a:solidFill>
              </a:rPr>
              <a:t> </a:t>
            </a:r>
            <a:r>
              <a:rPr lang="en-US" sz="1400" dirty="0">
                <a:solidFill>
                  <a:srgbClr val="3C5790"/>
                </a:solidFill>
              </a:rPr>
              <a:t>period for the server to be marked as unavailable</a:t>
            </a:r>
          </a:p>
          <a:p>
            <a:r>
              <a:rPr lang="en-US" sz="1400" b="1" dirty="0" err="1">
                <a:solidFill>
                  <a:srgbClr val="3C5790"/>
                </a:solidFill>
              </a:rPr>
              <a:t>fail_timeout</a:t>
            </a:r>
            <a:r>
              <a:rPr lang="en-US" sz="1400" b="1" dirty="0">
                <a:solidFill>
                  <a:srgbClr val="3C5790"/>
                </a:solidFill>
              </a:rPr>
              <a:t> </a:t>
            </a:r>
            <a:r>
              <a:rPr lang="en-US" sz="1400" b="1" dirty="0">
                <a:solidFill>
                  <a:srgbClr val="3C5790"/>
                </a:solidFill>
                <a:sym typeface="Wingdings" panose="05000000000000000000" pitchFamily="2" charset="2"/>
              </a:rPr>
              <a:t></a:t>
            </a:r>
            <a:r>
              <a:rPr lang="en-US" sz="1400" dirty="0">
                <a:solidFill>
                  <a:srgbClr val="3C5790"/>
                </a:solidFill>
              </a:rPr>
              <a:t> sets the time during which several failed attempts must happen for the server to be marked unavailable and the time for which the server is marked unavailable</a:t>
            </a:r>
          </a:p>
          <a:p>
            <a:endParaRPr lang="en-US" sz="1400" dirty="0">
              <a:solidFill>
                <a:srgbClr val="3C5790"/>
              </a:solidFill>
            </a:endParaRPr>
          </a:p>
          <a:p>
            <a:r>
              <a:rPr lang="en-US" sz="1400" dirty="0">
                <a:solidFill>
                  <a:srgbClr val="3C5790"/>
                </a:solidFill>
              </a:rPr>
              <a:t>upstream backend {</a:t>
            </a:r>
          </a:p>
          <a:p>
            <a:r>
              <a:rPr lang="en-US" sz="1400" dirty="0">
                <a:solidFill>
                  <a:srgbClr val="3C5790"/>
                </a:solidFill>
              </a:rPr>
              <a:t>   server 127.0.0.2 </a:t>
            </a:r>
            <a:r>
              <a:rPr lang="en-US" sz="1400" dirty="0" err="1">
                <a:solidFill>
                  <a:srgbClr val="3C5790"/>
                </a:solidFill>
              </a:rPr>
              <a:t>max_fails</a:t>
            </a:r>
            <a:r>
              <a:rPr lang="en-US" sz="1400" dirty="0">
                <a:solidFill>
                  <a:srgbClr val="3C5790"/>
                </a:solidFill>
              </a:rPr>
              <a:t>=2 </a:t>
            </a:r>
            <a:r>
              <a:rPr lang="en-US" sz="1400" dirty="0" err="1">
                <a:solidFill>
                  <a:srgbClr val="3C5790"/>
                </a:solidFill>
              </a:rPr>
              <a:t>fail_timeout</a:t>
            </a:r>
            <a:r>
              <a:rPr lang="en-US" sz="1400" dirty="0">
                <a:solidFill>
                  <a:srgbClr val="3C5790"/>
                </a:solidFill>
              </a:rPr>
              <a:t>=30s;</a:t>
            </a:r>
          </a:p>
          <a:p>
            <a:r>
              <a:rPr lang="en-US" sz="1400" dirty="0">
                <a:solidFill>
                  <a:srgbClr val="3C5790"/>
                </a:solidFill>
              </a:rPr>
              <a:t>   server 127.0.0.3 </a:t>
            </a:r>
            <a:r>
              <a:rPr lang="en-US" sz="1400" dirty="0" err="1">
                <a:solidFill>
                  <a:srgbClr val="3C5790"/>
                </a:solidFill>
              </a:rPr>
              <a:t>max_fails</a:t>
            </a:r>
            <a:r>
              <a:rPr lang="en-US" sz="1400" dirty="0">
                <a:solidFill>
                  <a:srgbClr val="3C5790"/>
                </a:solidFill>
              </a:rPr>
              <a:t>=2 </a:t>
            </a:r>
            <a:r>
              <a:rPr lang="en-US" sz="1400" dirty="0" err="1">
                <a:solidFill>
                  <a:srgbClr val="3C5790"/>
                </a:solidFill>
              </a:rPr>
              <a:t>fail_timeout</a:t>
            </a:r>
            <a:r>
              <a:rPr lang="en-US" sz="1400" dirty="0">
                <a:solidFill>
                  <a:srgbClr val="3C5790"/>
                </a:solidFill>
              </a:rPr>
              <a:t>=30s;</a:t>
            </a:r>
          </a:p>
          <a:p>
            <a:r>
              <a:rPr lang="en-US" sz="1400" dirty="0">
                <a:solidFill>
                  <a:srgbClr val="3C5790"/>
                </a:solidFill>
              </a:rPr>
              <a:t>}</a:t>
            </a:r>
          </a:p>
        </p:txBody>
      </p:sp>
    </p:spTree>
    <p:extLst>
      <p:ext uri="{BB962C8B-B14F-4D97-AF65-F5344CB8AC3E}">
        <p14:creationId xmlns:p14="http://schemas.microsoft.com/office/powerpoint/2010/main" val="3529636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971800"/>
          </a:xfrm>
        </p:spPr>
        <p:txBody>
          <a:bodyPr/>
          <a:lstStyle/>
          <a:p>
            <a:r>
              <a:rPr lang="en-US" sz="1400" dirty="0">
                <a:solidFill>
                  <a:srgbClr val="3C5790"/>
                </a:solidFill>
              </a:rPr>
              <a:t>Server weight allows to customize the request flow</a:t>
            </a:r>
          </a:p>
          <a:p>
            <a:r>
              <a:rPr lang="en-US" sz="1400" dirty="0">
                <a:solidFill>
                  <a:srgbClr val="3C5790"/>
                </a:solidFill>
              </a:rPr>
              <a:t>This is achieved with the parameter </a:t>
            </a:r>
            <a:r>
              <a:rPr lang="en-US" sz="1400" b="1" dirty="0">
                <a:solidFill>
                  <a:srgbClr val="3C5790"/>
                </a:solidFill>
              </a:rPr>
              <a:t>weight</a:t>
            </a:r>
            <a:r>
              <a:rPr lang="en-US" sz="1400" dirty="0">
                <a:solidFill>
                  <a:srgbClr val="3C5790"/>
                </a:solidFill>
              </a:rPr>
              <a:t>.</a:t>
            </a:r>
          </a:p>
          <a:p>
            <a:endParaRPr lang="en-US" sz="1400" dirty="0">
              <a:solidFill>
                <a:srgbClr val="3C5790"/>
              </a:solidFill>
            </a:endParaRPr>
          </a:p>
          <a:p>
            <a:r>
              <a:rPr lang="en-US" sz="1400" dirty="0">
                <a:solidFill>
                  <a:srgbClr val="3C5790"/>
                </a:solidFill>
              </a:rPr>
              <a:t>upstream backend {</a:t>
            </a:r>
          </a:p>
          <a:p>
            <a:r>
              <a:rPr lang="en-US" sz="1400" dirty="0">
                <a:solidFill>
                  <a:srgbClr val="3C5790"/>
                </a:solidFill>
              </a:rPr>
              <a:t>   server 127.0.0.2 weight=2;</a:t>
            </a:r>
          </a:p>
          <a:p>
            <a:r>
              <a:rPr lang="en-US" sz="1400" dirty="0">
                <a:solidFill>
                  <a:srgbClr val="3C5790"/>
                </a:solidFill>
              </a:rPr>
              <a:t>   server 127.0.0.3 ;</a:t>
            </a:r>
          </a:p>
          <a:p>
            <a:r>
              <a:rPr lang="en-US" sz="1400" dirty="0">
                <a:solidFill>
                  <a:srgbClr val="3C5790"/>
                </a:solidFill>
              </a:rPr>
              <a:t>}</a:t>
            </a:r>
          </a:p>
          <a:p>
            <a:endParaRPr lang="en-US" sz="1400" dirty="0">
              <a:solidFill>
                <a:srgbClr val="3C5790"/>
              </a:solidFill>
            </a:endParaRPr>
          </a:p>
          <a:p>
            <a:r>
              <a:rPr lang="en-US" sz="1400" dirty="0">
                <a:solidFill>
                  <a:srgbClr val="3C5790"/>
                </a:solidFill>
              </a:rPr>
              <a:t>The directive </a:t>
            </a:r>
            <a:r>
              <a:rPr lang="en-US" sz="1400" b="1" dirty="0" err="1">
                <a:solidFill>
                  <a:srgbClr val="3C5790"/>
                </a:solidFill>
              </a:rPr>
              <a:t>least_conn</a:t>
            </a:r>
            <a:r>
              <a:rPr lang="en-US" sz="1400" b="1" dirty="0">
                <a:solidFill>
                  <a:srgbClr val="3C5790"/>
                </a:solidFill>
              </a:rPr>
              <a:t> </a:t>
            </a:r>
            <a:r>
              <a:rPr lang="en-US" sz="1400" dirty="0">
                <a:solidFill>
                  <a:srgbClr val="3C5790"/>
                </a:solidFill>
              </a:rPr>
              <a:t>activates the load-balancing algorithm where the server with the least number of active connections is chosen for the next new connection.</a:t>
            </a:r>
          </a:p>
        </p:txBody>
      </p:sp>
    </p:spTree>
    <p:extLst>
      <p:ext uri="{BB962C8B-B14F-4D97-AF65-F5344CB8AC3E}">
        <p14:creationId xmlns:p14="http://schemas.microsoft.com/office/powerpoint/2010/main" val="38358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Load</a:t>
            </a:r>
            <a:r>
              <a:rPr lang="fr-CA" dirty="0">
                <a:solidFill>
                  <a:schemeClr val="bg1"/>
                </a:solidFill>
              </a:rPr>
              <a:t> Balancer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971800"/>
          </a:xfrm>
        </p:spPr>
        <p:txBody>
          <a:bodyPr/>
          <a:lstStyle/>
          <a:p>
            <a:r>
              <a:rPr lang="en-US" sz="1400" dirty="0">
                <a:solidFill>
                  <a:srgbClr val="3C5790"/>
                </a:solidFill>
              </a:rPr>
              <a:t>The </a:t>
            </a:r>
            <a:r>
              <a:rPr lang="en-US" sz="1400" b="1" dirty="0">
                <a:solidFill>
                  <a:srgbClr val="3C5790"/>
                </a:solidFill>
              </a:rPr>
              <a:t>keepalive</a:t>
            </a:r>
            <a:r>
              <a:rPr lang="en-US" sz="1400" dirty="0">
                <a:solidFill>
                  <a:srgbClr val="3C5790"/>
                </a:solidFill>
              </a:rPr>
              <a:t> directive is used to keep open several connections per worker to an upstream server.</a:t>
            </a:r>
          </a:p>
          <a:p>
            <a:endParaRPr lang="en-US" sz="1400" dirty="0">
              <a:solidFill>
                <a:srgbClr val="3C5790"/>
              </a:solidFill>
            </a:endParaRPr>
          </a:p>
          <a:p>
            <a:r>
              <a:rPr lang="en-US" sz="1400" dirty="0">
                <a:solidFill>
                  <a:srgbClr val="3C5790"/>
                </a:solidFill>
              </a:rPr>
              <a:t>upstream </a:t>
            </a:r>
            <a:r>
              <a:rPr lang="en-US" sz="1400" dirty="0" err="1">
                <a:solidFill>
                  <a:srgbClr val="3C5790"/>
                </a:solidFill>
              </a:rPr>
              <a:t>apache</a:t>
            </a:r>
            <a:r>
              <a:rPr lang="en-US" sz="1400" dirty="0">
                <a:solidFill>
                  <a:srgbClr val="3C5790"/>
                </a:solidFill>
              </a:rPr>
              <a:t> {</a:t>
            </a:r>
          </a:p>
          <a:p>
            <a:r>
              <a:rPr lang="en-US" sz="1400" dirty="0">
                <a:solidFill>
                  <a:srgbClr val="3C5790"/>
                </a:solidFill>
              </a:rPr>
              <a:t>       server 127.0.0.1:8080;</a:t>
            </a:r>
          </a:p>
          <a:p>
            <a:r>
              <a:rPr lang="en-US" sz="1400" dirty="0">
                <a:solidFill>
                  <a:srgbClr val="3C5790"/>
                </a:solidFill>
              </a:rPr>
              <a:t>      keepalive 32;</a:t>
            </a:r>
          </a:p>
          <a:p>
            <a:r>
              <a:rPr lang="en-US" sz="1400" dirty="0">
                <a:solidFill>
                  <a:srgbClr val="3C5790"/>
                </a:solidFill>
              </a:rPr>
              <a:t>}</a:t>
            </a:r>
          </a:p>
          <a:p>
            <a:r>
              <a:rPr lang="en-US" sz="1400" dirty="0">
                <a:solidFill>
                  <a:srgbClr val="3C5790"/>
                </a:solidFill>
              </a:rPr>
              <a:t>location / {</a:t>
            </a:r>
          </a:p>
          <a:p>
            <a:r>
              <a:rPr lang="en-US" sz="1400" dirty="0">
                <a:solidFill>
                  <a:srgbClr val="3C5790"/>
                </a:solidFill>
              </a:rPr>
              <a:t>        </a:t>
            </a:r>
            <a:r>
              <a:rPr lang="en-US" sz="1400" dirty="0" err="1">
                <a:solidFill>
                  <a:srgbClr val="3C5790"/>
                </a:solidFill>
              </a:rPr>
              <a:t>proxy_http_version</a:t>
            </a:r>
            <a:r>
              <a:rPr lang="en-US" sz="1400" dirty="0">
                <a:solidFill>
                  <a:srgbClr val="3C5790"/>
                </a:solidFill>
              </a:rPr>
              <a:t> 1.1;</a:t>
            </a:r>
          </a:p>
          <a:p>
            <a:r>
              <a:rPr lang="en-US" sz="1400" dirty="0">
                <a:solidFill>
                  <a:srgbClr val="3C5790"/>
                </a:solidFill>
              </a:rPr>
              <a:t>        </a:t>
            </a:r>
            <a:r>
              <a:rPr lang="en-US" sz="1400" dirty="0" err="1">
                <a:solidFill>
                  <a:srgbClr val="3C5790"/>
                </a:solidFill>
              </a:rPr>
              <a:t>proxy_set_header</a:t>
            </a:r>
            <a:r>
              <a:rPr lang="en-US" sz="1400" dirty="0">
                <a:solidFill>
                  <a:srgbClr val="3C5790"/>
                </a:solidFill>
              </a:rPr>
              <a:t> Connection "";</a:t>
            </a:r>
          </a:p>
          <a:p>
            <a:r>
              <a:rPr lang="en-US" sz="1400" dirty="0">
                <a:solidFill>
                  <a:srgbClr val="3C5790"/>
                </a:solidFill>
              </a:rPr>
              <a:t>         </a:t>
            </a:r>
            <a:r>
              <a:rPr lang="en-US" sz="1400" dirty="0" err="1">
                <a:solidFill>
                  <a:srgbClr val="3C5790"/>
                </a:solidFill>
              </a:rPr>
              <a:t>proxy_pass</a:t>
            </a:r>
            <a:r>
              <a:rPr lang="en-US" sz="1400" dirty="0">
                <a:solidFill>
                  <a:srgbClr val="3C5790"/>
                </a:solidFill>
              </a:rPr>
              <a:t> http://apache;</a:t>
            </a:r>
          </a:p>
          <a:p>
            <a:r>
              <a:rPr lang="en-US" sz="1400" dirty="0">
                <a:solidFill>
                  <a:srgbClr val="3C5790"/>
                </a:solidFill>
              </a:rPr>
              <a:t>}</a:t>
            </a:r>
          </a:p>
        </p:txBody>
      </p:sp>
    </p:spTree>
    <p:extLst>
      <p:ext uri="{BB962C8B-B14F-4D97-AF65-F5344CB8AC3E}">
        <p14:creationId xmlns:p14="http://schemas.microsoft.com/office/powerpoint/2010/main" val="1234365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Caching</a:t>
            </a:r>
            <a:endParaRPr lang="fr-CA" dirty="0">
              <a:solidFill>
                <a:schemeClr val="bg1"/>
              </a:solidFill>
            </a:endParaRPr>
          </a:p>
        </p:txBody>
      </p:sp>
      <p:sp>
        <p:nvSpPr>
          <p:cNvPr id="4099" name="Espace réservé du contenu 4"/>
          <p:cNvSpPr>
            <a:spLocks noGrp="1"/>
          </p:cNvSpPr>
          <p:nvPr>
            <p:ph idx="1"/>
          </p:nvPr>
        </p:nvSpPr>
        <p:spPr>
          <a:xfrm>
            <a:off x="304800" y="1905000"/>
            <a:ext cx="8534400" cy="2057400"/>
          </a:xfrm>
        </p:spPr>
        <p:txBody>
          <a:bodyPr/>
          <a:lstStyle/>
          <a:p>
            <a:r>
              <a:rPr lang="en-US" sz="1400" b="1" dirty="0">
                <a:solidFill>
                  <a:srgbClr val="3C5790"/>
                </a:solidFill>
              </a:rPr>
              <a:t>Caching</a:t>
            </a:r>
            <a:r>
              <a:rPr lang="en-US" sz="1400" dirty="0">
                <a:solidFill>
                  <a:srgbClr val="3C5790"/>
                </a:solidFill>
              </a:rPr>
              <a:t> has lots of benefits:</a:t>
            </a:r>
          </a:p>
          <a:p>
            <a:pPr lvl="1">
              <a:buFont typeface="Wingdings" panose="05000000000000000000" pitchFamily="2" charset="2"/>
              <a:buChar char="Ø"/>
            </a:pPr>
            <a:r>
              <a:rPr lang="en-US" sz="1400" dirty="0">
                <a:solidFill>
                  <a:srgbClr val="3C5790"/>
                </a:solidFill>
              </a:rPr>
              <a:t>it reduces the overhead of server's resources</a:t>
            </a:r>
          </a:p>
          <a:p>
            <a:pPr lvl="1">
              <a:buFont typeface="Wingdings" panose="05000000000000000000" pitchFamily="2" charset="2"/>
              <a:buChar char="Ø"/>
            </a:pPr>
            <a:r>
              <a:rPr lang="en-US" sz="1400" dirty="0">
                <a:solidFill>
                  <a:srgbClr val="3C5790"/>
                </a:solidFill>
              </a:rPr>
              <a:t>decreases the network bandwidth</a:t>
            </a:r>
          </a:p>
          <a:p>
            <a:pPr lvl="1">
              <a:buFont typeface="Wingdings" panose="05000000000000000000" pitchFamily="2" charset="2"/>
              <a:buChar char="Ø"/>
            </a:pPr>
            <a:r>
              <a:rPr lang="en-US" sz="1400" dirty="0">
                <a:solidFill>
                  <a:srgbClr val="3C5790"/>
                </a:solidFill>
              </a:rPr>
              <a:t>pages are loaded faster</a:t>
            </a:r>
          </a:p>
          <a:p>
            <a:endParaRPr lang="en-US" sz="1400" dirty="0">
              <a:solidFill>
                <a:srgbClr val="3C5790"/>
              </a:solidFill>
            </a:endParaRPr>
          </a:p>
        </p:txBody>
      </p:sp>
    </p:spTree>
    <p:extLst>
      <p:ext uri="{BB962C8B-B14F-4D97-AF65-F5344CB8AC3E}">
        <p14:creationId xmlns:p14="http://schemas.microsoft.com/office/powerpoint/2010/main" val="1941964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Caching</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a:solidFill>
                  <a:srgbClr val="3C5790"/>
                </a:solidFill>
              </a:rPr>
              <a:t>Cache-Control</a:t>
            </a:r>
            <a:r>
              <a:rPr lang="en-US" sz="1400" dirty="0">
                <a:solidFill>
                  <a:srgbClr val="3C5790"/>
                </a:solidFill>
              </a:rPr>
              <a:t> headers are used to specify various directives for caching mechanism.</a:t>
            </a:r>
          </a:p>
          <a:p>
            <a:r>
              <a:rPr lang="en-US" sz="1400" dirty="0">
                <a:solidFill>
                  <a:srgbClr val="3C5790"/>
                </a:solidFill>
              </a:rPr>
              <a:t>These headers are used to define checking policies with various directives provided by the headers.</a:t>
            </a:r>
          </a:p>
          <a:p>
            <a:endParaRPr lang="en-US" sz="1400" dirty="0">
              <a:solidFill>
                <a:srgbClr val="3C5790"/>
              </a:solidFill>
            </a:endParaRPr>
          </a:p>
          <a:p>
            <a:r>
              <a:rPr lang="it-IT" sz="1400" dirty="0">
                <a:solidFill>
                  <a:srgbClr val="3C5790"/>
                </a:solidFill>
              </a:rPr>
              <a:t>Cache-Control:no-store</a:t>
            </a:r>
          </a:p>
          <a:p>
            <a:r>
              <a:rPr lang="it-IT" sz="1400" dirty="0">
                <a:solidFill>
                  <a:srgbClr val="3C5790"/>
                </a:solidFill>
              </a:rPr>
              <a:t>Cache-Control:no-cache</a:t>
            </a:r>
          </a:p>
          <a:p>
            <a:r>
              <a:rPr lang="it-IT" sz="1400" dirty="0">
                <a:solidFill>
                  <a:srgbClr val="3C5790"/>
                </a:solidFill>
              </a:rPr>
              <a:t>Cache-Control:no-store,no-cache,must-revalidate</a:t>
            </a:r>
          </a:p>
          <a:p>
            <a:endParaRPr lang="en-US" sz="1400" dirty="0">
              <a:solidFill>
                <a:srgbClr val="3C5790"/>
              </a:solidFill>
            </a:endParaRPr>
          </a:p>
        </p:txBody>
      </p:sp>
    </p:spTree>
    <p:extLst>
      <p:ext uri="{BB962C8B-B14F-4D97-AF65-F5344CB8AC3E}">
        <p14:creationId xmlns:p14="http://schemas.microsoft.com/office/powerpoint/2010/main" val="356020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Caching</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All </a:t>
            </a:r>
            <a:r>
              <a:rPr lang="en-US" sz="1400" dirty="0" err="1">
                <a:solidFill>
                  <a:srgbClr val="3C5790"/>
                </a:solidFill>
              </a:rPr>
              <a:t>png</a:t>
            </a:r>
            <a:r>
              <a:rPr lang="en-US" sz="1400" dirty="0">
                <a:solidFill>
                  <a:srgbClr val="3C5790"/>
                </a:solidFill>
              </a:rPr>
              <a:t> resources will have the HTTP header Cache-Control set to no-store.</a:t>
            </a:r>
          </a:p>
          <a:p>
            <a:r>
              <a:rPr lang="en-US" sz="1400" dirty="0">
                <a:solidFill>
                  <a:srgbClr val="3C5790"/>
                </a:solidFill>
              </a:rPr>
              <a:t>location ~ \.(</a:t>
            </a:r>
            <a:r>
              <a:rPr lang="en-US" sz="1400" dirty="0" err="1">
                <a:solidFill>
                  <a:srgbClr val="3C5790"/>
                </a:solidFill>
              </a:rPr>
              <a:t>png</a:t>
            </a:r>
            <a:r>
              <a:rPr lang="en-US" sz="1400" dirty="0">
                <a:solidFill>
                  <a:srgbClr val="3C5790"/>
                </a:solidFill>
              </a:rPr>
              <a:t>) {</a:t>
            </a:r>
          </a:p>
          <a:p>
            <a:r>
              <a:rPr lang="en-US" sz="1400" dirty="0">
                <a:solidFill>
                  <a:srgbClr val="3C5790"/>
                </a:solidFill>
              </a:rPr>
              <a:t>   root /var/www/websites/;</a:t>
            </a:r>
          </a:p>
          <a:p>
            <a:r>
              <a:rPr lang="en-US" sz="1400" dirty="0">
                <a:solidFill>
                  <a:srgbClr val="3C5790"/>
                </a:solidFill>
              </a:rPr>
              <a:t>   </a:t>
            </a:r>
            <a:r>
              <a:rPr lang="en-US" sz="1400" dirty="0" err="1">
                <a:solidFill>
                  <a:srgbClr val="3C5790"/>
                </a:solidFill>
              </a:rPr>
              <a:t>add_header</a:t>
            </a:r>
            <a:r>
              <a:rPr lang="en-US" sz="1400" dirty="0">
                <a:solidFill>
                  <a:srgbClr val="3C5790"/>
                </a:solidFill>
              </a:rPr>
              <a:t> Cache-Control no-store;</a:t>
            </a:r>
          </a:p>
          <a:p>
            <a:r>
              <a:rPr lang="en-US" sz="1400" dirty="0">
                <a:solidFill>
                  <a:srgbClr val="3C5790"/>
                </a:solidFill>
              </a:rPr>
              <a:t>}</a:t>
            </a:r>
          </a:p>
        </p:txBody>
      </p:sp>
    </p:spTree>
    <p:extLst>
      <p:ext uri="{BB962C8B-B14F-4D97-AF65-F5344CB8AC3E}">
        <p14:creationId xmlns:p14="http://schemas.microsoft.com/office/powerpoint/2010/main" val="102707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a:t>
            </a:r>
          </a:p>
        </p:txBody>
      </p:sp>
      <p:sp>
        <p:nvSpPr>
          <p:cNvPr id="4099" name="Espace réservé du contenu 4"/>
          <p:cNvSpPr>
            <a:spLocks noGrp="1"/>
          </p:cNvSpPr>
          <p:nvPr>
            <p:ph idx="1"/>
          </p:nvPr>
        </p:nvSpPr>
        <p:spPr>
          <a:xfrm>
            <a:off x="304800" y="1905000"/>
            <a:ext cx="8534400" cy="3581400"/>
          </a:xfrm>
        </p:spPr>
        <p:txBody>
          <a:bodyPr/>
          <a:lstStyle/>
          <a:p>
            <a:r>
              <a:rPr lang="en-US" sz="1400" dirty="0">
                <a:solidFill>
                  <a:srgbClr val="3C5790"/>
                </a:solidFill>
              </a:rPr>
              <a:t>There are directives to allow or deny clients to access resources found on server.</a:t>
            </a:r>
          </a:p>
          <a:p>
            <a:endParaRPr lang="en-US" sz="1400" dirty="0">
              <a:solidFill>
                <a:srgbClr val="3C5790"/>
              </a:solidFill>
            </a:endParaRPr>
          </a:p>
          <a:p>
            <a:r>
              <a:rPr lang="en-US" sz="1400" dirty="0">
                <a:solidFill>
                  <a:srgbClr val="3C5790"/>
                </a:solidFill>
              </a:rPr>
              <a:t>location /admin {</a:t>
            </a:r>
          </a:p>
          <a:p>
            <a:r>
              <a:rPr lang="en-US" sz="1400" dirty="0">
                <a:solidFill>
                  <a:srgbClr val="3C5790"/>
                </a:solidFill>
              </a:rPr>
              <a:t>  </a:t>
            </a:r>
            <a:r>
              <a:rPr lang="en-US" sz="1400" b="1" dirty="0">
                <a:solidFill>
                  <a:srgbClr val="3C5790"/>
                </a:solidFill>
              </a:rPr>
              <a:t>allow</a:t>
            </a:r>
            <a:r>
              <a:rPr lang="en-US" sz="1400" dirty="0">
                <a:solidFill>
                  <a:srgbClr val="3C5790"/>
                </a:solidFill>
              </a:rPr>
              <a:t> 127.0.0.2;</a:t>
            </a:r>
          </a:p>
          <a:p>
            <a:r>
              <a:rPr lang="en-US" sz="1400" b="1" dirty="0">
                <a:solidFill>
                  <a:srgbClr val="3C5790"/>
                </a:solidFill>
              </a:rPr>
              <a:t>  deny all;</a:t>
            </a:r>
          </a:p>
          <a:p>
            <a:r>
              <a:rPr lang="en-US" sz="1400" dirty="0">
                <a:solidFill>
                  <a:srgbClr val="3C5790"/>
                </a:solidFill>
              </a:rPr>
              <a:t>}</a:t>
            </a:r>
          </a:p>
          <a:p>
            <a:endParaRPr lang="en-US" sz="1400" dirty="0">
              <a:solidFill>
                <a:srgbClr val="3C5790"/>
              </a:solidFill>
            </a:endParaRPr>
          </a:p>
          <a:p>
            <a:r>
              <a:rPr lang="en-US" sz="1400" dirty="0">
                <a:solidFill>
                  <a:srgbClr val="3C5790"/>
                </a:solidFill>
              </a:rPr>
              <a:t>location /admin {</a:t>
            </a:r>
          </a:p>
          <a:p>
            <a:r>
              <a:rPr lang="en-US" sz="1400" b="1" dirty="0">
                <a:solidFill>
                  <a:srgbClr val="3C5790"/>
                </a:solidFill>
              </a:rPr>
              <a:t>  </a:t>
            </a:r>
            <a:r>
              <a:rPr lang="en-US" sz="1400" dirty="0">
                <a:solidFill>
                  <a:srgbClr val="3C5790"/>
                </a:solidFill>
              </a:rPr>
              <a:t>include /var/</a:t>
            </a:r>
            <a:r>
              <a:rPr lang="en-US" sz="1400" dirty="0" err="1">
                <a:solidFill>
                  <a:srgbClr val="3C5790"/>
                </a:solidFill>
              </a:rPr>
              <a:t>etc</a:t>
            </a:r>
            <a:r>
              <a:rPr lang="en-US" sz="1400" dirty="0">
                <a:solidFill>
                  <a:srgbClr val="3C5790"/>
                </a:solidFill>
              </a:rPr>
              <a:t>/nginx/</a:t>
            </a:r>
            <a:r>
              <a:rPr lang="en-US" sz="1400" dirty="0" err="1">
                <a:solidFill>
                  <a:srgbClr val="3C5790"/>
                </a:solidFill>
              </a:rPr>
              <a:t>whiteList</a:t>
            </a:r>
            <a:r>
              <a:rPr lang="en-US" sz="1400" dirty="0">
                <a:solidFill>
                  <a:srgbClr val="3C5790"/>
                </a:solidFill>
              </a:rPr>
              <a:t>;</a:t>
            </a:r>
          </a:p>
          <a:p>
            <a:r>
              <a:rPr lang="en-US" sz="1400" b="1" dirty="0">
                <a:solidFill>
                  <a:srgbClr val="3C5790"/>
                </a:solidFill>
              </a:rPr>
              <a:t>  deny all;</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4006729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err="1">
                <a:solidFill>
                  <a:srgbClr val="3C5790"/>
                </a:solidFill>
              </a:rPr>
              <a:t>limit_rate</a:t>
            </a:r>
            <a:r>
              <a:rPr lang="en-US" sz="1400" b="1" dirty="0">
                <a:solidFill>
                  <a:srgbClr val="3C5790"/>
                </a:solidFill>
              </a:rPr>
              <a:t> </a:t>
            </a:r>
            <a:r>
              <a:rPr lang="en-US" sz="1400" dirty="0">
                <a:solidFill>
                  <a:srgbClr val="3C5790"/>
                </a:solidFill>
              </a:rPr>
              <a:t>directives can limit the rate of response transmission to a client.</a:t>
            </a:r>
          </a:p>
          <a:p>
            <a:endParaRPr lang="en-US" sz="1400" dirty="0">
              <a:solidFill>
                <a:srgbClr val="3C5790"/>
              </a:solidFill>
            </a:endParaRPr>
          </a:p>
          <a:p>
            <a:r>
              <a:rPr lang="en-US" sz="1400" dirty="0">
                <a:solidFill>
                  <a:srgbClr val="3C5790"/>
                </a:solidFill>
              </a:rPr>
              <a:t>location /downloads {</a:t>
            </a:r>
          </a:p>
          <a:p>
            <a:r>
              <a:rPr lang="en-US" sz="1400" dirty="0">
                <a:solidFill>
                  <a:srgbClr val="3C5790"/>
                </a:solidFill>
              </a:rPr>
              <a:t>    root /var/www/downloads;</a:t>
            </a:r>
          </a:p>
          <a:p>
            <a:r>
              <a:rPr lang="en-US" sz="1400" dirty="0">
                <a:solidFill>
                  <a:srgbClr val="3C5790"/>
                </a:solidFill>
              </a:rPr>
              <a:t>    </a:t>
            </a:r>
            <a:r>
              <a:rPr lang="en-US" sz="1400" dirty="0" err="1">
                <a:solidFill>
                  <a:srgbClr val="3C5790"/>
                </a:solidFill>
              </a:rPr>
              <a:t>limit_rate</a:t>
            </a:r>
            <a:r>
              <a:rPr lang="en-US" sz="1400" dirty="0">
                <a:solidFill>
                  <a:srgbClr val="3C5790"/>
                </a:solidFill>
              </a:rPr>
              <a:t> 50k;</a:t>
            </a:r>
          </a:p>
          <a:p>
            <a:r>
              <a:rPr lang="en-US" sz="1400" dirty="0">
                <a:solidFill>
                  <a:srgbClr val="3C5790"/>
                </a:solidFill>
              </a:rPr>
              <a:t> }</a:t>
            </a:r>
          </a:p>
        </p:txBody>
      </p:sp>
    </p:spTree>
    <p:extLst>
      <p:ext uri="{BB962C8B-B14F-4D97-AF65-F5344CB8AC3E}">
        <p14:creationId xmlns:p14="http://schemas.microsoft.com/office/powerpoint/2010/main" val="86161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Rewrite Module</a:t>
            </a:r>
          </a:p>
        </p:txBody>
      </p:sp>
      <p:sp>
        <p:nvSpPr>
          <p:cNvPr id="4099" name="Espace réservé du contenu 4"/>
          <p:cNvSpPr>
            <a:spLocks noGrp="1"/>
          </p:cNvSpPr>
          <p:nvPr>
            <p:ph idx="1"/>
          </p:nvPr>
        </p:nvSpPr>
        <p:spPr>
          <a:xfrm>
            <a:off x="304800" y="1905000"/>
            <a:ext cx="8534400" cy="2895600"/>
          </a:xfrm>
        </p:spPr>
        <p:txBody>
          <a:bodyPr/>
          <a:lstStyle/>
          <a:p>
            <a:r>
              <a:rPr lang="en-US" sz="1400" dirty="0">
                <a:solidFill>
                  <a:srgbClr val="3C5790"/>
                </a:solidFill>
              </a:rPr>
              <a:t>The rewrite module in NGINX allows the creation go new rules as well as translating legacy Apache rewrite rules into NGINX's format. </a:t>
            </a:r>
          </a:p>
          <a:p>
            <a:r>
              <a:rPr lang="en-US" sz="1400" dirty="0">
                <a:solidFill>
                  <a:srgbClr val="3C5790"/>
                </a:solidFill>
              </a:rPr>
              <a:t>The rewrite module is a simple regular expression </a:t>
            </a:r>
          </a:p>
          <a:p>
            <a:r>
              <a:rPr lang="en-US" sz="1400" dirty="0">
                <a:solidFill>
                  <a:srgbClr val="3C5790"/>
                </a:solidFill>
              </a:rPr>
              <a:t>The </a:t>
            </a:r>
            <a:r>
              <a:rPr lang="en-US" sz="1400" b="1" dirty="0">
                <a:solidFill>
                  <a:srgbClr val="3C5790"/>
                </a:solidFill>
              </a:rPr>
              <a:t>break</a:t>
            </a:r>
            <a:r>
              <a:rPr lang="en-US" sz="1400" dirty="0">
                <a:solidFill>
                  <a:srgbClr val="3C5790"/>
                </a:solidFill>
              </a:rPr>
              <a:t> parameter may also be used as a directive on its own, to stop rewrite module directive processing within an </a:t>
            </a:r>
            <a:r>
              <a:rPr lang="en-US" sz="1400" b="1" dirty="0">
                <a:solidFill>
                  <a:srgbClr val="3C5790"/>
                </a:solidFill>
              </a:rPr>
              <a:t>if</a:t>
            </a:r>
            <a:r>
              <a:rPr lang="en-US" sz="1400" dirty="0">
                <a:solidFill>
                  <a:srgbClr val="3C5790"/>
                </a:solidFill>
              </a:rPr>
              <a:t> block or another context in which the rewrite module is active.</a:t>
            </a:r>
          </a:p>
          <a:p>
            <a:endParaRPr lang="en-US" sz="1400" dirty="0">
              <a:solidFill>
                <a:srgbClr val="3C5790"/>
              </a:solidFill>
            </a:endParaRPr>
          </a:p>
          <a:p>
            <a:r>
              <a:rPr lang="en-US" sz="1400" dirty="0">
                <a:solidFill>
                  <a:srgbClr val="3C5790"/>
                </a:solidFill>
              </a:rPr>
              <a:t>if ($</a:t>
            </a:r>
            <a:r>
              <a:rPr lang="en-US" sz="1400" dirty="0" err="1">
                <a:solidFill>
                  <a:srgbClr val="3C5790"/>
                </a:solidFill>
              </a:rPr>
              <a:t>bwhog</a:t>
            </a:r>
            <a:r>
              <a:rPr lang="en-US" sz="1400" dirty="0">
                <a:solidFill>
                  <a:srgbClr val="3C5790"/>
                </a:solidFill>
              </a:rPr>
              <a:t>) {</a:t>
            </a:r>
          </a:p>
          <a:p>
            <a:r>
              <a:rPr lang="en-US" sz="1400" dirty="0">
                <a:solidFill>
                  <a:srgbClr val="3C5790"/>
                </a:solidFill>
              </a:rPr>
              <a:t>            </a:t>
            </a:r>
            <a:r>
              <a:rPr lang="en-US" sz="1400" dirty="0" err="1">
                <a:solidFill>
                  <a:srgbClr val="3C5790"/>
                </a:solidFill>
              </a:rPr>
              <a:t>limit_rate</a:t>
            </a:r>
            <a:r>
              <a:rPr lang="en-US" sz="1400" dirty="0">
                <a:solidFill>
                  <a:srgbClr val="3C5790"/>
                </a:solidFill>
              </a:rPr>
              <a:t> 300k;</a:t>
            </a:r>
          </a:p>
          <a:p>
            <a:r>
              <a:rPr lang="en-US" sz="1400" dirty="0">
                <a:solidFill>
                  <a:srgbClr val="3C5790"/>
                </a:solidFill>
              </a:rPr>
              <a:t>            break;</a:t>
            </a:r>
          </a:p>
          <a:p>
            <a:r>
              <a:rPr lang="en-US" sz="1400" dirty="0">
                <a:solidFill>
                  <a:srgbClr val="3C5790"/>
                </a:solidFill>
              </a:rPr>
              <a:t>}</a:t>
            </a:r>
          </a:p>
        </p:txBody>
      </p:sp>
    </p:spTree>
    <p:extLst>
      <p:ext uri="{BB962C8B-B14F-4D97-AF65-F5344CB8AC3E}">
        <p14:creationId xmlns:p14="http://schemas.microsoft.com/office/powerpoint/2010/main" val="40825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Easy to configure in order to serve static web content or to act as a proxy server.</a:t>
            </a:r>
          </a:p>
          <a:p>
            <a:r>
              <a:rPr lang="en-US" sz="1400" dirty="0">
                <a:solidFill>
                  <a:srgbClr val="3C5790"/>
                </a:solidFill>
              </a:rPr>
              <a:t>Can be deployed to also serve dynamic content on the network.</a:t>
            </a:r>
          </a:p>
          <a:p>
            <a:r>
              <a:rPr lang="en-US" sz="1400" dirty="0">
                <a:solidFill>
                  <a:srgbClr val="3C5790"/>
                </a:solidFill>
              </a:rPr>
              <a:t>Uses an asynchronous event-driven approach, rather than threads, to handle requests.</a:t>
            </a:r>
          </a:p>
          <a:p>
            <a:r>
              <a:rPr lang="en-US" sz="1400" dirty="0">
                <a:solidFill>
                  <a:srgbClr val="3C5790"/>
                </a:solidFill>
              </a:rPr>
              <a:t>Nginx's modular event-driven architecture can provide predictable performance under high loads.</a:t>
            </a:r>
            <a:endParaRPr lang="en-US" sz="1200" dirty="0">
              <a:solidFill>
                <a:srgbClr val="3C579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Rewrite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Another way to stop the processing of the rewrite module directives is to </a:t>
            </a:r>
            <a:r>
              <a:rPr lang="en-US" sz="1400" b="1" dirty="0">
                <a:solidFill>
                  <a:srgbClr val="3C5790"/>
                </a:solidFill>
              </a:rPr>
              <a:t>return </a:t>
            </a:r>
            <a:r>
              <a:rPr lang="en-US" sz="1400" dirty="0">
                <a:solidFill>
                  <a:srgbClr val="3C5790"/>
                </a:solidFill>
              </a:rPr>
              <a:t>control to the main http module processing the request.</a:t>
            </a:r>
          </a:p>
          <a:p>
            <a:endParaRPr lang="en-US" sz="1400" dirty="0">
              <a:solidFill>
                <a:srgbClr val="3C5790"/>
              </a:solidFill>
            </a:endParaRPr>
          </a:p>
          <a:p>
            <a:r>
              <a:rPr lang="en-US" sz="1400" dirty="0">
                <a:solidFill>
                  <a:srgbClr val="3C5790"/>
                </a:solidFill>
              </a:rPr>
              <a:t>location = /image404.html {</a:t>
            </a:r>
          </a:p>
          <a:p>
            <a:r>
              <a:rPr lang="en-US" sz="1400" dirty="0">
                <a:solidFill>
                  <a:srgbClr val="3C5790"/>
                </a:solidFill>
              </a:rPr>
              <a:t>         return 404 "image not found\n";</a:t>
            </a:r>
          </a:p>
          <a:p>
            <a:r>
              <a:rPr lang="en-US" sz="1400" dirty="0">
                <a:solidFill>
                  <a:srgbClr val="3C5790"/>
                </a:solidFill>
              </a:rPr>
              <a:t>}</a:t>
            </a:r>
          </a:p>
        </p:txBody>
      </p:sp>
    </p:spTree>
    <p:extLst>
      <p:ext uri="{BB962C8B-B14F-4D97-AF65-F5344CB8AC3E}">
        <p14:creationId xmlns:p14="http://schemas.microsoft.com/office/powerpoint/2010/main" val="1954917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Rewrite Module (</a:t>
            </a:r>
            <a:r>
              <a:rPr lang="fr-CA" dirty="0" err="1">
                <a:solidFill>
                  <a:schemeClr val="bg1"/>
                </a:solidFill>
              </a:rPr>
              <a:t>cont</a:t>
            </a:r>
            <a:r>
              <a:rPr lang="fr-CA" dirty="0">
                <a:solidFill>
                  <a:schemeClr val="bg1"/>
                </a:solidFill>
              </a:rPr>
              <a:t>.)</a:t>
            </a:r>
          </a:p>
        </p:txBody>
      </p:sp>
      <p:graphicFrame>
        <p:nvGraphicFramePr>
          <p:cNvPr id="5" name="Table 5">
            <a:extLst>
              <a:ext uri="{FF2B5EF4-FFF2-40B4-BE49-F238E27FC236}">
                <a16:creationId xmlns:a16="http://schemas.microsoft.com/office/drawing/2014/main" id="{4AE0EC2C-C1F7-4308-BAA9-D0725A8D70FB}"/>
              </a:ext>
            </a:extLst>
          </p:cNvPr>
          <p:cNvGraphicFramePr>
            <a:graphicFrameLocks noGrp="1"/>
          </p:cNvGraphicFramePr>
          <p:nvPr>
            <p:extLst>
              <p:ext uri="{D42A27DB-BD31-4B8C-83A1-F6EECF244321}">
                <p14:modId xmlns:p14="http://schemas.microsoft.com/office/powerpoint/2010/main" val="1428495907"/>
              </p:ext>
            </p:extLst>
          </p:nvPr>
        </p:nvGraphicFramePr>
        <p:xfrm>
          <a:off x="342900" y="2504967"/>
          <a:ext cx="8458200" cy="3162084"/>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956029011"/>
                    </a:ext>
                  </a:extLst>
                </a:gridCol>
                <a:gridCol w="7400925">
                  <a:extLst>
                    <a:ext uri="{9D8B030D-6E8A-4147-A177-3AD203B41FA5}">
                      <a16:colId xmlns:a16="http://schemas.microsoft.com/office/drawing/2014/main" val="604025215"/>
                    </a:ext>
                  </a:extLst>
                </a:gridCol>
              </a:tblGrid>
              <a:tr h="437143">
                <a:tc>
                  <a:txBody>
                    <a:bodyPr/>
                    <a:lstStyle/>
                    <a:p>
                      <a:pPr algn="ctr"/>
                      <a:r>
                        <a:rPr lang="en-US" dirty="0"/>
                        <a:t>Directive</a:t>
                      </a:r>
                    </a:p>
                  </a:txBody>
                  <a:tcPr/>
                </a:tc>
                <a:tc>
                  <a:txBody>
                    <a:bodyPr/>
                    <a:lstStyle/>
                    <a:p>
                      <a:pPr algn="ctr"/>
                      <a:r>
                        <a:rPr lang="en-US" dirty="0"/>
                        <a:t>Description</a:t>
                      </a:r>
                    </a:p>
                  </a:txBody>
                  <a:tcPr/>
                </a:tc>
                <a:extLst>
                  <a:ext uri="{0D108BD9-81ED-4DB2-BD59-A6C34878D82A}">
                    <a16:rowId xmlns:a16="http://schemas.microsoft.com/office/drawing/2014/main" val="4290768771"/>
                  </a:ext>
                </a:extLst>
              </a:tr>
              <a:tr h="598399">
                <a:tc>
                  <a:txBody>
                    <a:bodyPr/>
                    <a:lstStyle/>
                    <a:p>
                      <a:r>
                        <a:rPr lang="en-US" dirty="0"/>
                        <a:t>break</a:t>
                      </a:r>
                    </a:p>
                  </a:txBody>
                  <a:tcPr/>
                </a:tc>
                <a:tc>
                  <a:txBody>
                    <a:bodyPr/>
                    <a:lstStyle/>
                    <a:p>
                      <a:r>
                        <a:rPr lang="en-US" dirty="0"/>
                        <a:t>ends the processing of the rewrite module directives found within the same context.</a:t>
                      </a:r>
                    </a:p>
                  </a:txBody>
                  <a:tcPr/>
                </a:tc>
                <a:extLst>
                  <a:ext uri="{0D108BD9-81ED-4DB2-BD59-A6C34878D82A}">
                    <a16:rowId xmlns:a16="http://schemas.microsoft.com/office/drawing/2014/main" val="3101009874"/>
                  </a:ext>
                </a:extLst>
              </a:tr>
              <a:tr h="1030593">
                <a:tc>
                  <a:txBody>
                    <a:bodyPr/>
                    <a:lstStyle/>
                    <a:p>
                      <a:r>
                        <a:rPr lang="en-US" dirty="0"/>
                        <a:t>if</a:t>
                      </a:r>
                    </a:p>
                  </a:txBody>
                  <a:tcPr/>
                </a:tc>
                <a:tc>
                  <a:txBody>
                    <a:bodyPr/>
                    <a:lstStyle/>
                    <a:p>
                      <a:r>
                        <a:rPr lang="en-US" dirty="0"/>
                        <a:t>Evaluates a condition, and if true follows the rewrite module directives specified within the context set up using the following format:</a:t>
                      </a:r>
                    </a:p>
                    <a:p>
                      <a:r>
                        <a:rPr lang="en-US" dirty="0"/>
                        <a:t>if (condition) { … }</a:t>
                      </a:r>
                    </a:p>
                    <a:p>
                      <a:endParaRPr lang="en-US" dirty="0"/>
                    </a:p>
                  </a:txBody>
                  <a:tcPr/>
                </a:tc>
                <a:extLst>
                  <a:ext uri="{0D108BD9-81ED-4DB2-BD59-A6C34878D82A}">
                    <a16:rowId xmlns:a16="http://schemas.microsoft.com/office/drawing/2014/main" val="1743260228"/>
                  </a:ext>
                </a:extLst>
              </a:tr>
              <a:tr h="896141">
                <a:tc>
                  <a:txBody>
                    <a:bodyPr/>
                    <a:lstStyle/>
                    <a:p>
                      <a:r>
                        <a:rPr lang="en-US" dirty="0"/>
                        <a:t>return</a:t>
                      </a:r>
                    </a:p>
                  </a:txBody>
                  <a:tcPr/>
                </a:tc>
                <a:tc>
                  <a:txBody>
                    <a:bodyPr/>
                    <a:lstStyle/>
                    <a:p>
                      <a:r>
                        <a:rPr lang="en-US" dirty="0"/>
                        <a:t>Stops processing and returns the specified code to the client. </a:t>
                      </a:r>
                    </a:p>
                  </a:txBody>
                  <a:tcPr/>
                </a:tc>
                <a:extLst>
                  <a:ext uri="{0D108BD9-81ED-4DB2-BD59-A6C34878D82A}">
                    <a16:rowId xmlns:a16="http://schemas.microsoft.com/office/drawing/2014/main" val="3404756200"/>
                  </a:ext>
                </a:extLst>
              </a:tr>
            </a:tbl>
          </a:graphicData>
        </a:graphic>
      </p:graphicFrame>
    </p:spTree>
    <p:extLst>
      <p:ext uri="{BB962C8B-B14F-4D97-AF65-F5344CB8AC3E}">
        <p14:creationId xmlns:p14="http://schemas.microsoft.com/office/powerpoint/2010/main" val="3619606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Rewrite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14800"/>
          </a:xfrm>
        </p:spPr>
        <p:txBody>
          <a:bodyPr/>
          <a:lstStyle/>
          <a:p>
            <a:r>
              <a:rPr lang="en-US" sz="1400" dirty="0">
                <a:solidFill>
                  <a:srgbClr val="3C5790"/>
                </a:solidFill>
              </a:rPr>
              <a:t>The condition may be any of the following:</a:t>
            </a:r>
          </a:p>
          <a:p>
            <a:pPr lvl="1">
              <a:buFont typeface="Wingdings" panose="05000000000000000000" pitchFamily="2" charset="2"/>
              <a:buChar char="Ø"/>
            </a:pPr>
            <a:r>
              <a:rPr lang="en-US" sz="1400" dirty="0">
                <a:solidFill>
                  <a:srgbClr val="3C5790"/>
                </a:solidFill>
              </a:rPr>
              <a:t>a </a:t>
            </a:r>
            <a:r>
              <a:rPr lang="en-US" sz="1400" b="1" dirty="0">
                <a:solidFill>
                  <a:srgbClr val="3C5790"/>
                </a:solidFill>
              </a:rPr>
              <a:t>variable</a:t>
            </a:r>
            <a:r>
              <a:rPr lang="en-US" sz="1400" dirty="0">
                <a:solidFill>
                  <a:srgbClr val="3C5790"/>
                </a:solidFill>
              </a:rPr>
              <a:t> </a:t>
            </a:r>
            <a:r>
              <a:rPr lang="en-US" sz="1400" b="1" dirty="0">
                <a:solidFill>
                  <a:srgbClr val="3C5790"/>
                </a:solidFill>
              </a:rPr>
              <a:t>name</a:t>
            </a:r>
            <a:r>
              <a:rPr lang="en-US" sz="1400" dirty="0">
                <a:solidFill>
                  <a:srgbClr val="3C5790"/>
                </a:solidFill>
              </a:rPr>
              <a:t>: false if empty or any string starting with 0</a:t>
            </a:r>
          </a:p>
          <a:p>
            <a:pPr lvl="1">
              <a:buFont typeface="Wingdings" panose="05000000000000000000" pitchFamily="2" charset="2"/>
              <a:buChar char="Ø"/>
            </a:pPr>
            <a:r>
              <a:rPr lang="en-US" sz="1400" b="1" dirty="0">
                <a:solidFill>
                  <a:srgbClr val="3C5790"/>
                </a:solidFill>
              </a:rPr>
              <a:t>string</a:t>
            </a:r>
            <a:r>
              <a:rPr lang="en-US" sz="1400" dirty="0">
                <a:solidFill>
                  <a:srgbClr val="3C5790"/>
                </a:solidFill>
              </a:rPr>
              <a:t> </a:t>
            </a:r>
            <a:r>
              <a:rPr lang="en-US" sz="1400" b="1" dirty="0">
                <a:solidFill>
                  <a:srgbClr val="3C5790"/>
                </a:solidFill>
              </a:rPr>
              <a:t>comparison</a:t>
            </a:r>
            <a:r>
              <a:rPr lang="en-US" sz="1400" dirty="0">
                <a:solidFill>
                  <a:srgbClr val="3C5790"/>
                </a:solidFill>
              </a:rPr>
              <a:t>: using the = and != operators</a:t>
            </a:r>
          </a:p>
          <a:p>
            <a:pPr lvl="1">
              <a:buFont typeface="Wingdings" panose="05000000000000000000" pitchFamily="2" charset="2"/>
              <a:buChar char="Ø"/>
            </a:pPr>
            <a:r>
              <a:rPr lang="en-US" sz="1400" b="1" dirty="0">
                <a:solidFill>
                  <a:srgbClr val="3C5790"/>
                </a:solidFill>
              </a:rPr>
              <a:t>regular</a:t>
            </a:r>
            <a:r>
              <a:rPr lang="en-US" sz="1400" dirty="0">
                <a:solidFill>
                  <a:srgbClr val="3C5790"/>
                </a:solidFill>
              </a:rPr>
              <a:t> </a:t>
            </a:r>
            <a:r>
              <a:rPr lang="en-US" sz="1400" b="1" dirty="0">
                <a:solidFill>
                  <a:srgbClr val="3C5790"/>
                </a:solidFill>
              </a:rPr>
              <a:t>expression</a:t>
            </a:r>
            <a:r>
              <a:rPr lang="en-US" sz="1400" dirty="0">
                <a:solidFill>
                  <a:srgbClr val="3C5790"/>
                </a:solidFill>
              </a:rPr>
              <a:t> matching: using the ~ (case-sensitive) and the ~* (case-insensitive) positive operators and their negative counterparts !~ and !~*</a:t>
            </a:r>
          </a:p>
          <a:p>
            <a:pPr lvl="1">
              <a:buFont typeface="Wingdings" panose="05000000000000000000" pitchFamily="2" charset="2"/>
              <a:buChar char="Ø"/>
            </a:pPr>
            <a:r>
              <a:rPr lang="en-US" sz="1400" b="1" dirty="0">
                <a:solidFill>
                  <a:srgbClr val="3C5790"/>
                </a:solidFill>
              </a:rPr>
              <a:t>file</a:t>
            </a:r>
            <a:r>
              <a:rPr lang="en-US" sz="1400" dirty="0">
                <a:solidFill>
                  <a:srgbClr val="3C5790"/>
                </a:solidFill>
              </a:rPr>
              <a:t> </a:t>
            </a:r>
            <a:r>
              <a:rPr lang="en-US" sz="1400" b="1" dirty="0">
                <a:solidFill>
                  <a:srgbClr val="3C5790"/>
                </a:solidFill>
              </a:rPr>
              <a:t>existence</a:t>
            </a:r>
            <a:r>
              <a:rPr lang="en-US" sz="1400" dirty="0">
                <a:solidFill>
                  <a:srgbClr val="3C5790"/>
                </a:solidFill>
              </a:rPr>
              <a:t>: using the -f and ! –f operators</a:t>
            </a:r>
          </a:p>
          <a:p>
            <a:pPr lvl="1">
              <a:buFont typeface="Wingdings" panose="05000000000000000000" pitchFamily="2" charset="2"/>
              <a:buChar char="Ø"/>
            </a:pPr>
            <a:r>
              <a:rPr lang="en-US" sz="1400" b="1" dirty="0">
                <a:solidFill>
                  <a:srgbClr val="3C5790"/>
                </a:solidFill>
              </a:rPr>
              <a:t>directory</a:t>
            </a:r>
            <a:r>
              <a:rPr lang="en-US" sz="1400" dirty="0">
                <a:solidFill>
                  <a:srgbClr val="3C5790"/>
                </a:solidFill>
              </a:rPr>
              <a:t> </a:t>
            </a:r>
            <a:r>
              <a:rPr lang="en-US" sz="1400" b="1" dirty="0">
                <a:solidFill>
                  <a:srgbClr val="3C5790"/>
                </a:solidFill>
              </a:rPr>
              <a:t>existence</a:t>
            </a:r>
            <a:r>
              <a:rPr lang="en-US" sz="1400" dirty="0">
                <a:solidFill>
                  <a:srgbClr val="3C5790"/>
                </a:solidFill>
              </a:rPr>
              <a:t>: using the -d and ! -d operators</a:t>
            </a:r>
          </a:p>
          <a:p>
            <a:pPr lvl="1">
              <a:buFont typeface="Wingdings" panose="05000000000000000000" pitchFamily="2" charset="2"/>
              <a:buChar char="Ø"/>
            </a:pPr>
            <a:r>
              <a:rPr lang="en-US" sz="1400" b="1" dirty="0">
                <a:solidFill>
                  <a:srgbClr val="3C5790"/>
                </a:solidFill>
              </a:rPr>
              <a:t>file, directory, or symbolic link existence</a:t>
            </a:r>
            <a:r>
              <a:rPr lang="en-US" sz="1400" dirty="0">
                <a:solidFill>
                  <a:srgbClr val="3C5790"/>
                </a:solidFill>
              </a:rPr>
              <a:t>: using the -e and ! –e operators</a:t>
            </a:r>
          </a:p>
          <a:p>
            <a:pPr lvl="1">
              <a:buFont typeface="Wingdings" panose="05000000000000000000" pitchFamily="2" charset="2"/>
              <a:buChar char="Ø"/>
            </a:pPr>
            <a:r>
              <a:rPr lang="en-US" sz="1400" b="1" dirty="0">
                <a:solidFill>
                  <a:srgbClr val="3C5790"/>
                </a:solidFill>
              </a:rPr>
              <a:t>file</a:t>
            </a:r>
            <a:r>
              <a:rPr lang="en-US" sz="1400" dirty="0">
                <a:solidFill>
                  <a:srgbClr val="3C5790"/>
                </a:solidFill>
              </a:rPr>
              <a:t> </a:t>
            </a:r>
            <a:r>
              <a:rPr lang="en-US" sz="1400" b="1" dirty="0">
                <a:solidFill>
                  <a:srgbClr val="3C5790"/>
                </a:solidFill>
              </a:rPr>
              <a:t>executability</a:t>
            </a:r>
            <a:r>
              <a:rPr lang="en-US" sz="1400" dirty="0">
                <a:solidFill>
                  <a:srgbClr val="3C5790"/>
                </a:solidFill>
              </a:rPr>
              <a:t>: using the -x and ! -x operators</a:t>
            </a:r>
          </a:p>
        </p:txBody>
      </p:sp>
    </p:spTree>
    <p:extLst>
      <p:ext uri="{BB962C8B-B14F-4D97-AF65-F5344CB8AC3E}">
        <p14:creationId xmlns:p14="http://schemas.microsoft.com/office/powerpoint/2010/main" val="48457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Rewrite Module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14800"/>
          </a:xfrm>
        </p:spPr>
        <p:txBody>
          <a:bodyPr/>
          <a:lstStyle/>
          <a:p>
            <a:r>
              <a:rPr lang="en-US" sz="1400" dirty="0">
                <a:solidFill>
                  <a:srgbClr val="3C5790"/>
                </a:solidFill>
              </a:rPr>
              <a:t>The directive </a:t>
            </a:r>
            <a:r>
              <a:rPr lang="en-US" sz="1400" b="1" dirty="0" err="1">
                <a:solidFill>
                  <a:srgbClr val="3C5790"/>
                </a:solidFill>
              </a:rPr>
              <a:t>rewrite_log</a:t>
            </a:r>
            <a:r>
              <a:rPr lang="en-US" sz="1400" dirty="0">
                <a:solidFill>
                  <a:srgbClr val="3C5790"/>
                </a:solidFill>
              </a:rPr>
              <a:t> activate notice log level of rewrite to </a:t>
            </a:r>
            <a:r>
              <a:rPr lang="en-US" sz="1400" dirty="0" err="1">
                <a:solidFill>
                  <a:srgbClr val="3C5790"/>
                </a:solidFill>
              </a:rPr>
              <a:t>error_log</a:t>
            </a:r>
            <a:r>
              <a:rPr lang="en-US" sz="1400" dirty="0">
                <a:solidFill>
                  <a:srgbClr val="3C5790"/>
                </a:solidFill>
              </a:rPr>
              <a:t>.</a:t>
            </a:r>
          </a:p>
          <a:p>
            <a:r>
              <a:rPr lang="en-US" sz="1400" dirty="0">
                <a:solidFill>
                  <a:srgbClr val="3C5790"/>
                </a:solidFill>
              </a:rPr>
              <a:t>The </a:t>
            </a:r>
            <a:r>
              <a:rPr lang="en-US" sz="1400" b="1" dirty="0">
                <a:solidFill>
                  <a:srgbClr val="3C5790"/>
                </a:solidFill>
              </a:rPr>
              <a:t>set </a:t>
            </a:r>
            <a:r>
              <a:rPr lang="en-US" sz="1400" dirty="0">
                <a:solidFill>
                  <a:srgbClr val="3C5790"/>
                </a:solidFill>
              </a:rPr>
              <a:t>directive sets a given variable to a specific value.</a:t>
            </a:r>
          </a:p>
          <a:p>
            <a:r>
              <a:rPr lang="en-US" sz="1400" dirty="0">
                <a:solidFill>
                  <a:srgbClr val="3C5790"/>
                </a:solidFill>
              </a:rPr>
              <a:t>The rewrite </a:t>
            </a:r>
            <a:r>
              <a:rPr lang="en-US" sz="1400" b="1" dirty="0">
                <a:solidFill>
                  <a:srgbClr val="3C5790"/>
                </a:solidFill>
              </a:rPr>
              <a:t>directive</a:t>
            </a:r>
            <a:r>
              <a:rPr lang="en-US" sz="1400" dirty="0">
                <a:solidFill>
                  <a:srgbClr val="3C5790"/>
                </a:solidFill>
              </a:rPr>
              <a:t> changes the URI from one matched by the regular expression in the first parameter to the string in the second parameter.</a:t>
            </a:r>
          </a:p>
        </p:txBody>
      </p:sp>
    </p:spTree>
    <p:extLst>
      <p:ext uri="{BB962C8B-B14F-4D97-AF65-F5344CB8AC3E}">
        <p14:creationId xmlns:p14="http://schemas.microsoft.com/office/powerpoint/2010/main" val="2576581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NGINX is one of the most popular web servers and reverse proxies</a:t>
            </a:r>
          </a:p>
          <a:p>
            <a:r>
              <a:rPr lang="en-US" sz="1400" dirty="0">
                <a:solidFill>
                  <a:srgbClr val="3C5790"/>
                </a:solidFill>
              </a:rPr>
              <a:t>It offers high performance</a:t>
            </a:r>
          </a:p>
          <a:p>
            <a:r>
              <a:rPr lang="en-US" sz="1400" dirty="0">
                <a:solidFill>
                  <a:srgbClr val="3C5790"/>
                </a:solidFill>
              </a:rPr>
              <a:t>Easy to learn</a:t>
            </a:r>
          </a:p>
          <a:p>
            <a:r>
              <a:rPr lang="en-US" sz="1400" dirty="0">
                <a:solidFill>
                  <a:srgbClr val="3C5790"/>
                </a:solidFill>
              </a:rPr>
              <a:t>Can be extended using custom modules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lumMod val="95000"/>
                  </a:schemeClr>
                </a:solidFill>
              </a:rPr>
              <a:t>https://en.wikipedia.org/wiki/Nginx</a:t>
            </a:r>
          </a:p>
          <a:p>
            <a:r>
              <a:rPr lang="en-US" sz="1600" dirty="0">
                <a:solidFill>
                  <a:schemeClr val="bg1">
                    <a:lumMod val="95000"/>
                  </a:schemeClr>
                </a:solidFill>
              </a:rPr>
              <a:t>https://nginx.org/en/docs/</a:t>
            </a:r>
          </a:p>
          <a:p>
            <a:r>
              <a:rPr lang="en-US" sz="1600" dirty="0" err="1">
                <a:solidFill>
                  <a:schemeClr val="bg1">
                    <a:lumMod val="95000"/>
                  </a:schemeClr>
                </a:solidFill>
              </a:rPr>
              <a:t>Packt</a:t>
            </a:r>
            <a:r>
              <a:rPr lang="en-US" sz="1600" dirty="0">
                <a:solidFill>
                  <a:schemeClr val="bg1">
                    <a:lumMod val="95000"/>
                  </a:schemeClr>
                </a:solidFill>
              </a:rPr>
              <a:t> Publishing - Nginx HTTP Server Third Edition</a:t>
            </a:r>
          </a:p>
          <a:p>
            <a:r>
              <a:rPr lang="en-US" sz="1600" dirty="0" err="1">
                <a:solidFill>
                  <a:schemeClr val="bg1">
                    <a:lumMod val="95000"/>
                  </a:schemeClr>
                </a:solidFill>
              </a:rPr>
              <a:t>Packt</a:t>
            </a:r>
            <a:r>
              <a:rPr lang="en-US" sz="1600" dirty="0">
                <a:solidFill>
                  <a:schemeClr val="bg1">
                    <a:lumMod val="95000"/>
                  </a:schemeClr>
                </a:solidFill>
              </a:rPr>
              <a:t> Publishing - Nginx Essentials</a:t>
            </a:r>
          </a:p>
          <a:p>
            <a:r>
              <a:rPr lang="en-US" sz="1600" dirty="0" err="1">
                <a:solidFill>
                  <a:schemeClr val="bg1">
                    <a:lumMod val="95000"/>
                  </a:schemeClr>
                </a:solidFill>
              </a:rPr>
              <a:t>Packt</a:t>
            </a:r>
            <a:r>
              <a:rPr lang="en-US" sz="1600" dirty="0">
                <a:solidFill>
                  <a:schemeClr val="bg1">
                    <a:lumMod val="95000"/>
                  </a:schemeClr>
                </a:solidFill>
              </a:rPr>
              <a:t> Publishing - Mastering Nginx</a:t>
            </a:r>
          </a:p>
          <a:p>
            <a:r>
              <a:rPr lang="en-US" sz="1600" dirty="0">
                <a:solidFill>
                  <a:schemeClr val="bg1">
                    <a:lumMod val="95000"/>
                  </a:schemeClr>
                </a:solidFill>
              </a:rPr>
              <a:t>Udemy – Beginners Guide to master the HTTP protocol and NGINX</a:t>
            </a:r>
          </a:p>
          <a:p>
            <a:endParaRPr lang="en-US" sz="1600" dirty="0">
              <a:solidFill>
                <a:schemeClr val="bg1">
                  <a:lumMod val="95000"/>
                </a:schemeClr>
              </a:solidFill>
            </a:endParaRPr>
          </a:p>
          <a:p>
            <a:endParaRPr lang="en-US" sz="1600"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pic>
        <p:nvPicPr>
          <p:cNvPr id="3" name="Picture 2">
            <a:extLst>
              <a:ext uri="{FF2B5EF4-FFF2-40B4-BE49-F238E27FC236}">
                <a16:creationId xmlns:a16="http://schemas.microsoft.com/office/drawing/2014/main" id="{143000A0-C077-4E33-86D3-E8779D178660}"/>
              </a:ext>
            </a:extLst>
          </p:cNvPr>
          <p:cNvPicPr>
            <a:picLocks noChangeAspect="1"/>
          </p:cNvPicPr>
          <p:nvPr/>
        </p:nvPicPr>
        <p:blipFill>
          <a:blip r:embed="rId3"/>
          <a:stretch>
            <a:fillRect/>
          </a:stretch>
        </p:blipFill>
        <p:spPr>
          <a:xfrm>
            <a:off x="914400" y="1905000"/>
            <a:ext cx="6858000" cy="43167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A single Nginx instance consists of the master process and worker processes.</a:t>
            </a:r>
          </a:p>
          <a:p>
            <a:r>
              <a:rPr lang="en-US" sz="1400" dirty="0">
                <a:solidFill>
                  <a:srgbClr val="3C5790"/>
                </a:solidFill>
              </a:rPr>
              <a:t>Worker processes wait on listening sockets and accept incoming connections.</a:t>
            </a:r>
          </a:p>
          <a:p>
            <a:r>
              <a:rPr lang="en-US" sz="1400" dirty="0">
                <a:solidFill>
                  <a:srgbClr val="3C5790"/>
                </a:solidFill>
              </a:rPr>
              <a:t>The master process is responsible for all startup, shutdown and maintenance tasks:</a:t>
            </a:r>
          </a:p>
          <a:p>
            <a:pPr lvl="1">
              <a:buFont typeface="Wingdings" panose="05000000000000000000" pitchFamily="2" charset="2"/>
              <a:buChar char="Ø"/>
            </a:pPr>
            <a:r>
              <a:rPr lang="en-US" sz="1400" dirty="0">
                <a:solidFill>
                  <a:srgbClr val="3C5790"/>
                </a:solidFill>
              </a:rPr>
              <a:t>Reading and re-reading configuration files</a:t>
            </a:r>
          </a:p>
          <a:p>
            <a:pPr lvl="1">
              <a:buFont typeface="Wingdings" panose="05000000000000000000" pitchFamily="2" charset="2"/>
              <a:buChar char="Ø"/>
            </a:pPr>
            <a:r>
              <a:rPr lang="en-US" sz="1400" dirty="0">
                <a:solidFill>
                  <a:srgbClr val="3C5790"/>
                </a:solidFill>
              </a:rPr>
              <a:t>Opening and reopening log files</a:t>
            </a:r>
          </a:p>
          <a:p>
            <a:pPr lvl="1">
              <a:buFont typeface="Wingdings" panose="05000000000000000000" pitchFamily="2" charset="2"/>
              <a:buChar char="Ø"/>
            </a:pPr>
            <a:r>
              <a:rPr lang="en-US" sz="1400" dirty="0">
                <a:solidFill>
                  <a:srgbClr val="3C5790"/>
                </a:solidFill>
              </a:rPr>
              <a:t>Creating listening sockets</a:t>
            </a:r>
          </a:p>
          <a:p>
            <a:pPr lvl="1">
              <a:buFont typeface="Wingdings" panose="05000000000000000000" pitchFamily="2" charset="2"/>
              <a:buChar char="Ø"/>
            </a:pPr>
            <a:r>
              <a:rPr lang="en-US" sz="1400" dirty="0">
                <a:solidFill>
                  <a:srgbClr val="3C5790"/>
                </a:solidFill>
              </a:rPr>
              <a:t>Starting and restarting worker processes</a:t>
            </a:r>
          </a:p>
          <a:p>
            <a:pPr lvl="1">
              <a:buFont typeface="Wingdings" panose="05000000000000000000" pitchFamily="2" charset="2"/>
              <a:buChar char="Ø"/>
            </a:pPr>
            <a:r>
              <a:rPr lang="en-US" sz="1400" dirty="0">
                <a:solidFill>
                  <a:srgbClr val="3C5790"/>
                </a:solidFill>
              </a:rPr>
              <a:t>Forwarding signals to the worker processes</a:t>
            </a:r>
          </a:p>
          <a:p>
            <a:pPr lvl="1">
              <a:buFont typeface="Wingdings" panose="05000000000000000000" pitchFamily="2" charset="2"/>
              <a:buChar char="Ø"/>
            </a:pPr>
            <a:r>
              <a:rPr lang="en-US" sz="1400" dirty="0">
                <a:solidFill>
                  <a:srgbClr val="3C5790"/>
                </a:solidFill>
              </a:rPr>
              <a:t>Starting a new binary</a:t>
            </a:r>
          </a:p>
        </p:txBody>
      </p:sp>
    </p:spTree>
    <p:extLst>
      <p:ext uri="{BB962C8B-B14F-4D97-AF65-F5344CB8AC3E}">
        <p14:creationId xmlns:p14="http://schemas.microsoft.com/office/powerpoint/2010/main" val="351220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The Ubuntu Linux distribution contains a prebuilt package for Nginx.</a:t>
            </a:r>
          </a:p>
          <a:p>
            <a:r>
              <a:rPr lang="en-US" sz="1400" dirty="0" err="1">
                <a:solidFill>
                  <a:srgbClr val="3C5790"/>
                </a:solidFill>
              </a:rPr>
              <a:t>sudo</a:t>
            </a:r>
            <a:r>
              <a:rPr lang="en-US" sz="1400" dirty="0">
                <a:solidFill>
                  <a:srgbClr val="3C5790"/>
                </a:solidFill>
              </a:rPr>
              <a:t> apt update</a:t>
            </a:r>
          </a:p>
          <a:p>
            <a:r>
              <a:rPr lang="en-US" sz="1400" dirty="0" err="1">
                <a:solidFill>
                  <a:srgbClr val="3C5790"/>
                </a:solidFill>
              </a:rPr>
              <a:t>sudo</a:t>
            </a:r>
            <a:r>
              <a:rPr lang="en-US" sz="1400" dirty="0">
                <a:solidFill>
                  <a:srgbClr val="3C5790"/>
                </a:solidFill>
              </a:rPr>
              <a:t> apt-get install nginx</a:t>
            </a:r>
          </a:p>
          <a:p>
            <a:r>
              <a:rPr lang="en-US" sz="1400" dirty="0" err="1">
                <a:solidFill>
                  <a:srgbClr val="3C5790"/>
                </a:solidFill>
              </a:rPr>
              <a:t>sudo</a:t>
            </a:r>
            <a:r>
              <a:rPr lang="en-US" sz="1400" dirty="0">
                <a:solidFill>
                  <a:srgbClr val="3C5790"/>
                </a:solidFill>
              </a:rPr>
              <a:t> service nginx start</a:t>
            </a:r>
          </a:p>
          <a:p>
            <a:endParaRPr lang="en-US" sz="1400" dirty="0">
              <a:solidFill>
                <a:srgbClr val="3C5790"/>
              </a:solidFill>
            </a:endParaRPr>
          </a:p>
        </p:txBody>
      </p:sp>
      <p:pic>
        <p:nvPicPr>
          <p:cNvPr id="5" name="Picture 4">
            <a:extLst>
              <a:ext uri="{FF2B5EF4-FFF2-40B4-BE49-F238E27FC236}">
                <a16:creationId xmlns:a16="http://schemas.microsoft.com/office/drawing/2014/main" id="{E781DD4C-18A8-4602-BD1D-C3CB8C58E822}"/>
              </a:ext>
            </a:extLst>
          </p:cNvPr>
          <p:cNvPicPr>
            <a:picLocks noChangeAspect="1"/>
          </p:cNvPicPr>
          <p:nvPr/>
        </p:nvPicPr>
        <p:blipFill>
          <a:blip r:embed="rId3"/>
          <a:stretch>
            <a:fillRect/>
          </a:stretch>
        </p:blipFill>
        <p:spPr>
          <a:xfrm>
            <a:off x="1524000" y="3276600"/>
            <a:ext cx="6324600" cy="26865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Nginx is not provided out of the box in Red Hat Enterprise Linux or CentOS.</a:t>
            </a:r>
          </a:p>
          <a:p>
            <a:r>
              <a:rPr lang="en-US" sz="1400" dirty="0">
                <a:solidFill>
                  <a:srgbClr val="3C5790"/>
                </a:solidFill>
              </a:rPr>
              <a:t>We need to use the Extra Packages for Enterprise Linux (EPEL) repository.</a:t>
            </a:r>
          </a:p>
          <a:p>
            <a:r>
              <a:rPr lang="en-US" sz="1400" dirty="0">
                <a:solidFill>
                  <a:srgbClr val="3C5790"/>
                </a:solidFill>
              </a:rPr>
              <a:t>yum install nginx</a:t>
            </a:r>
          </a:p>
          <a:p>
            <a:endParaRPr lang="en-US" sz="1400" dirty="0">
              <a:solidFill>
                <a:srgbClr val="3C5790"/>
              </a:solidFill>
            </a:endParaRPr>
          </a:p>
        </p:txBody>
      </p:sp>
      <p:pic>
        <p:nvPicPr>
          <p:cNvPr id="3" name="Picture 2">
            <a:extLst>
              <a:ext uri="{FF2B5EF4-FFF2-40B4-BE49-F238E27FC236}">
                <a16:creationId xmlns:a16="http://schemas.microsoft.com/office/drawing/2014/main" id="{28E14EE4-AB63-4B93-8578-D7E95519FB29}"/>
              </a:ext>
            </a:extLst>
          </p:cNvPr>
          <p:cNvPicPr>
            <a:picLocks noChangeAspect="1"/>
          </p:cNvPicPr>
          <p:nvPr/>
        </p:nvPicPr>
        <p:blipFill>
          <a:blip r:embed="rId3"/>
          <a:stretch>
            <a:fillRect/>
          </a:stretch>
        </p:blipFill>
        <p:spPr>
          <a:xfrm>
            <a:off x="838200" y="3344589"/>
            <a:ext cx="7162800" cy="24438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The nginx folder contains a set of parameter files.</a:t>
            </a:r>
          </a:p>
        </p:txBody>
      </p:sp>
      <p:pic>
        <p:nvPicPr>
          <p:cNvPr id="3" name="Picture 2">
            <a:extLst>
              <a:ext uri="{FF2B5EF4-FFF2-40B4-BE49-F238E27FC236}">
                <a16:creationId xmlns:a16="http://schemas.microsoft.com/office/drawing/2014/main" id="{CF7036F7-8670-407A-B345-A898DB2207F8}"/>
              </a:ext>
            </a:extLst>
          </p:cNvPr>
          <p:cNvPicPr>
            <a:picLocks noChangeAspect="1"/>
          </p:cNvPicPr>
          <p:nvPr/>
        </p:nvPicPr>
        <p:blipFill>
          <a:blip r:embed="rId3"/>
          <a:stretch>
            <a:fillRect/>
          </a:stretch>
        </p:blipFill>
        <p:spPr>
          <a:xfrm>
            <a:off x="1524000" y="2362200"/>
            <a:ext cx="6400800" cy="3861698"/>
          </a:xfrm>
          <a:prstGeom prst="rect">
            <a:avLst/>
          </a:prstGeom>
        </p:spPr>
      </p:pic>
    </p:spTree>
    <p:extLst>
      <p:ext uri="{BB962C8B-B14F-4D97-AF65-F5344CB8AC3E}">
        <p14:creationId xmlns:p14="http://schemas.microsoft.com/office/powerpoint/2010/main" val="3283481825"/>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17323</TotalTime>
  <Words>2583</Words>
  <Application>Microsoft Office PowerPoint</Application>
  <PresentationFormat>On-screen Show (4:3)</PresentationFormat>
  <Paragraphs>303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143</vt:lpstr>
      <vt:lpstr>Nginx</vt:lpstr>
      <vt:lpstr>Contents</vt:lpstr>
      <vt:lpstr>What is Nginx ?</vt:lpstr>
      <vt:lpstr>Features</vt:lpstr>
      <vt:lpstr>Arhitecture</vt:lpstr>
      <vt:lpstr>Arhitecture (cont.)</vt:lpstr>
      <vt:lpstr>Core</vt:lpstr>
      <vt:lpstr>Core (cont.)</vt:lpstr>
      <vt:lpstr>Core (cont.)</vt:lpstr>
      <vt:lpstr>Core (cont.)</vt:lpstr>
      <vt:lpstr>Core (cont.)</vt:lpstr>
      <vt:lpstr>Core (cont.)</vt:lpstr>
      <vt:lpstr>Core (cont.)</vt:lpstr>
      <vt:lpstr>Core (cont.)</vt:lpstr>
      <vt:lpstr>HTTP Module</vt:lpstr>
      <vt:lpstr>HTTP Module (cont.)</vt:lpstr>
      <vt:lpstr>HTTP Module (cont.)</vt:lpstr>
      <vt:lpstr>HTTP Module (cont.)</vt:lpstr>
      <vt:lpstr>HTTP Module (cont.)</vt:lpstr>
      <vt:lpstr>HTTP Module (cont.)</vt:lpstr>
      <vt:lpstr>HTTP Module (cont.)</vt:lpstr>
      <vt:lpstr>HTTP Module (cont.)</vt:lpstr>
      <vt:lpstr>HTTP Module (cont.)</vt:lpstr>
      <vt:lpstr>HTTP Module (cont.)</vt:lpstr>
      <vt:lpstr>Reverse Proxy</vt:lpstr>
      <vt:lpstr>Reverse Proxy (cont.)</vt:lpstr>
      <vt:lpstr>Reverse Proxy (cont.)</vt:lpstr>
      <vt:lpstr>Load Balancer</vt:lpstr>
      <vt:lpstr>Load Balancer (cont.)</vt:lpstr>
      <vt:lpstr>Load Balancer (cont.)</vt:lpstr>
      <vt:lpstr>Load Balancer (cont.)</vt:lpstr>
      <vt:lpstr>Load Balancer (cont.)</vt:lpstr>
      <vt:lpstr>Load Balancer (cont.)</vt:lpstr>
      <vt:lpstr>Caching</vt:lpstr>
      <vt:lpstr>Caching (cont.)</vt:lpstr>
      <vt:lpstr>Caching (cont.)</vt:lpstr>
      <vt:lpstr>Access Control</vt:lpstr>
      <vt:lpstr>Access Control (cont.)</vt:lpstr>
      <vt:lpstr>Rewrite Module</vt:lpstr>
      <vt:lpstr>Rewrite Module (cont.)</vt:lpstr>
      <vt:lpstr>Rewrite Module (cont.)</vt:lpstr>
      <vt:lpstr>Rewrite Module (cont.)</vt:lpstr>
      <vt:lpstr>Rewrite Module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852</cp:revision>
  <dcterms:created xsi:type="dcterms:W3CDTF">2012-04-12T06:19:17Z</dcterms:created>
  <dcterms:modified xsi:type="dcterms:W3CDTF">2022-03-28T10:51:14Z</dcterms:modified>
</cp:coreProperties>
</file>