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3" r:id="rId5"/>
    <p:sldId id="382" r:id="rId6"/>
    <p:sldId id="390" r:id="rId7"/>
    <p:sldId id="389" r:id="rId8"/>
    <p:sldId id="396" r:id="rId9"/>
    <p:sldId id="397" r:id="rId10"/>
    <p:sldId id="398" r:id="rId11"/>
    <p:sldId id="400" r:id="rId12"/>
    <p:sldId id="409" r:id="rId13"/>
    <p:sldId id="413" r:id="rId14"/>
    <p:sldId id="414" r:id="rId15"/>
    <p:sldId id="415" r:id="rId16"/>
    <p:sldId id="410" r:id="rId17"/>
    <p:sldId id="416" r:id="rId18"/>
    <p:sldId id="417" r:id="rId19"/>
    <p:sldId id="418" r:id="rId20"/>
    <p:sldId id="401" r:id="rId21"/>
    <p:sldId id="406" r:id="rId22"/>
    <p:sldId id="408" r:id="rId23"/>
    <p:sldId id="405" r:id="rId24"/>
    <p:sldId id="419" r:id="rId25"/>
    <p:sldId id="402" r:id="rId26"/>
    <p:sldId id="421" r:id="rId27"/>
    <p:sldId id="420" r:id="rId28"/>
    <p:sldId id="407" r:id="rId29"/>
    <p:sldId id="404" r:id="rId30"/>
    <p:sldId id="259" r:id="rId3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60" d="100"/>
          <a:sy n="60" d="100"/>
        </p:scale>
        <p:origin x="14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ssl.org/ssl-guide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TLS 1.3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657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Public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key(asymmetric</a:t>
            </a:r>
            <a:r>
              <a:rPr lang="en-US" sz="1400" dirty="0">
                <a:solidFill>
                  <a:srgbClr val="3C5790"/>
                </a:solidFill>
              </a:rPr>
              <a:t>) cryptography actually has each of the 2 parties use separate keys: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one for encryption </a:t>
            </a:r>
            <a:r>
              <a:rPr lang="en-US" sz="1400" b="1" dirty="0">
                <a:solidFill>
                  <a:srgbClr val="3C5790"/>
                </a:solidFill>
              </a:rPr>
              <a:t>(public key)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another one for decryption </a:t>
            </a:r>
            <a:r>
              <a:rPr lang="en-US" sz="1400" b="1" dirty="0">
                <a:solidFill>
                  <a:srgbClr val="3C5790"/>
                </a:solidFill>
              </a:rPr>
              <a:t>(private key)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key encryption is powerful but extremely complex.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good approach is to share the secret key over a secure channel done with public/private keys.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special type is algorithm is known as </a:t>
            </a:r>
            <a:r>
              <a:rPr lang="en-US" sz="1400" b="1" dirty="0">
                <a:solidFill>
                  <a:srgbClr val="3C5790"/>
                </a:solidFill>
              </a:rPr>
              <a:t>key exchange algorithm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55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Public key certificates contains lots of information like: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issuer</a:t>
            </a:r>
            <a:r>
              <a:rPr lang="en-US" sz="1400" dirty="0">
                <a:solidFill>
                  <a:srgbClr val="3C5790"/>
                </a:solidFill>
              </a:rPr>
              <a:t>: identifies the organization that has issued the certificate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 period of validity</a:t>
            </a:r>
            <a:r>
              <a:rPr lang="en-US" sz="1400" dirty="0">
                <a:solidFill>
                  <a:srgbClr val="3C5790"/>
                </a:solidFill>
              </a:rPr>
              <a:t>: certificates expire after a certain time.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 subject</a:t>
            </a:r>
            <a:r>
              <a:rPr lang="en-US" sz="1400" dirty="0">
                <a:solidFill>
                  <a:srgbClr val="3C5790"/>
                </a:solidFill>
              </a:rPr>
              <a:t>: issuer's signature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971800"/>
            <a:ext cx="2133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SSL(Secure Sockets Layer) it permits to access encrypted information through Public Key Infrastructure, and secondly, it helps authenticate the identity of the owner of the SSL certificate.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SSL Record Protocol </a:t>
            </a:r>
            <a:r>
              <a:rPr lang="en-US" sz="1400" dirty="0">
                <a:solidFill>
                  <a:srgbClr val="3C5790"/>
                </a:solidFill>
              </a:rPr>
              <a:t>is responsible for handling encryption of all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SSL Alert Protocol </a:t>
            </a:r>
            <a:r>
              <a:rPr lang="en-US" sz="1400" dirty="0">
                <a:solidFill>
                  <a:srgbClr val="3C5790"/>
                </a:solidFill>
              </a:rPr>
              <a:t>provides SSL related alerts, as it is responsible to handle questionable type of packets.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handles three different types of alert messages: </a:t>
            </a:r>
            <a:r>
              <a:rPr lang="en-US" sz="1400" b="1" dirty="0">
                <a:solidFill>
                  <a:srgbClr val="3C5790"/>
                </a:solidFill>
              </a:rPr>
              <a:t>Warning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Critical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Fatal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B5409-3153-4665-A1AC-5BAC6F51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752850"/>
            <a:ext cx="7448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single key is used by symmetric encryption and it's shared among people who are looking to receive the message. </a:t>
            </a:r>
            <a:r>
              <a:rPr lang="en-US" sz="1400" b="1" dirty="0">
                <a:solidFill>
                  <a:srgbClr val="3C5790"/>
                </a:solidFill>
              </a:rPr>
              <a:t>Symmetric</a:t>
            </a:r>
            <a:r>
              <a:rPr lang="en-US" sz="1400" dirty="0">
                <a:solidFill>
                  <a:srgbClr val="3C5790"/>
                </a:solidFill>
              </a:rPr>
              <a:t> encryption is the encryption method which involves one secret key to cipher and decipher the information. </a:t>
            </a:r>
            <a:r>
              <a:rPr lang="en-US" sz="1400" b="1" dirty="0">
                <a:solidFill>
                  <a:srgbClr val="3C5790"/>
                </a:solidFill>
              </a:rPr>
              <a:t>Asymmetric</a:t>
            </a:r>
            <a:r>
              <a:rPr lang="en-US" sz="1400" dirty="0">
                <a:solidFill>
                  <a:srgbClr val="3C5790"/>
                </a:solidFill>
              </a:rPr>
              <a:t> encryption eliminates the sharing of the key by making using of a pair of public-private keys.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640C3-6F42-44D1-91E4-28956EA8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9" y="3581400"/>
            <a:ext cx="7959291" cy="23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0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05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Key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Exchange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Algorithm</a:t>
            </a:r>
            <a:r>
              <a:rPr lang="en-US" sz="1400" dirty="0">
                <a:solidFill>
                  <a:srgbClr val="3C5790"/>
                </a:solidFill>
              </a:rPr>
              <a:t> assures confidentiality at the time of data transmission though different secure file transfer protocols such as HTTPS, the data needs to be encrypted.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Authentication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Algorithms</a:t>
            </a:r>
            <a:r>
              <a:rPr lang="en-US" sz="1400" dirty="0">
                <a:solidFill>
                  <a:srgbClr val="3C5790"/>
                </a:solidFill>
              </a:rPr>
              <a:t> ensure and correct data transmission must verify the identity of the user who will have access to the data.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Bulk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encryption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algorithm</a:t>
            </a:r>
            <a:r>
              <a:rPr lang="en-US" sz="1400" dirty="0">
                <a:solidFill>
                  <a:srgbClr val="3C5790"/>
                </a:solidFill>
              </a:rPr>
              <a:t> is used to ensure the secure transmission of data. Widely used: CAMELLA, AES, 3DES.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MAC</a:t>
            </a:r>
            <a:r>
              <a:rPr lang="en-US" sz="1400" dirty="0">
                <a:solidFill>
                  <a:srgbClr val="3C5790"/>
                </a:solidFill>
              </a:rPr>
              <a:t>(Message Authentication Code) algorithms is used for the verification and authentication of the received message.</a:t>
            </a:r>
          </a:p>
        </p:txBody>
      </p:sp>
    </p:spTree>
    <p:extLst>
      <p:ext uri="{BB962C8B-B14F-4D97-AF65-F5344CB8AC3E}">
        <p14:creationId xmlns:p14="http://schemas.microsoft.com/office/powerpoint/2010/main" val="164224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05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GCM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>
                <a:solidFill>
                  <a:srgbClr val="3C5790"/>
                </a:solidFill>
              </a:rPr>
              <a:t>Galois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Counter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</a:t>
            </a:r>
            <a:r>
              <a:rPr lang="en-US" sz="1400" dirty="0">
                <a:solidFill>
                  <a:srgbClr val="3C5790"/>
                </a:solidFill>
              </a:rPr>
              <a:t>) is a type of cipher mode, a block of operation which used universal hashing over a binary Galois field to offer authenticated encryption and authenticated decryption. It's a mode of operation for symmetric key cryptographic block ciphers widely used due to their performance and efficiency.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CRS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>
                <a:solidFill>
                  <a:srgbClr val="3C5790"/>
                </a:solidFill>
              </a:rPr>
              <a:t>Cyclic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Redundancy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Check</a:t>
            </a:r>
            <a:r>
              <a:rPr lang="en-US" sz="1400" dirty="0">
                <a:solidFill>
                  <a:srgbClr val="3C5790"/>
                </a:solidFill>
              </a:rPr>
              <a:t>) algorithms are used to hep at a certain level of randomly detecting damaged parts of the messages.</a:t>
            </a:r>
          </a:p>
        </p:txBody>
      </p:sp>
    </p:spTree>
    <p:extLst>
      <p:ext uri="{BB962C8B-B14F-4D97-AF65-F5344CB8AC3E}">
        <p14:creationId xmlns:p14="http://schemas.microsoft.com/office/powerpoint/2010/main" val="12669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509F8-8601-4E8A-961C-DD90C722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0" y="2712690"/>
            <a:ext cx="8229600" cy="2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7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Formats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SSL certificate is also known as </a:t>
            </a:r>
            <a:r>
              <a:rPr lang="en-US" sz="1400" b="1" dirty="0">
                <a:solidFill>
                  <a:srgbClr val="3C5790"/>
                </a:solidFill>
              </a:rPr>
              <a:t>X.509 certificate</a:t>
            </a:r>
            <a:r>
              <a:rPr lang="en-US" sz="1400" dirty="0">
                <a:solidFill>
                  <a:srgbClr val="3C5790"/>
                </a:solidFill>
              </a:rPr>
              <a:t>, where X.509 is a set of standards which defines the structure of the certificate.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uses a format language known as </a:t>
            </a:r>
            <a:r>
              <a:rPr lang="en-US" sz="1400" b="1" dirty="0">
                <a:solidFill>
                  <a:srgbClr val="3C5790"/>
                </a:solidFill>
              </a:rPr>
              <a:t>Abstract Syntax Notation One </a:t>
            </a:r>
            <a:r>
              <a:rPr lang="en-US" sz="1400" dirty="0">
                <a:solidFill>
                  <a:srgbClr val="3C5790"/>
                </a:solidFill>
              </a:rPr>
              <a:t>(ASN.1) to describe the data structure of the certificate.</a:t>
            </a:r>
          </a:p>
        </p:txBody>
      </p:sp>
    </p:spTree>
    <p:extLst>
      <p:ext uri="{BB962C8B-B14F-4D97-AF65-F5344CB8AC3E}">
        <p14:creationId xmlns:p14="http://schemas.microsoft.com/office/powerpoint/2010/main" val="56045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Formats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15A6A-06FA-4545-AE47-9A88B9EB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60512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Formats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Certificate Authorities (CA) provide certificates in </a:t>
            </a:r>
            <a:r>
              <a:rPr lang="en-US" sz="1400" b="1" dirty="0">
                <a:solidFill>
                  <a:srgbClr val="3C5790"/>
                </a:solidFill>
              </a:rPr>
              <a:t>PEM</a:t>
            </a:r>
            <a:r>
              <a:rPr lang="en-US" sz="1400" dirty="0">
                <a:solidFill>
                  <a:srgbClr val="3C5790"/>
                </a:solidFill>
              </a:rPr>
              <a:t> format which are encoded files in Base64 ASCII. The file type of this certificate can be .</a:t>
            </a:r>
            <a:r>
              <a:rPr lang="en-US" sz="1400" dirty="0" err="1">
                <a:solidFill>
                  <a:srgbClr val="3C5790"/>
                </a:solidFill>
              </a:rPr>
              <a:t>crt</a:t>
            </a:r>
            <a:r>
              <a:rPr lang="en-US" sz="1400" dirty="0">
                <a:solidFill>
                  <a:srgbClr val="3C5790"/>
                </a:solidFill>
              </a:rPr>
              <a:t>, .</a:t>
            </a:r>
            <a:r>
              <a:rPr lang="en-US" sz="1400" dirty="0" err="1">
                <a:solidFill>
                  <a:srgbClr val="3C5790"/>
                </a:solidFill>
              </a:rPr>
              <a:t>pem</a:t>
            </a:r>
            <a:r>
              <a:rPr lang="en-US" sz="1400" dirty="0">
                <a:solidFill>
                  <a:srgbClr val="3C5790"/>
                </a:solidFill>
              </a:rPr>
              <a:t> or .key.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PKCS#7 format</a:t>
            </a:r>
            <a:r>
              <a:rPr lang="en-US" sz="1400" dirty="0">
                <a:solidFill>
                  <a:srgbClr val="3C5790"/>
                </a:solidFill>
              </a:rPr>
              <a:t> is a Cryptographic Message Syntax Standard which uses a Base64 ASCII encoding fie with .p7b or .p7c extension. This certificate can be stored and not its private keys.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formats</a:t>
            </a:r>
            <a:r>
              <a:rPr lang="en-US" sz="1400" dirty="0">
                <a:solidFill>
                  <a:srgbClr val="3C5790"/>
                </a:solidFill>
              </a:rPr>
              <a:t> are mainly used for Java web applications, and they are in binary form with an extension of .der or .</a:t>
            </a:r>
            <a:r>
              <a:rPr lang="en-US" sz="1400" dirty="0" err="1">
                <a:solidFill>
                  <a:srgbClr val="3C5790"/>
                </a:solidFill>
              </a:rPr>
              <a:t>cer</a:t>
            </a:r>
            <a:r>
              <a:rPr lang="en-US" sz="1400" dirty="0">
                <a:solidFill>
                  <a:srgbClr val="3C5790"/>
                </a:solidFill>
              </a:rPr>
              <a:t> files.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PKCS#12 certificates </a:t>
            </a:r>
            <a:r>
              <a:rPr lang="en-US" sz="1400" dirty="0">
                <a:solidFill>
                  <a:srgbClr val="3C5790"/>
                </a:solidFill>
              </a:rPr>
              <a:t>are mostly used in Windows platform and have .</a:t>
            </a:r>
            <a:r>
              <a:rPr lang="en-US" sz="1400" dirty="0" err="1">
                <a:solidFill>
                  <a:srgbClr val="3C5790"/>
                </a:solidFill>
              </a:rPr>
              <a:t>pfx</a:t>
            </a:r>
            <a:r>
              <a:rPr lang="en-US" sz="1400" dirty="0">
                <a:solidFill>
                  <a:srgbClr val="3C5790"/>
                </a:solidFill>
              </a:rPr>
              <a:t> and .p12 extensions. </a:t>
            </a:r>
          </a:p>
        </p:txBody>
      </p:sp>
    </p:spTree>
    <p:extLst>
      <p:ext uri="{BB962C8B-B14F-4D97-AF65-F5344CB8AC3E}">
        <p14:creationId xmlns:p14="http://schemas.microsoft.com/office/powerpoint/2010/main" val="73171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TLS?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Cryptography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SSL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SSL Formats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TLS 1.2 vs TLS 1.3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Browser Support</a:t>
            </a:r>
          </a:p>
          <a:p>
            <a:r>
              <a:rPr lang="fr-CA" sz="1600" dirty="0">
                <a:solidFill>
                  <a:srgbClr val="3C5790"/>
                </a:solidFill>
              </a:rPr>
              <a:t>Message Format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TLS 1.2 vs TLS 1.3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6670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TLS 1.2 handshake</a:t>
            </a:r>
          </a:p>
          <a:p>
            <a:r>
              <a:rPr lang="en-US" sz="1600" dirty="0">
                <a:solidFill>
                  <a:srgbClr val="3C5790"/>
                </a:solidFill>
              </a:rPr>
              <a:t>Client sends a message to the server and offers a list of encryption protocols it can support.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Server then replies with the protocol it intends to use and sends an encryption key</a:t>
            </a:r>
          </a:p>
          <a:p>
            <a:r>
              <a:rPr lang="en-US" sz="1600" dirty="0">
                <a:solidFill>
                  <a:srgbClr val="3C5790"/>
                </a:solidFill>
              </a:rPr>
              <a:t>Client then uses that key to send back a random string, and they create 2 keys: master key and a weaker session key.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Client selects which protocol it will use for the weaker session key. Because this key is weaker, it's faster and less resource-intensive.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Server acknowledges the session key and protocol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They finally start exchanging information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2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TLS 1.2 vs TLS 1.3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371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TLS 1.3 handshake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client says hello and says which protocol it intends to use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server says: "Ok! Here's my key !"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Client says "Nice! Here's the session key !"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6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TLS 1.2 vs TLS 1.3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F87B8-8F62-43A5-9C5E-0DF885CE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05000"/>
            <a:ext cx="663060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6764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TLS 1.3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removed support for older/vulnerable encryption standards: MD5, SHA-224.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improves the latency of connection requests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simplifies the handshake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removed compression and renegotiation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9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CD44C-2C51-4D60-8557-95B4F336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85" y="2251112"/>
            <a:ext cx="8255427" cy="43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17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TLS 1.3 full handshake starts with a hello message that the client sends to the server: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 list of protocol version that client supports.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list of supported AEAD symmetric cipher suites. In this case, there are 2 options: AES-256-GCM or CHACHA20-POLY1305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 list of supported key exchange groups: Finite field Diffie-Hellman Ephemeral and Elliptic-Curve Diffie-Hellman Ephemeral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 list of signature algorithms it supports.</a:t>
            </a:r>
          </a:p>
        </p:txBody>
      </p:sp>
    </p:spTree>
    <p:extLst>
      <p:ext uri="{BB962C8B-B14F-4D97-AF65-F5344CB8AC3E}">
        <p14:creationId xmlns:p14="http://schemas.microsoft.com/office/powerpoint/2010/main" val="109525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receiving the client hello message, the server also sends back its hello message, which contains: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selected protocol version TLS 1.3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selected cipher suites: AES-256-GCM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selected key exchange method: Diffie-Hellman Ephemeral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the server’s public key for that chosen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next field is a request for the client’s certificate, which is optional and will only be sent if the server wants to authenticate the client by its certificate</a:t>
            </a:r>
          </a:p>
        </p:txBody>
      </p:sp>
    </p:spTree>
    <p:extLst>
      <p:ext uri="{BB962C8B-B14F-4D97-AF65-F5344CB8AC3E}">
        <p14:creationId xmlns:p14="http://schemas.microsoft.com/office/powerpoint/2010/main" val="4267206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TLS 1.3 shrinks the size of the cipher suites used for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TLS relies on key exchanges to establish a secure connection. In earlier versions, keys could be exchanged during the handshake using one of the 2 mechanism: a </a:t>
            </a:r>
            <a:r>
              <a:rPr lang="en-US" sz="1400" b="1" dirty="0">
                <a:solidFill>
                  <a:srgbClr val="3C5790"/>
                </a:solidFill>
              </a:rPr>
              <a:t>static RSA key</a:t>
            </a:r>
            <a:r>
              <a:rPr lang="en-US" sz="1400" dirty="0">
                <a:solidFill>
                  <a:srgbClr val="3C5790"/>
                </a:solidFill>
              </a:rPr>
              <a:t> or a </a:t>
            </a:r>
            <a:r>
              <a:rPr lang="en-US" sz="1400" b="1" dirty="0">
                <a:solidFill>
                  <a:srgbClr val="3C5790"/>
                </a:solidFill>
              </a:rPr>
              <a:t>Diffie-Hellman key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u="sng" dirty="0">
                <a:solidFill>
                  <a:srgbClr val="3C5790"/>
                </a:solidFill>
              </a:rPr>
              <a:t>RSA has been removed</a:t>
            </a:r>
            <a:r>
              <a:rPr lang="en-US" sz="1400" dirty="0">
                <a:solidFill>
                  <a:srgbClr val="3C5790"/>
                </a:solidFill>
              </a:rPr>
              <a:t>, along with all static (non-PFS) key exchanges, while retaining ephemeral Diffie-Hellman keys. </a:t>
            </a:r>
          </a:p>
        </p:txBody>
      </p:sp>
    </p:spTree>
    <p:extLst>
      <p:ext uri="{BB962C8B-B14F-4D97-AF65-F5344CB8AC3E}">
        <p14:creationId xmlns:p14="http://schemas.microsoft.com/office/powerpoint/2010/main" val="416826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Browser Support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Chrome has been shipping a draft version of TLS since version 65.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Chrome 70 (released in October 2018) has support of final version of TLS 1.3.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draft version of TLS 1.3 was implemented in Firefox 52 and from version 63 the final version of TLS 1.3.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Microsoft Edge started supporting TLS 1.3 from version 76.</a:t>
            </a:r>
          </a:p>
        </p:txBody>
      </p:sp>
    </p:spTree>
    <p:extLst>
      <p:ext uri="{BB962C8B-B14F-4D97-AF65-F5344CB8AC3E}">
        <p14:creationId xmlns:p14="http://schemas.microsoft.com/office/powerpoint/2010/main" val="392696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Browser Support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9142F-B316-41E3-A2AB-5A3CD55A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4" y="2209800"/>
            <a:ext cx="824538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9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TLS?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Transport Layer Security (TLS) and its predecessor, Secure Sockets Layer (SSL)  are cryptographic protocols that provide communications security over a computer network.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primary goal of the Transport Layer Security protocol is to provide privacy and data integrity between two communicating computer applications.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connection is private because symmetric cryptography is used to encrypt the data transmitted.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1.3 is described in RFC 8446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https://en.wikipedia.org/wiki/Transport_Layer_Security</a:t>
            </a:r>
          </a:p>
          <a:p>
            <a:r>
              <a:rPr lang="en-US" sz="1600" dirty="0">
                <a:solidFill>
                  <a:schemeClr val="bg1"/>
                </a:solidFill>
              </a:rPr>
              <a:t>Wiley - SSL and TLS Essentials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https://kinsta.com/blog/tls-1-3/</a:t>
            </a:r>
          </a:p>
          <a:p>
            <a:r>
              <a:rPr lang="fr-CA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https://aboutssl.org/ssl-guide/</a:t>
            </a:r>
            <a:endParaRPr lang="fr-CA" sz="1600" dirty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https://datatracker.ietf.org/doc/rfc8446/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TLS?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05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keys for this symmetric encryption are generated uniquely for each connection and are based on a shared secret negotiated at the start of the session (TLS handshake protocol).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server and client negotiate the details of which encryption algorithm and cryptographic keys to use before the first byte of data is transmitted.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negotiation of a shared secret is both secure and reliable (no attacker can modify the communications during the negotiation without being detected).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identity of the communicating parties can be authenticated using public-key cryptography.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6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343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Netscape developed the original SSL protocols.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Version 1.0 was never publicly released because of serious security flaws in the protocol; version 2.0, released in February 1995, "contained a number of security flaws which ultimately led to the design of SSL version 3.0".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Released in 1996, SSL version 3.0 represented a complete redesign of the protocol produced by Paul Kocher working with Netscape engineers Phil </a:t>
            </a:r>
            <a:r>
              <a:rPr lang="en-US" sz="1500" dirty="0" err="1">
                <a:solidFill>
                  <a:srgbClr val="3C5790"/>
                </a:solidFill>
              </a:rPr>
              <a:t>Karlton</a:t>
            </a:r>
            <a:r>
              <a:rPr lang="en-US" sz="1500" dirty="0">
                <a:solidFill>
                  <a:srgbClr val="3C5790"/>
                </a:solidFill>
              </a:rPr>
              <a:t> and Alan </a:t>
            </a:r>
            <a:r>
              <a:rPr lang="en-US" sz="1500" dirty="0" err="1">
                <a:solidFill>
                  <a:srgbClr val="3C5790"/>
                </a:solidFill>
              </a:rPr>
              <a:t>Freier</a:t>
            </a:r>
            <a:r>
              <a:rPr lang="en-US" sz="1500" dirty="0">
                <a:solidFill>
                  <a:srgbClr val="3C5790"/>
                </a:solidFill>
              </a:rPr>
              <a:t>, with a reference implementation by Christopher Allen and Tim </a:t>
            </a:r>
            <a:r>
              <a:rPr lang="en-US" sz="1500" dirty="0" err="1">
                <a:solidFill>
                  <a:srgbClr val="3C5790"/>
                </a:solidFill>
              </a:rPr>
              <a:t>Dierks</a:t>
            </a:r>
            <a:r>
              <a:rPr lang="en-US" sz="1500" dirty="0">
                <a:solidFill>
                  <a:srgbClr val="3C5790"/>
                </a:solidFill>
              </a:rPr>
              <a:t> of Consensus Development.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Newer versions of SSL/TLS are based on SSL 3.0.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1996 draft of SSL 3.0 was published by IETF as a historical document in RFC 6101.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SSL 2.0 was deprecated (prohibited) in 2011 by RFC 6176.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SSL 3.0 was deprecated in June 2015 by RFC 7568.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458200" cy="1371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TLS 1.0 was first defined in RFC 2246 in January 1999 as an upgrade of SSL Version 3.0 and written by Christopher Allen and Tim Dierks of Consensus Development.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1.1 was defined in RFC 4346 in April 2006, as an update from TLS version 1.0.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1.2 was defined in RFC 5246 in August 2008 and is based on the earlier TLS 1.1 specification.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1.3 proposed as new standard in March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A76A3-7F48-4F08-ABE5-0B046AA8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486151"/>
            <a:ext cx="5285539" cy="32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6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Cryptography is derived from the Greek for "secret writing".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validate the information cryptographic functions called hash functions are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Cryptographic hash functions resemble checksums or cyclic redundancy check (CRC) codes that are common error detection mechanisms.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2 particular hash functions are essential to SSL implementations: Message Digest 5(MD5) and Secure Hash Algorithm(SHA)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5715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657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2 cryptographic techniques: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secret key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public key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secret key cryptography both parties know the same information: the key and the endeavor to keep that key secret.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Because the secret is known by both parties the technique is called symmetric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information after encryption process is called </a:t>
            </a:r>
            <a:r>
              <a:rPr lang="en-US" sz="1400" b="1" dirty="0">
                <a:solidFill>
                  <a:srgbClr val="3C5790"/>
                </a:solidFill>
              </a:rPr>
              <a:t>cipher text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18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Ciphers may be either: </a:t>
            </a:r>
            <a:r>
              <a:rPr lang="en-US" sz="1400" b="1" dirty="0">
                <a:solidFill>
                  <a:srgbClr val="3C5790"/>
                </a:solidFill>
              </a:rPr>
              <a:t>stream ciphers </a:t>
            </a:r>
            <a:r>
              <a:rPr lang="en-US" sz="1400" dirty="0">
                <a:solidFill>
                  <a:srgbClr val="3C5790"/>
                </a:solidFill>
              </a:rPr>
              <a:t>or </a:t>
            </a:r>
            <a:r>
              <a:rPr lang="en-US" sz="1400" b="1" dirty="0">
                <a:solidFill>
                  <a:srgbClr val="3C5790"/>
                </a:solidFill>
              </a:rPr>
              <a:t>block ciphers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Stream ciphers process input data a byte at a time and can accept any size of input for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Block ciphers operates only on fixed-sized blocks of data, typically 8 bytes in size.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Block ciphers require less computation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Encrypting data using a block cipher requires breaking the data into blocks.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last block doesn't contain exactly the right amount of data then dummy data is filled (padding).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86200"/>
            <a:ext cx="5734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7170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12407</TotalTime>
  <Words>1816</Words>
  <Application>Microsoft Office PowerPoint</Application>
  <PresentationFormat>On-screen Show (4:3)</PresentationFormat>
  <Paragraphs>142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143</vt:lpstr>
      <vt:lpstr>TLS 1.3</vt:lpstr>
      <vt:lpstr>Contents</vt:lpstr>
      <vt:lpstr>What is TLS?</vt:lpstr>
      <vt:lpstr>What is TLS? (cont.)</vt:lpstr>
      <vt:lpstr>History</vt:lpstr>
      <vt:lpstr>History (cont.)</vt:lpstr>
      <vt:lpstr>Cryptography</vt:lpstr>
      <vt:lpstr>Cryptography (cont.)</vt:lpstr>
      <vt:lpstr>Cryptography (cont.)</vt:lpstr>
      <vt:lpstr>Cryptography (cont.)</vt:lpstr>
      <vt:lpstr>Cryptography (cont.)</vt:lpstr>
      <vt:lpstr>SSL</vt:lpstr>
      <vt:lpstr>SSL (cont.)</vt:lpstr>
      <vt:lpstr>SSL (cont.)</vt:lpstr>
      <vt:lpstr>SSL (cont.)</vt:lpstr>
      <vt:lpstr>SSL (cont.)</vt:lpstr>
      <vt:lpstr>SSL Formats</vt:lpstr>
      <vt:lpstr>SSL Formats (cont.)</vt:lpstr>
      <vt:lpstr>SSL Formats (cont.)</vt:lpstr>
      <vt:lpstr>TLS 1.2 vs TLS 1.3 </vt:lpstr>
      <vt:lpstr>TLS 1.2 vs TLS 1.3 (cont) </vt:lpstr>
      <vt:lpstr>TLS 1.2 vs TLS 1.3 (cont) </vt:lpstr>
      <vt:lpstr>Core </vt:lpstr>
      <vt:lpstr>Core </vt:lpstr>
      <vt:lpstr>Core (cont.)</vt:lpstr>
      <vt:lpstr>Core (cont.)</vt:lpstr>
      <vt:lpstr>Core (cont.)</vt:lpstr>
      <vt:lpstr>Browser Support</vt:lpstr>
      <vt:lpstr>Browser Support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812</cp:revision>
  <dcterms:created xsi:type="dcterms:W3CDTF">2012-04-12T06:19:17Z</dcterms:created>
  <dcterms:modified xsi:type="dcterms:W3CDTF">2022-04-09T14:00:04Z</dcterms:modified>
</cp:coreProperties>
</file>