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93" r:id="rId5"/>
    <p:sldId id="382" r:id="rId6"/>
    <p:sldId id="390" r:id="rId7"/>
    <p:sldId id="391" r:id="rId8"/>
    <p:sldId id="389" r:id="rId9"/>
    <p:sldId id="396" r:id="rId10"/>
    <p:sldId id="426" r:id="rId11"/>
    <p:sldId id="397" r:id="rId12"/>
    <p:sldId id="430" r:id="rId13"/>
    <p:sldId id="429" r:id="rId14"/>
    <p:sldId id="431" r:id="rId15"/>
    <p:sldId id="398" r:id="rId16"/>
    <p:sldId id="400" r:id="rId17"/>
    <p:sldId id="424" r:id="rId18"/>
    <p:sldId id="428" r:id="rId19"/>
    <p:sldId id="392" r:id="rId20"/>
    <p:sldId id="402" r:id="rId21"/>
    <p:sldId id="404" r:id="rId22"/>
    <p:sldId id="403" r:id="rId23"/>
    <p:sldId id="405" r:id="rId24"/>
    <p:sldId id="407" r:id="rId25"/>
    <p:sldId id="427" r:id="rId26"/>
    <p:sldId id="406" r:id="rId27"/>
    <p:sldId id="409" r:id="rId28"/>
    <p:sldId id="410" r:id="rId29"/>
    <p:sldId id="411" r:id="rId30"/>
    <p:sldId id="408" r:id="rId31"/>
    <p:sldId id="414" r:id="rId32"/>
    <p:sldId id="413" r:id="rId33"/>
    <p:sldId id="415" r:id="rId34"/>
    <p:sldId id="416" r:id="rId35"/>
    <p:sldId id="417" r:id="rId36"/>
    <p:sldId id="418" r:id="rId37"/>
    <p:sldId id="419" r:id="rId38"/>
    <p:sldId id="420" r:id="rId39"/>
    <p:sldId id="421" r:id="rId40"/>
    <p:sldId id="422" r:id="rId41"/>
    <p:sldId id="259" r:id="rId4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66" d="100"/>
          <a:sy n="66" d="100"/>
        </p:scale>
        <p:origin x="12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29/03/2022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29/03/2022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29/03/2022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29/03/2022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29/03/2022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29/03/2022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29/03/2022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29/03/2022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29/03/2022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29/03/2022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29/03/2022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29/03/2022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TLS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657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2 cryptographic techniques: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secret key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public key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secret key cryptography both parties know the same information: the key and the endeavor to keep that key secret.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Because the secret is known by both parties the technique is called symmetric encryption.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information after encryption process is called </a:t>
            </a:r>
            <a:r>
              <a:rPr lang="en-US" sz="1400" b="1" dirty="0">
                <a:solidFill>
                  <a:srgbClr val="3C5790"/>
                </a:solidFill>
              </a:rPr>
              <a:t>cipher text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554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Ciphers may be either: </a:t>
            </a:r>
            <a:r>
              <a:rPr lang="en-US" sz="1400" b="1" dirty="0">
                <a:solidFill>
                  <a:srgbClr val="3C5790"/>
                </a:solidFill>
              </a:rPr>
              <a:t>stream ciphers </a:t>
            </a:r>
            <a:r>
              <a:rPr lang="en-US" sz="1400" dirty="0">
                <a:solidFill>
                  <a:srgbClr val="3C5790"/>
                </a:solidFill>
              </a:rPr>
              <a:t>or </a:t>
            </a:r>
            <a:r>
              <a:rPr lang="en-US" sz="1400" b="1" dirty="0">
                <a:solidFill>
                  <a:srgbClr val="3C5790"/>
                </a:solidFill>
              </a:rPr>
              <a:t>block ciphers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Stream ciphers process input data a byte at a time and can accept any size of input for encryption.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Block ciphers operates only on fixed-sized blocks of data, typically 8 bytes in size.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Block ciphers require less computation resources.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Encrypting data using a block cipher requires breaking the data into blocks.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the last block doesn't contain exactly the right amount of data, then dummy data is filled (padding).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886200"/>
            <a:ext cx="57340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9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895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Private/symmetric key features: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Based on single common shared secret key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Faster than public key encryption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3C5790"/>
                </a:solidFill>
              </a:rPr>
              <a:t>Both sender and receiver should have the shared key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Algorithms: 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AES (Advanced Encryption Standard)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DES (Data Encryption Standard)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3DES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IDEA (International Data Encryption Algorithm)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Blowfish (Drop-In replacement for DES or IDEA)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Twofish</a:t>
            </a:r>
            <a:r>
              <a:rPr lang="en-US" sz="1400" dirty="0">
                <a:solidFill>
                  <a:srgbClr val="3C5790"/>
                </a:solidFill>
              </a:rPr>
              <a:t> (Blowfish’s successor, very fast)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34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solidFill>
                  <a:schemeClr val="bg1"/>
                </a:solidFill>
              </a:rPr>
              <a:t>Cryptography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324D9E-3E63-4FAA-85A5-55FD3E9E9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743200"/>
            <a:ext cx="8229600" cy="261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4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657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Public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key(asymmetric</a:t>
            </a:r>
            <a:r>
              <a:rPr lang="en-US" sz="1400" dirty="0">
                <a:solidFill>
                  <a:srgbClr val="3C5790"/>
                </a:solidFill>
              </a:rPr>
              <a:t>) cryptography has each of the 2 parties use separate keys: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one for encryption </a:t>
            </a:r>
            <a:r>
              <a:rPr lang="en-US" sz="1400" b="1" dirty="0">
                <a:solidFill>
                  <a:srgbClr val="3C5790"/>
                </a:solidFill>
              </a:rPr>
              <a:t>(public key)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another one for decryption </a:t>
            </a:r>
            <a:r>
              <a:rPr lang="en-US" sz="1400" b="1" dirty="0">
                <a:solidFill>
                  <a:srgbClr val="3C5790"/>
                </a:solidFill>
              </a:rPr>
              <a:t>(private key)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Public key encryption is powerful but extremely complex.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good approach is to share the secret key over a secure channel done with public/private keys.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special type is algorithm is known as </a:t>
            </a:r>
            <a:r>
              <a:rPr lang="en-US" sz="1400" b="1" dirty="0">
                <a:solidFill>
                  <a:srgbClr val="3C5790"/>
                </a:solidFill>
              </a:rPr>
              <a:t>key exchange algorithm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456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657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Public/Asymmetric algorithms: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RSA (Rivest Shamir Adleman)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DSA (Digital Signature Algorithm)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ECC (Elliptical Curve Cryptography), ECDH (Diffie-Helman), ECDSA.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RSA is not good for key exchange, best to use ECDH.</a:t>
            </a:r>
          </a:p>
        </p:txBody>
      </p:sp>
    </p:spTree>
    <p:extLst>
      <p:ext uri="{BB962C8B-B14F-4D97-AF65-F5344CB8AC3E}">
        <p14:creationId xmlns:p14="http://schemas.microsoft.com/office/powerpoint/2010/main" val="3737554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Public key certificates contains lots of information like: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issuer</a:t>
            </a:r>
            <a:r>
              <a:rPr lang="en-US" sz="1400" dirty="0">
                <a:solidFill>
                  <a:srgbClr val="3C5790"/>
                </a:solidFill>
              </a:rPr>
              <a:t>: identifies the organization that has issued the certificate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 period of validity</a:t>
            </a:r>
            <a:r>
              <a:rPr lang="en-US" sz="1400" dirty="0">
                <a:solidFill>
                  <a:srgbClr val="3C5790"/>
                </a:solidFill>
              </a:rPr>
              <a:t>: certificates expire after a certain time.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 subject</a:t>
            </a:r>
            <a:r>
              <a:rPr lang="en-US" sz="1400" dirty="0">
                <a:solidFill>
                  <a:srgbClr val="3C5790"/>
                </a:solidFill>
              </a:rPr>
              <a:t>: issuer's signature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971800"/>
            <a:ext cx="21336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56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743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X509</a:t>
            </a:r>
            <a:r>
              <a:rPr lang="en-US" sz="1400" dirty="0">
                <a:solidFill>
                  <a:srgbClr val="3C5790"/>
                </a:solidFill>
              </a:rPr>
              <a:t> - PKIX (Public Key Infrastructure) certificate - RFC 5280/6818</a:t>
            </a:r>
          </a:p>
          <a:p>
            <a:r>
              <a:rPr lang="en-US" sz="1400" u="sng" dirty="0">
                <a:solidFill>
                  <a:srgbClr val="3C5790"/>
                </a:solidFill>
              </a:rPr>
              <a:t>Encoding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DER</a:t>
            </a:r>
            <a:r>
              <a:rPr lang="en-US" sz="1400" dirty="0">
                <a:solidFill>
                  <a:srgbClr val="3C5790"/>
                </a:solidFill>
              </a:rPr>
              <a:t> (Distinguished Encoding Rules), binary DER encoding certs (.</a:t>
            </a:r>
            <a:r>
              <a:rPr lang="en-US" sz="1400" dirty="0" err="1">
                <a:solidFill>
                  <a:srgbClr val="3C5790"/>
                </a:solidFill>
              </a:rPr>
              <a:t>cer</a:t>
            </a:r>
            <a:r>
              <a:rPr lang="en-US" sz="1400" dirty="0">
                <a:solidFill>
                  <a:srgbClr val="3C5790"/>
                </a:solidFill>
              </a:rPr>
              <a:t>/.</a:t>
            </a:r>
            <a:r>
              <a:rPr lang="en-US" sz="1400" dirty="0" err="1">
                <a:solidFill>
                  <a:srgbClr val="3C5790"/>
                </a:solidFill>
              </a:rPr>
              <a:t>crt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PEM</a:t>
            </a:r>
            <a:r>
              <a:rPr lang="en-US" sz="1400" dirty="0">
                <a:solidFill>
                  <a:srgbClr val="3C5790"/>
                </a:solidFill>
              </a:rPr>
              <a:t> (Privacy Enhance Mail), ASCII Base64 armored data prefix with "--- BEGIN===" (.</a:t>
            </a:r>
            <a:r>
              <a:rPr lang="en-US" sz="1400" dirty="0" err="1">
                <a:solidFill>
                  <a:srgbClr val="3C5790"/>
                </a:solidFill>
              </a:rPr>
              <a:t>cer</a:t>
            </a:r>
            <a:r>
              <a:rPr lang="en-US" sz="1400" dirty="0">
                <a:solidFill>
                  <a:srgbClr val="3C5790"/>
                </a:solidFill>
              </a:rPr>
              <a:t>/.</a:t>
            </a:r>
            <a:r>
              <a:rPr lang="en-US" sz="1400" dirty="0" err="1">
                <a:solidFill>
                  <a:srgbClr val="3C5790"/>
                </a:solidFill>
              </a:rPr>
              <a:t>crt</a:t>
            </a:r>
            <a:r>
              <a:rPr lang="en-US" sz="1400" dirty="0">
                <a:solidFill>
                  <a:srgbClr val="3C5790"/>
                </a:solidFill>
              </a:rPr>
              <a:t>/.</a:t>
            </a:r>
            <a:r>
              <a:rPr lang="en-US" sz="1400" dirty="0" err="1">
                <a:solidFill>
                  <a:srgbClr val="3C5790"/>
                </a:solidFill>
              </a:rPr>
              <a:t>pem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u="sng" dirty="0">
                <a:solidFill>
                  <a:srgbClr val="3C5790"/>
                </a:solidFill>
              </a:rPr>
              <a:t>Extensions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.</a:t>
            </a:r>
            <a:r>
              <a:rPr lang="en-US" sz="1400" b="1" dirty="0" err="1">
                <a:solidFill>
                  <a:srgbClr val="3C5790"/>
                </a:solidFill>
              </a:rPr>
              <a:t>crt</a:t>
            </a:r>
            <a:r>
              <a:rPr lang="en-US" sz="1400" dirty="0">
                <a:solidFill>
                  <a:srgbClr val="3C5790"/>
                </a:solidFill>
              </a:rPr>
              <a:t>: nix convention of binary DER or Base64 PEM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.</a:t>
            </a:r>
            <a:r>
              <a:rPr lang="en-US" sz="1400" b="1" dirty="0" err="1">
                <a:solidFill>
                  <a:srgbClr val="3C5790"/>
                </a:solidFill>
              </a:rPr>
              <a:t>cer</a:t>
            </a:r>
            <a:r>
              <a:rPr lang="en-US" sz="1400" dirty="0">
                <a:solidFill>
                  <a:srgbClr val="3C5790"/>
                </a:solidFill>
              </a:rPr>
              <a:t>: Microsoft convention of binary DER or Base64 PEM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.key</a:t>
            </a:r>
            <a:r>
              <a:rPr lang="en-US" sz="1400" dirty="0">
                <a:solidFill>
                  <a:srgbClr val="3C5790"/>
                </a:solidFill>
              </a:rPr>
              <a:t>: public/private PKCS#8 keys, DER or PEM </a:t>
            </a:r>
          </a:p>
        </p:txBody>
      </p:sp>
    </p:spTree>
    <p:extLst>
      <p:ext uri="{BB962C8B-B14F-4D97-AF65-F5344CB8AC3E}">
        <p14:creationId xmlns:p14="http://schemas.microsoft.com/office/powerpoint/2010/main" val="4079031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C1C27-83D3-48BE-99BC-BB771580B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52600"/>
            <a:ext cx="5029200" cy="498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759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SSL protocol consists of a set of messages and rules about when to send each one.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Secure Sockets Layer protocol defined 2 different roles for the communicating parties: client and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initiates the secure communications, and the server responds to client's requests.</a:t>
            </a:r>
          </a:p>
        </p:txBody>
      </p:sp>
    </p:spTree>
    <p:extLst>
      <p:ext uri="{BB962C8B-B14F-4D97-AF65-F5344CB8AC3E}">
        <p14:creationId xmlns:p14="http://schemas.microsoft.com/office/powerpoint/2010/main" val="140967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TLS?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Cryptography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SSL </a:t>
            </a:r>
            <a:r>
              <a:rPr lang="fr-CA" sz="1600" dirty="0" err="1">
                <a:solidFill>
                  <a:srgbClr val="3C5790"/>
                </a:solidFill>
              </a:rPr>
              <a:t>Operation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Message Format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OpenSSL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438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SSL clients and servers communicates, they exchange SSL messages: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Alert</a:t>
            </a:r>
            <a:r>
              <a:rPr lang="en-US" sz="1400" dirty="0">
                <a:solidFill>
                  <a:srgbClr val="3C5790"/>
                </a:solidFill>
              </a:rPr>
              <a:t>: informs the other party of possible security breach or communication failure.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ApplicationData</a:t>
            </a:r>
            <a:r>
              <a:rPr lang="en-US" sz="1400" dirty="0">
                <a:solidFill>
                  <a:srgbClr val="3C5790"/>
                </a:solidFill>
              </a:rPr>
              <a:t>: actual information that the 2 parties exchange, which is encrypted, authenticated and/or verified by SSL.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Certificate</a:t>
            </a:r>
            <a:r>
              <a:rPr lang="en-US" sz="1400" dirty="0">
                <a:solidFill>
                  <a:srgbClr val="3C5790"/>
                </a:solidFill>
              </a:rPr>
              <a:t>: a message that carries the sender's public key certificate.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CertificateRequest</a:t>
            </a:r>
            <a:r>
              <a:rPr lang="en-US" sz="1400" dirty="0">
                <a:solidFill>
                  <a:srgbClr val="3C5790"/>
                </a:solidFill>
              </a:rPr>
              <a:t>: a request by the server that the client provide its public key certificate.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CertificateVerify</a:t>
            </a:r>
            <a:r>
              <a:rPr lang="en-US" sz="1400" dirty="0">
                <a:solidFill>
                  <a:srgbClr val="3C5790"/>
                </a:solidFill>
              </a:rPr>
              <a:t>: a message from the client that verifies that is knows the private key corresponding to its public key certificate.</a:t>
            </a:r>
          </a:p>
        </p:txBody>
      </p:sp>
    </p:spTree>
    <p:extLst>
      <p:ext uri="{BB962C8B-B14F-4D97-AF65-F5344CB8AC3E}">
        <p14:creationId xmlns:p14="http://schemas.microsoft.com/office/powerpoint/2010/main" val="91579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4478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ChangeCipherSpec</a:t>
            </a:r>
            <a:r>
              <a:rPr lang="en-US" sz="1400" dirty="0">
                <a:solidFill>
                  <a:srgbClr val="3C5790"/>
                </a:solidFill>
              </a:rPr>
              <a:t>: indication to begin using agreed-upon security services (such as encryption).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ClientHello</a:t>
            </a:r>
            <a:r>
              <a:rPr lang="en-US" sz="1400" dirty="0">
                <a:solidFill>
                  <a:srgbClr val="3C5790"/>
                </a:solidFill>
              </a:rPr>
              <a:t>: a message from the client indicating the security services it desires and is capable of supporting.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ClientKeyExchange</a:t>
            </a:r>
            <a:r>
              <a:rPr lang="en-US" sz="1400" dirty="0">
                <a:solidFill>
                  <a:srgbClr val="3C5790"/>
                </a:solidFill>
              </a:rPr>
              <a:t>: a message from the client carrying cryptographic keys for the communications.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Finished</a:t>
            </a:r>
            <a:r>
              <a:rPr lang="en-US" sz="1400" dirty="0">
                <a:solidFill>
                  <a:srgbClr val="3C5790"/>
                </a:solidFill>
              </a:rPr>
              <a:t>: an indication that all initial negotiations are complete and secure communications have been established.</a:t>
            </a:r>
          </a:p>
        </p:txBody>
      </p:sp>
    </p:spTree>
    <p:extLst>
      <p:ext uri="{BB962C8B-B14F-4D97-AF65-F5344CB8AC3E}">
        <p14:creationId xmlns:p14="http://schemas.microsoft.com/office/powerpoint/2010/main" val="1153176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4478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HelloRequest</a:t>
            </a:r>
            <a:r>
              <a:rPr lang="en-US" sz="1400" dirty="0">
                <a:solidFill>
                  <a:srgbClr val="3C5790"/>
                </a:solidFill>
              </a:rPr>
              <a:t>: a request by the server that the client start (or restart) the SSL negotiation process.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ServerHello</a:t>
            </a:r>
            <a:r>
              <a:rPr lang="en-US" sz="1400" dirty="0">
                <a:solidFill>
                  <a:srgbClr val="3C5790"/>
                </a:solidFill>
              </a:rPr>
              <a:t>: a message from the server indicating the security services that will be used for the communications.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ServerHelloDone</a:t>
            </a:r>
            <a:r>
              <a:rPr lang="en-US" sz="1400" dirty="0">
                <a:solidFill>
                  <a:srgbClr val="3C5790"/>
                </a:solidFill>
              </a:rPr>
              <a:t>: an indication from the server that it has completed all its requests of the client for establishing communications.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ServerKeyExchange</a:t>
            </a:r>
            <a:r>
              <a:rPr lang="en-US" sz="1400" dirty="0">
                <a:solidFill>
                  <a:srgbClr val="3C5790"/>
                </a:solidFill>
              </a:rPr>
              <a:t>: a message from the server carrying cryptographic keys for the communications.</a:t>
            </a:r>
          </a:p>
        </p:txBody>
      </p:sp>
    </p:spTree>
    <p:extLst>
      <p:ext uri="{BB962C8B-B14F-4D97-AF65-F5344CB8AC3E}">
        <p14:creationId xmlns:p14="http://schemas.microsoft.com/office/powerpoint/2010/main" val="125722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781175"/>
            <a:ext cx="52292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74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5572125" cy="444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36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01930-AB3E-419B-A03B-E07A4D7FB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828800"/>
            <a:ext cx="5200094" cy="486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57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667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ClientHello</a:t>
            </a:r>
            <a:r>
              <a:rPr lang="en-US" sz="1400" dirty="0">
                <a:solidFill>
                  <a:srgbClr val="3C5790"/>
                </a:solidFill>
              </a:rPr>
              <a:t> message starts the SSL communication.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asks the server to begin the SSL negotiation.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ClientHello</a:t>
            </a:r>
            <a:r>
              <a:rPr lang="en-US" sz="1400" dirty="0">
                <a:solidFill>
                  <a:srgbClr val="3C5790"/>
                </a:solidFill>
              </a:rPr>
              <a:t> components: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Version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highest version of SSL protocol that the client can support.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RandomNumber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32-byte random number used to seed the cryptographic calculations.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SessionID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identifies the SSL session.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CipherSuites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list of cryptographic parameters that the client can support.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CompressionMethods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identifies data compression methods that the client can support.</a:t>
            </a:r>
          </a:p>
        </p:txBody>
      </p:sp>
    </p:spTree>
    <p:extLst>
      <p:ext uri="{BB962C8B-B14F-4D97-AF65-F5344CB8AC3E}">
        <p14:creationId xmlns:p14="http://schemas.microsoft.com/office/powerpoint/2010/main" val="4131559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contents of a </a:t>
            </a:r>
            <a:r>
              <a:rPr lang="en-US" sz="1400" b="1" dirty="0" err="1">
                <a:solidFill>
                  <a:srgbClr val="3C5790"/>
                </a:solidFill>
              </a:rPr>
              <a:t>ServerHello</a:t>
            </a:r>
            <a:r>
              <a:rPr lang="en-US" sz="1400" dirty="0">
                <a:solidFill>
                  <a:srgbClr val="3C5790"/>
                </a:solidFill>
              </a:rPr>
              <a:t> are much the same as a </a:t>
            </a:r>
            <a:r>
              <a:rPr lang="en-US" sz="1400" dirty="0" err="1">
                <a:solidFill>
                  <a:srgbClr val="3C5790"/>
                </a:solidFill>
              </a:rPr>
              <a:t>ClientHello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ServerHello</a:t>
            </a:r>
            <a:r>
              <a:rPr lang="en-US" sz="1400" dirty="0">
                <a:solidFill>
                  <a:srgbClr val="3C5790"/>
                </a:solidFill>
              </a:rPr>
              <a:t> components: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Version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highest version of SSL protocol that the client can support.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RandomNumber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32-byte random number used to seed the cryptographic calculations.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SessionID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identifies the SSL session.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CipherSuites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list of cryptographic parameters that the client can support.</a:t>
            </a:r>
          </a:p>
          <a:p>
            <a:pPr lvl="1"/>
            <a:r>
              <a:rPr lang="en-US" sz="1400" b="1" dirty="0" err="1">
                <a:solidFill>
                  <a:srgbClr val="3C5790"/>
                </a:solidFill>
              </a:rPr>
              <a:t>CompressionMethods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identifies data compression methods that the client can support.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55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server sends </a:t>
            </a:r>
            <a:r>
              <a:rPr lang="en-US" sz="1400" b="1" dirty="0" err="1">
                <a:solidFill>
                  <a:srgbClr val="3C5790"/>
                </a:solidFill>
              </a:rPr>
              <a:t>ServerKeyExchange</a:t>
            </a:r>
            <a:r>
              <a:rPr lang="en-US" sz="1400" dirty="0">
                <a:solidFill>
                  <a:srgbClr val="3C5790"/>
                </a:solidFill>
              </a:rPr>
              <a:t> message after the </a:t>
            </a:r>
            <a:r>
              <a:rPr lang="en-US" sz="1400" dirty="0" err="1">
                <a:solidFill>
                  <a:srgbClr val="3C5790"/>
                </a:solidFill>
              </a:rPr>
              <a:t>ServerHello</a:t>
            </a:r>
            <a:r>
              <a:rPr lang="en-US" sz="1400" dirty="0">
                <a:solidFill>
                  <a:srgbClr val="3C5790"/>
                </a:solidFill>
              </a:rPr>
              <a:t>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message complements </a:t>
            </a:r>
            <a:r>
              <a:rPr lang="en-US" sz="1400" dirty="0" err="1">
                <a:solidFill>
                  <a:srgbClr val="3C5790"/>
                </a:solidFill>
              </a:rPr>
              <a:t>CipherSuite</a:t>
            </a:r>
            <a:r>
              <a:rPr lang="en-US" sz="1400" dirty="0">
                <a:solidFill>
                  <a:srgbClr val="3C5790"/>
                </a:solidFill>
              </a:rPr>
              <a:t> field of the </a:t>
            </a:r>
            <a:r>
              <a:rPr lang="en-US" sz="1400" dirty="0" err="1">
                <a:solidFill>
                  <a:srgbClr val="3C5790"/>
                </a:solidFill>
              </a:rPr>
              <a:t>ServerHello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While the </a:t>
            </a:r>
            <a:r>
              <a:rPr lang="en-US" sz="1400" dirty="0" err="1">
                <a:solidFill>
                  <a:srgbClr val="3C5790"/>
                </a:solidFill>
              </a:rPr>
              <a:t>CipherSuite</a:t>
            </a:r>
            <a:r>
              <a:rPr lang="en-US" sz="1400" dirty="0">
                <a:solidFill>
                  <a:srgbClr val="3C5790"/>
                </a:solidFill>
              </a:rPr>
              <a:t> field indicates the cryptographic algorithms and key sizes, this message contains the public key.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client will use the server's public key to encrypt a session key.</a:t>
            </a:r>
          </a:p>
        </p:txBody>
      </p:sp>
    </p:spTree>
    <p:extLst>
      <p:ext uri="{BB962C8B-B14F-4D97-AF65-F5344CB8AC3E}">
        <p14:creationId xmlns:p14="http://schemas.microsoft.com/office/powerpoint/2010/main" val="1818949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ServerHelloDone</a:t>
            </a:r>
            <a:r>
              <a:rPr lang="en-US" sz="1400" dirty="0">
                <a:solidFill>
                  <a:srgbClr val="3C5790"/>
                </a:solidFill>
              </a:rPr>
              <a:t> message informs the client that the server has </a:t>
            </a:r>
            <a:r>
              <a:rPr lang="en-US" sz="1400" dirty="0" err="1">
                <a:solidFill>
                  <a:srgbClr val="3C5790"/>
                </a:solidFill>
              </a:rPr>
              <a:t>inished</a:t>
            </a:r>
            <a:r>
              <a:rPr lang="en-US" sz="1400" dirty="0">
                <a:solidFill>
                  <a:srgbClr val="3C5790"/>
                </a:solidFill>
              </a:rPr>
              <a:t> with its initial </a:t>
            </a:r>
            <a:r>
              <a:rPr lang="en-US" sz="1400" dirty="0" err="1">
                <a:solidFill>
                  <a:srgbClr val="3C5790"/>
                </a:solidFill>
              </a:rPr>
              <a:t>negociation</a:t>
            </a:r>
            <a:r>
              <a:rPr lang="en-US" sz="1400" dirty="0">
                <a:solidFill>
                  <a:srgbClr val="3C5790"/>
                </a:solidFill>
              </a:rPr>
              <a:t>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Once the client receives a </a:t>
            </a:r>
            <a:r>
              <a:rPr lang="en-US" sz="1400" dirty="0" err="1">
                <a:solidFill>
                  <a:srgbClr val="3C5790"/>
                </a:solidFill>
              </a:rPr>
              <a:t>ServerHelloDone</a:t>
            </a:r>
            <a:r>
              <a:rPr lang="en-US" sz="1400" dirty="0">
                <a:solidFill>
                  <a:srgbClr val="3C5790"/>
                </a:solidFill>
              </a:rPr>
              <a:t> it can move to the next phase of establishing the </a:t>
            </a:r>
            <a:r>
              <a:rPr lang="en-US" sz="1400" dirty="0" err="1">
                <a:solidFill>
                  <a:srgbClr val="3C5790"/>
                </a:solidFill>
              </a:rPr>
              <a:t>securre</a:t>
            </a:r>
            <a:r>
              <a:rPr lang="en-US" sz="1400" dirty="0">
                <a:solidFill>
                  <a:srgbClr val="3C5790"/>
                </a:solidFill>
              </a:rPr>
              <a:t> communications.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After the server has finished its part of the initial SSL negotiation the client responds with a </a:t>
            </a:r>
            <a:r>
              <a:rPr lang="en-US" sz="1400" b="1" dirty="0" err="1">
                <a:solidFill>
                  <a:srgbClr val="3C5790"/>
                </a:solidFill>
              </a:rPr>
              <a:t>ClientKeyExchange</a:t>
            </a:r>
            <a:r>
              <a:rPr lang="en-US" sz="1400" dirty="0">
                <a:solidFill>
                  <a:srgbClr val="3C5790"/>
                </a:solidFill>
              </a:rPr>
              <a:t>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ClientKeyExchange</a:t>
            </a:r>
            <a:r>
              <a:rPr lang="en-US" sz="1400" dirty="0">
                <a:solidFill>
                  <a:srgbClr val="3C5790"/>
                </a:solidFill>
              </a:rPr>
              <a:t> tells the server the client's key information.</a:t>
            </a:r>
          </a:p>
        </p:txBody>
      </p:sp>
    </p:spTree>
    <p:extLst>
      <p:ext uri="{BB962C8B-B14F-4D97-AF65-F5344CB8AC3E}">
        <p14:creationId xmlns:p14="http://schemas.microsoft.com/office/powerpoint/2010/main" val="249921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TLS?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4478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Transport Layer Security </a:t>
            </a:r>
            <a:r>
              <a:rPr lang="en-US" sz="1500" dirty="0">
                <a:solidFill>
                  <a:srgbClr val="3C5790"/>
                </a:solidFill>
              </a:rPr>
              <a:t>(</a:t>
            </a:r>
            <a:r>
              <a:rPr lang="en-US" sz="1500" b="1" dirty="0">
                <a:solidFill>
                  <a:srgbClr val="3C5790"/>
                </a:solidFill>
              </a:rPr>
              <a:t>TLS</a:t>
            </a:r>
            <a:r>
              <a:rPr lang="en-US" sz="1500" dirty="0">
                <a:solidFill>
                  <a:srgbClr val="3C5790"/>
                </a:solidFill>
              </a:rPr>
              <a:t>) and its predecessor, </a:t>
            </a:r>
            <a:r>
              <a:rPr lang="en-US" sz="1500" b="1" dirty="0">
                <a:solidFill>
                  <a:srgbClr val="3C5790"/>
                </a:solidFill>
              </a:rPr>
              <a:t>Secure Sockets Layer </a:t>
            </a:r>
            <a:r>
              <a:rPr lang="en-US" sz="1500" dirty="0">
                <a:solidFill>
                  <a:srgbClr val="3C5790"/>
                </a:solidFill>
              </a:rPr>
              <a:t>(</a:t>
            </a:r>
            <a:r>
              <a:rPr lang="en-US" sz="1500" b="1" dirty="0">
                <a:solidFill>
                  <a:srgbClr val="3C5790"/>
                </a:solidFill>
              </a:rPr>
              <a:t>SSL</a:t>
            </a:r>
            <a:r>
              <a:rPr lang="en-US" sz="1500" dirty="0">
                <a:solidFill>
                  <a:srgbClr val="3C5790"/>
                </a:solidFill>
              </a:rPr>
              <a:t>)  are cryptographic protocols that provide communications security over a computer network.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primary goal of the Transport Layer Security protocol is to provide privacy and data integrity between two communicating computer applications.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connection is private because symmetric cryptography is used to encrypt the data transmitted.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SSL </a:t>
            </a:r>
            <a:r>
              <a:rPr lang="fr-CA" dirty="0" err="1">
                <a:solidFill>
                  <a:schemeClr val="bg1"/>
                </a:solidFill>
              </a:rPr>
              <a:t>Operation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the client sends key information in a </a:t>
            </a:r>
            <a:r>
              <a:rPr lang="en-US" sz="1400" b="1" dirty="0" err="1">
                <a:solidFill>
                  <a:srgbClr val="3C5790"/>
                </a:solidFill>
              </a:rPr>
              <a:t>ClientKeyExchange</a:t>
            </a:r>
            <a:r>
              <a:rPr lang="en-US" sz="1400" dirty="0">
                <a:solidFill>
                  <a:srgbClr val="3C5790"/>
                </a:solidFill>
              </a:rPr>
              <a:t> message the preliminary SSL negotiation is complete.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ChangeCipherSepc</a:t>
            </a:r>
            <a:r>
              <a:rPr lang="en-US" sz="1400" dirty="0">
                <a:solidFill>
                  <a:srgbClr val="3C5790"/>
                </a:solidFill>
              </a:rPr>
              <a:t> is a special SSL message that indicates the security services should be invoked.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Immediately after sending the </a:t>
            </a:r>
            <a:r>
              <a:rPr lang="en-US" sz="1400" dirty="0" err="1">
                <a:solidFill>
                  <a:srgbClr val="3C5790"/>
                </a:solidFill>
              </a:rPr>
              <a:t>ChangeCipherSpec</a:t>
            </a:r>
            <a:r>
              <a:rPr lang="en-US" sz="1400" dirty="0">
                <a:solidFill>
                  <a:srgbClr val="3C5790"/>
                </a:solidFill>
              </a:rPr>
              <a:t> message each system also sends a Finished message.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Finished</a:t>
            </a:r>
            <a:r>
              <a:rPr lang="en-US" sz="1400" dirty="0">
                <a:solidFill>
                  <a:srgbClr val="3C5790"/>
                </a:solidFill>
              </a:rPr>
              <a:t> message allow both systems to verify that the negotiation has been successful, and that security has not been compromised.</a:t>
            </a:r>
          </a:p>
        </p:txBody>
      </p:sp>
    </p:spTree>
    <p:extLst>
      <p:ext uri="{BB962C8B-B14F-4D97-AF65-F5344CB8AC3E}">
        <p14:creationId xmlns:p14="http://schemas.microsoft.com/office/powerpoint/2010/main" val="377270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 Format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SSL protocol consists of several different components.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4 sources create SSL message: </a:t>
            </a:r>
            <a:r>
              <a:rPr lang="en-US" sz="1400" b="1" dirty="0" err="1">
                <a:solidFill>
                  <a:srgbClr val="3C5790"/>
                </a:solidFill>
              </a:rPr>
              <a:t>ChangeCipherSpec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Alert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Handshake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Application</a:t>
            </a:r>
            <a:r>
              <a:rPr lang="en-US" sz="1400" dirty="0">
                <a:solidFill>
                  <a:srgbClr val="3C5790"/>
                </a:solidFill>
              </a:rPr>
              <a:t> protocols.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Record Layer protocol accepts all the messages then formats and frames them passing to the transport layer.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750" y="3048000"/>
            <a:ext cx="5277787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421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817511"/>
            <a:ext cx="5053773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956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Record Layer is responsible for encryption.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466622"/>
            <a:ext cx="6030809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6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SSL specification defines 4 different higher-layer protocols that the Record Layer can encapsulate.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889073"/>
            <a:ext cx="377190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44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ChangeCipherSpec</a:t>
            </a:r>
            <a:r>
              <a:rPr lang="en-US" sz="1400" dirty="0">
                <a:solidFill>
                  <a:srgbClr val="3C5790"/>
                </a:solidFill>
              </a:rPr>
              <a:t> message is very simple.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463799"/>
            <a:ext cx="2819400" cy="77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3822" y="4495800"/>
            <a:ext cx="2867025" cy="885825"/>
          </a:xfrm>
          <a:prstGeom prst="rect">
            <a:avLst/>
          </a:prstGeom>
        </p:spPr>
      </p:pic>
      <p:sp>
        <p:nvSpPr>
          <p:cNvPr id="6" name="Espace réservé du contenu 4"/>
          <p:cNvSpPr txBox="1">
            <a:spLocks/>
          </p:cNvSpPr>
          <p:nvPr/>
        </p:nvSpPr>
        <p:spPr bwMode="auto">
          <a:xfrm>
            <a:off x="318911" y="3805238"/>
            <a:ext cx="883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Alert</a:t>
            </a:r>
            <a:r>
              <a:rPr lang="en-US" sz="1400" dirty="0">
                <a:solidFill>
                  <a:srgbClr val="3C5790"/>
                </a:solidFill>
              </a:rPr>
              <a:t> protocol message has only 2 fields.</a:t>
            </a:r>
          </a:p>
        </p:txBody>
      </p:sp>
    </p:spTree>
    <p:extLst>
      <p:ext uri="{BB962C8B-B14F-4D97-AF65-F5344CB8AC3E}">
        <p14:creationId xmlns:p14="http://schemas.microsoft.com/office/powerpoint/2010/main" val="4156649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Handshake protocol messages can be combined.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437" y="2438400"/>
            <a:ext cx="29051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28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Handshake protocol type values: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463800"/>
            <a:ext cx="3276600" cy="32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188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Message Format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SSL protocol supports both stream and block encryption ciphers.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627489"/>
            <a:ext cx="441007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15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OpenSSL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openssl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s_client</a:t>
            </a:r>
            <a:r>
              <a:rPr lang="en-US" sz="1400" dirty="0">
                <a:solidFill>
                  <a:srgbClr val="3C5790"/>
                </a:solidFill>
              </a:rPr>
              <a:t> -connect www.google.com:443 &lt; /dev/null | </a:t>
            </a:r>
            <a:r>
              <a:rPr lang="en-US" sz="1400" dirty="0" err="1">
                <a:solidFill>
                  <a:srgbClr val="3C5790"/>
                </a:solidFill>
              </a:rPr>
              <a:t>openssl</a:t>
            </a:r>
            <a:r>
              <a:rPr lang="en-US" sz="1400" dirty="0">
                <a:solidFill>
                  <a:srgbClr val="3C5790"/>
                </a:solidFill>
              </a:rPr>
              <a:t> x509  -text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17821-73D3-4347-AA34-2A834DE7B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257647"/>
            <a:ext cx="43954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1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TLS?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905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keys for this symmetric encryption are generated uniquely for each connection and are based on a shared secret negotiated at the start of the session (TLS handshake protocol).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server and client negotiate the details of which encryption algorithm and cryptographic keys to use before the first byte of data is transmitted.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negotiation of a shared secret is both secure and reliable (no attacker can modify the communications during the negotiation without being detected).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identity of the communicating parties can be authenticated using public-key cryptography.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4606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OpenSSL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8344" y="1981200"/>
            <a:ext cx="8839200" cy="533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openssl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s_client</a:t>
            </a:r>
            <a:r>
              <a:rPr lang="en-US" sz="1400" dirty="0">
                <a:solidFill>
                  <a:srgbClr val="3C5790"/>
                </a:solidFill>
              </a:rPr>
              <a:t> -connect google.com:443 &lt; /dev/null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13208-DBEB-471C-B845-EF2640C0E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529" y="2514600"/>
            <a:ext cx="5336942" cy="424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82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https://en.wikipedia.org/wiki/Transport_Layer_Security</a:t>
            </a:r>
          </a:p>
          <a:p>
            <a:r>
              <a:rPr lang="en-US" sz="1600" dirty="0">
                <a:solidFill>
                  <a:schemeClr val="bg1"/>
                </a:solidFill>
              </a:rPr>
              <a:t>Wiley - SSL and TLS Essentials</a:t>
            </a:r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343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Netscape developed the original SSL protocols.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Version 1.0 was never publicly released because of serious security flaws in the protocol; version 2.0, released in February 1995, "contained a number of security flaws which ultimately led to the design of SSL version 3.0".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Released in 1996, SSL version 3.0 represented a complete redesign of the protocol produced by Paul Kocher working with Netscape engineers Phil </a:t>
            </a:r>
            <a:r>
              <a:rPr lang="en-US" sz="1500" dirty="0" err="1">
                <a:solidFill>
                  <a:srgbClr val="3C5790"/>
                </a:solidFill>
              </a:rPr>
              <a:t>Karlton</a:t>
            </a:r>
            <a:r>
              <a:rPr lang="en-US" sz="1500" dirty="0">
                <a:solidFill>
                  <a:srgbClr val="3C5790"/>
                </a:solidFill>
              </a:rPr>
              <a:t> and Alan </a:t>
            </a:r>
            <a:r>
              <a:rPr lang="en-US" sz="1500" dirty="0" err="1">
                <a:solidFill>
                  <a:srgbClr val="3C5790"/>
                </a:solidFill>
              </a:rPr>
              <a:t>Freier</a:t>
            </a:r>
            <a:r>
              <a:rPr lang="en-US" sz="1500" dirty="0">
                <a:solidFill>
                  <a:srgbClr val="3C5790"/>
                </a:solidFill>
              </a:rPr>
              <a:t>, with a reference implementation by Christopher Allen and Tim </a:t>
            </a:r>
            <a:r>
              <a:rPr lang="en-US" sz="1500" dirty="0" err="1">
                <a:solidFill>
                  <a:srgbClr val="3C5790"/>
                </a:solidFill>
              </a:rPr>
              <a:t>Dierks</a:t>
            </a:r>
            <a:r>
              <a:rPr lang="en-US" sz="1500" dirty="0">
                <a:solidFill>
                  <a:srgbClr val="3C5790"/>
                </a:solidFill>
              </a:rPr>
              <a:t> of Consensus Development.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Newer versions of SSL/TLS are based on SSL 3.0.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1996 draft of SSL 3.0 was published by IETF as a historical document in RFC 6101.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SSL 2.0 was deprecated (prohibited) in 2011 by RFC 6176.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SSL 3.0 was deprecated in June 2015 by RFC 7568.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458200" cy="1371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TLS 1.0 was first defined in RFC 2246 in January 1999 as an upgrade of SSL Version 3.0 and written by Christopher Allen and Tim Dierks of Consensus Development.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TLS 1.1 was defined in RFC 4346 in April 2006, as an update from TLS version 1.0.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TLS 1.2 was defined in RFC 5246 in August 2008 and is based on the earlier TLS 1.1 specification.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As of July 2016, TLS 1.3 is a working draft, and details are provisional and incomplete. </a:t>
            </a:r>
            <a:endParaRPr lang="fr-CA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6CFF7F-553A-4AFE-A3D8-CE9D0E615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13" y="3657600"/>
            <a:ext cx="721937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63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57400"/>
            <a:ext cx="6324600" cy="443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2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752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Cryptography is derived from the Greek for "secret writing".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validate the information cryptographic functions called hash functions are used.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Cryptographic hash functions resemble checksums or cyclic redundancy check (CRC) codes that are common error detection mechanisms.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2 hash functions are essential to SSL implementations: Message Digest 5(MD5) and Secure Hash Algorithm(SHA)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38600"/>
            <a:ext cx="57150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6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Cryptography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certificate</a:t>
            </a:r>
            <a:r>
              <a:rPr lang="en-US" sz="1400" dirty="0">
                <a:solidFill>
                  <a:srgbClr val="3C5790"/>
                </a:solidFill>
              </a:rPr>
              <a:t> contains a </a:t>
            </a:r>
            <a:r>
              <a:rPr lang="en-US" sz="1400" b="1" dirty="0">
                <a:solidFill>
                  <a:srgbClr val="3C5790"/>
                </a:solidFill>
              </a:rPr>
              <a:t>public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key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certificate, in addition to containing the public key, contains additional information such as issuer, what the certificate is supposed to be used for, and other types of metadata.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Typically, a certificate is itself signed by a certificate authority (CA) using CA's private key. This verifies the authenticity of the certificate.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69D9C-5F85-44D4-8BCE-EBBF8301F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969" y="3124200"/>
            <a:ext cx="3776062" cy="342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82262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26654</TotalTime>
  <Words>1946</Words>
  <Application>Microsoft Office PowerPoint</Application>
  <PresentationFormat>On-screen Show (4:3)</PresentationFormat>
  <Paragraphs>181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143</vt:lpstr>
      <vt:lpstr>TLS</vt:lpstr>
      <vt:lpstr>Contents</vt:lpstr>
      <vt:lpstr>What is TLS?</vt:lpstr>
      <vt:lpstr>What is TLS? (cont.)</vt:lpstr>
      <vt:lpstr>History</vt:lpstr>
      <vt:lpstr>History (cont.)</vt:lpstr>
      <vt:lpstr>History (cont.)</vt:lpstr>
      <vt:lpstr>Cryptography</vt:lpstr>
      <vt:lpstr>Cryptography (cont.)</vt:lpstr>
      <vt:lpstr>Cryptography (cont.)</vt:lpstr>
      <vt:lpstr>Cryptography (cont.)</vt:lpstr>
      <vt:lpstr>Cryptography (cont.)</vt:lpstr>
      <vt:lpstr>Cryptography (cont.)</vt:lpstr>
      <vt:lpstr>Cryptography (cont.)</vt:lpstr>
      <vt:lpstr>Cryptography (cont.)</vt:lpstr>
      <vt:lpstr>Cryptography (cont.)</vt:lpstr>
      <vt:lpstr>Cryptography (cont.)</vt:lpstr>
      <vt:lpstr>Cryptography (cont.)</vt:lpstr>
      <vt:lpstr>SSL Operation</vt:lpstr>
      <vt:lpstr>SSL Operation (cont.)</vt:lpstr>
      <vt:lpstr>SSL Operation (cont.)</vt:lpstr>
      <vt:lpstr>SSL Operation (cont.)</vt:lpstr>
      <vt:lpstr>SSL Operation (cont.)</vt:lpstr>
      <vt:lpstr>SSL Operation (cont.)</vt:lpstr>
      <vt:lpstr>SSL Operation (cont.)</vt:lpstr>
      <vt:lpstr>SSL Operation (cont.)</vt:lpstr>
      <vt:lpstr>SSL Operation (cont.)</vt:lpstr>
      <vt:lpstr>SSL Operation (cont.)</vt:lpstr>
      <vt:lpstr>SSL Operation (cont.)</vt:lpstr>
      <vt:lpstr>SSL Operation (cont.)</vt:lpstr>
      <vt:lpstr>Message Format</vt:lpstr>
      <vt:lpstr>Message Format (cont.)</vt:lpstr>
      <vt:lpstr>Message Format (cont.)</vt:lpstr>
      <vt:lpstr>Message Format (cont.)</vt:lpstr>
      <vt:lpstr>Message Format (cont.)</vt:lpstr>
      <vt:lpstr>Message Format (cont.)</vt:lpstr>
      <vt:lpstr>Message Format (cont.)</vt:lpstr>
      <vt:lpstr>Message Format (cont.)</vt:lpstr>
      <vt:lpstr>OpenSSL</vt:lpstr>
      <vt:lpstr>OpenSSL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786</cp:revision>
  <dcterms:created xsi:type="dcterms:W3CDTF">2012-04-12T06:19:17Z</dcterms:created>
  <dcterms:modified xsi:type="dcterms:W3CDTF">2022-04-09T18:19:41Z</dcterms:modified>
</cp:coreProperties>
</file>