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85" r:id="rId6"/>
    <p:sldId id="395" r:id="rId7"/>
    <p:sldId id="396" r:id="rId8"/>
    <p:sldId id="397" r:id="rId9"/>
    <p:sldId id="398" r:id="rId10"/>
    <p:sldId id="399" r:id="rId11"/>
    <p:sldId id="400" r:id="rId12"/>
    <p:sldId id="394" r:id="rId13"/>
    <p:sldId id="409" r:id="rId14"/>
    <p:sldId id="403" r:id="rId15"/>
    <p:sldId id="410" r:id="rId16"/>
    <p:sldId id="411" r:id="rId17"/>
    <p:sldId id="404" r:id="rId18"/>
    <p:sldId id="401" r:id="rId19"/>
    <p:sldId id="402" r:id="rId20"/>
    <p:sldId id="412" r:id="rId21"/>
    <p:sldId id="413" r:id="rId22"/>
    <p:sldId id="414" r:id="rId23"/>
    <p:sldId id="415" r:id="rId24"/>
    <p:sldId id="416" r:id="rId25"/>
    <p:sldId id="417" r:id="rId26"/>
    <p:sldId id="393" r:id="rId27"/>
    <p:sldId id="407" r:id="rId28"/>
    <p:sldId id="408" r:id="rId29"/>
    <p:sldId id="406" r:id="rId30"/>
    <p:sldId id="405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Redis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Basics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start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with default settings for the server using </a:t>
            </a:r>
            <a:r>
              <a:rPr lang="en-US" sz="1400" b="1" i="1" dirty="0" err="1">
                <a:solidFill>
                  <a:srgbClr val="3C5790"/>
                </a:solidFill>
              </a:rPr>
              <a:t>redis</a:t>
            </a:r>
            <a:r>
              <a:rPr lang="en-US" sz="1400" b="1" i="1" dirty="0">
                <a:solidFill>
                  <a:srgbClr val="3C5790"/>
                </a:solidFill>
              </a:rPr>
              <a:t>-server</a:t>
            </a:r>
            <a:r>
              <a:rPr lang="en-US" sz="1400" dirty="0">
                <a:solidFill>
                  <a:srgbClr val="3C5790"/>
                </a:solidFill>
              </a:rPr>
              <a:t> command.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667000"/>
            <a:ext cx="8952571" cy="107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51625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76200" y="4038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3C5790"/>
                </a:solidFill>
              </a:rPr>
              <a:t>We can connect to </a:t>
            </a:r>
            <a:r>
              <a:rPr lang="en-US" sz="1400" dirty="0" err="1" smtClean="0">
                <a:solidFill>
                  <a:srgbClr val="3C5790"/>
                </a:solidFill>
              </a:rPr>
              <a:t>Redis</a:t>
            </a:r>
            <a:r>
              <a:rPr lang="en-US" sz="1400" dirty="0" smtClean="0">
                <a:solidFill>
                  <a:srgbClr val="3C5790"/>
                </a:solidFill>
              </a:rPr>
              <a:t> using </a:t>
            </a:r>
            <a:r>
              <a:rPr lang="en-US" sz="1400" b="1" i="1" dirty="0" err="1" smtClean="0">
                <a:solidFill>
                  <a:srgbClr val="3C5790"/>
                </a:solidFill>
              </a:rPr>
              <a:t>redis</a:t>
            </a:r>
            <a:r>
              <a:rPr lang="en-US" sz="1400" b="1" i="1" dirty="0" smtClean="0">
                <a:solidFill>
                  <a:srgbClr val="3C5790"/>
                </a:solidFill>
              </a:rPr>
              <a:t>-cli</a:t>
            </a:r>
            <a:r>
              <a:rPr lang="en-US" sz="1400" dirty="0" smtClean="0">
                <a:solidFill>
                  <a:srgbClr val="3C5790"/>
                </a:solidFill>
              </a:rPr>
              <a:t> tool.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Basics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</a:t>
            </a:r>
            <a:r>
              <a:rPr lang="en-US" sz="1400" dirty="0" smtClean="0">
                <a:solidFill>
                  <a:srgbClr val="3C5790"/>
                </a:solidFill>
              </a:rPr>
              <a:t>set key/value information using the </a:t>
            </a:r>
            <a:r>
              <a:rPr lang="en-US" sz="1400" dirty="0" smtClean="0">
                <a:solidFill>
                  <a:srgbClr val="FF0000"/>
                </a:solidFill>
              </a:rPr>
              <a:t>SET</a:t>
            </a:r>
            <a:r>
              <a:rPr lang="en-US" sz="1400" dirty="0" smtClean="0">
                <a:solidFill>
                  <a:srgbClr val="3C5790"/>
                </a:solidFill>
              </a:rPr>
              <a:t> command.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retrieve the value data of key the </a:t>
            </a:r>
            <a:r>
              <a:rPr lang="en-US" sz="1400" b="1" dirty="0" smtClean="0">
                <a:solidFill>
                  <a:srgbClr val="FF0000"/>
                </a:solidFill>
              </a:rPr>
              <a:t>GET</a:t>
            </a:r>
            <a:r>
              <a:rPr lang="en-US" sz="1400" dirty="0" smtClean="0">
                <a:solidFill>
                  <a:srgbClr val="3C5790"/>
                </a:solidFill>
              </a:rPr>
              <a:t> command </a:t>
            </a:r>
            <a:r>
              <a:rPr lang="en-US" sz="1400" dirty="0" err="1" smtClean="0">
                <a:solidFill>
                  <a:srgbClr val="3C5790"/>
                </a:solidFill>
              </a:rPr>
              <a:t>isused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retrieve information about key/value pair the </a:t>
            </a:r>
            <a:r>
              <a:rPr lang="en-US" sz="1400" dirty="0" smtClean="0">
                <a:solidFill>
                  <a:srgbClr val="FF0000"/>
                </a:solidFill>
              </a:rPr>
              <a:t>keys</a:t>
            </a:r>
            <a:r>
              <a:rPr lang="en-US" sz="1400" dirty="0" smtClean="0">
                <a:solidFill>
                  <a:srgbClr val="3C5790"/>
                </a:solidFill>
              </a:rPr>
              <a:t> command is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DEL</a:t>
            </a:r>
            <a:r>
              <a:rPr lang="en-US" sz="1400" dirty="0" smtClean="0">
                <a:solidFill>
                  <a:srgbClr val="3C5790"/>
                </a:solidFill>
              </a:rPr>
              <a:t> command can be used to delete key/values pair.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4102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8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495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maps keys to types of values.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Redis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supports not only strings, but also abstract data types: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Lists </a:t>
            </a:r>
            <a:r>
              <a:rPr lang="en-US" sz="1400" dirty="0">
                <a:solidFill>
                  <a:srgbClr val="3C5790"/>
                </a:solidFill>
              </a:rPr>
              <a:t>of strings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Sets </a:t>
            </a:r>
            <a:r>
              <a:rPr lang="en-US" sz="1400" dirty="0">
                <a:solidFill>
                  <a:srgbClr val="3C5790"/>
                </a:solidFill>
              </a:rPr>
              <a:t>of strings (collections of non-repeating unsorted elements)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Sorted </a:t>
            </a:r>
            <a:r>
              <a:rPr lang="en-US" sz="1400" dirty="0">
                <a:solidFill>
                  <a:srgbClr val="3C5790"/>
                </a:solidFill>
              </a:rPr>
              <a:t>sets of strings (collections of non-repeating elements ordered by a floating-point number called score)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Hash </a:t>
            </a:r>
            <a:r>
              <a:rPr lang="en-US" sz="1400" dirty="0">
                <a:solidFill>
                  <a:srgbClr val="3C5790"/>
                </a:solidFill>
              </a:rPr>
              <a:t>tables where keys and values are strings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type of a value determines what operations (called commands) are available for the value itself.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7722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7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90800"/>
          </a:xfrm>
        </p:spPr>
        <p:txBody>
          <a:bodyPr/>
          <a:lstStyle/>
          <a:p>
            <a:r>
              <a:rPr lang="en-US" sz="1400" b="1" i="1" dirty="0">
                <a:solidFill>
                  <a:srgbClr val="3C5790"/>
                </a:solidFill>
              </a:rPr>
              <a:t>Strings</a:t>
            </a:r>
            <a:r>
              <a:rPr lang="en-US" sz="1400" dirty="0">
                <a:solidFill>
                  <a:srgbClr val="3C5790"/>
                </a:solidFill>
              </a:rPr>
              <a:t> are the most basic data structures available in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command </a:t>
            </a:r>
            <a:r>
              <a:rPr lang="en-US" sz="1400" dirty="0" err="1">
                <a:solidFill>
                  <a:srgbClr val="3C5790"/>
                </a:solidFill>
              </a:rPr>
              <a:t>strlen</a:t>
            </a:r>
            <a:r>
              <a:rPr lang="en-US" sz="1400" dirty="0">
                <a:solidFill>
                  <a:srgbClr val="3C5790"/>
                </a:solidFill>
              </a:rPr>
              <a:t> &lt;key&gt; can be used to get the length of a key’s value.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Integer commands: </a:t>
            </a:r>
            <a:r>
              <a:rPr lang="en-US" sz="1400" dirty="0" err="1">
                <a:solidFill>
                  <a:srgbClr val="3C5790"/>
                </a:solidFill>
              </a:rPr>
              <a:t>incr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incrby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decr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decrby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i="1" dirty="0">
                <a:solidFill>
                  <a:srgbClr val="3C5790"/>
                </a:solidFill>
              </a:rPr>
              <a:t>Hashes</a:t>
            </a:r>
            <a:r>
              <a:rPr lang="en-US" sz="1400" dirty="0">
                <a:solidFill>
                  <a:srgbClr val="3C5790"/>
                </a:solidFill>
              </a:rPr>
              <a:t> are like strings.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important difference is that they provide an extra level of indirection: a field.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Commands used are: </a:t>
            </a:r>
            <a:r>
              <a:rPr lang="en-US" sz="1400" dirty="0" err="1" smtClean="0">
                <a:solidFill>
                  <a:srgbClr val="3C5790"/>
                </a:solidFill>
              </a:rPr>
              <a:t>hset,hget</a:t>
            </a:r>
            <a:r>
              <a:rPr lang="en-US" sz="1400" dirty="0" smtClean="0">
                <a:solidFill>
                  <a:srgbClr val="3C5790"/>
                </a:solidFill>
              </a:rPr>
              <a:t>,  </a:t>
            </a:r>
            <a:r>
              <a:rPr lang="en-US" sz="1400" dirty="0" err="1" smtClean="0">
                <a:solidFill>
                  <a:srgbClr val="3C5790"/>
                </a:solidFill>
              </a:rPr>
              <a:t>hgetall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hkeys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hdel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hset</a:t>
            </a:r>
            <a:r>
              <a:rPr lang="en-US" sz="1400" dirty="0">
                <a:solidFill>
                  <a:srgbClr val="3C5790"/>
                </a:solidFill>
              </a:rPr>
              <a:t> key1 level 10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hget</a:t>
            </a:r>
            <a:r>
              <a:rPr lang="en-US" sz="1400" dirty="0">
                <a:solidFill>
                  <a:srgbClr val="3C5790"/>
                </a:solidFill>
              </a:rPr>
              <a:t> key1 </a:t>
            </a:r>
            <a:r>
              <a:rPr lang="en-US" sz="1400" dirty="0" smtClean="0">
                <a:solidFill>
                  <a:srgbClr val="3C5790"/>
                </a:solidFill>
              </a:rPr>
              <a:t>level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hgetall</a:t>
            </a:r>
            <a:r>
              <a:rPr lang="en-US" sz="1400" dirty="0" smtClean="0">
                <a:solidFill>
                  <a:srgbClr val="3C5790"/>
                </a:solidFill>
              </a:rPr>
              <a:t> key1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724400"/>
            <a:ext cx="4229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b="1" i="1" dirty="0" smtClean="0">
                <a:solidFill>
                  <a:srgbClr val="3C5790"/>
                </a:solidFill>
              </a:rPr>
              <a:t>List</a:t>
            </a:r>
            <a:r>
              <a:rPr lang="en-US" sz="1400" dirty="0" smtClean="0">
                <a:solidFill>
                  <a:srgbClr val="3C5790"/>
                </a:solidFill>
              </a:rPr>
              <a:t> represents an </a:t>
            </a:r>
            <a:r>
              <a:rPr lang="en-US" sz="1400" dirty="0" err="1" smtClean="0">
                <a:solidFill>
                  <a:srgbClr val="3C5790"/>
                </a:solidFill>
              </a:rPr>
              <a:t>ordored</a:t>
            </a:r>
            <a:r>
              <a:rPr lang="en-US" sz="1400" dirty="0" smtClean="0">
                <a:solidFill>
                  <a:srgbClr val="3C5790"/>
                </a:solidFill>
              </a:rPr>
              <a:t> sequence of strings.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rpush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list-key item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rpush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list-key item2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5133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7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b="1" i="1" dirty="0">
                <a:solidFill>
                  <a:srgbClr val="3C5790"/>
                </a:solidFill>
              </a:rPr>
              <a:t>Sets</a:t>
            </a:r>
            <a:r>
              <a:rPr lang="en-US" sz="1400" dirty="0">
                <a:solidFill>
                  <a:srgbClr val="3C5790"/>
                </a:solidFill>
              </a:rPr>
              <a:t> are used to store unique values and provide a number of set-based operations, like unions.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Sets aren’t ordered but they provide efficient value-based operations.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Commands: </a:t>
            </a:r>
            <a:r>
              <a:rPr lang="en-US" sz="1400" dirty="0" err="1">
                <a:solidFill>
                  <a:srgbClr val="3C5790"/>
                </a:solidFill>
              </a:rPr>
              <a:t>sadd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sismember</a:t>
            </a:r>
            <a:r>
              <a:rPr lang="en-US" sz="1400" dirty="0">
                <a:solidFill>
                  <a:srgbClr val="3C5790"/>
                </a:solidFill>
              </a:rPr>
              <a:t>, sinter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sadd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friends:leto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ghanima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paul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chani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jessica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sismember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friends:leto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jessica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67137"/>
            <a:ext cx="4229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6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b="1" i="1" dirty="0" smtClean="0">
                <a:solidFill>
                  <a:srgbClr val="3C5790"/>
                </a:solidFill>
              </a:rPr>
              <a:t>Sorted</a:t>
            </a:r>
            <a:r>
              <a:rPr lang="en-US" sz="1400" i="1" dirty="0" smtClean="0">
                <a:solidFill>
                  <a:srgbClr val="3C5790"/>
                </a:solidFill>
              </a:rPr>
              <a:t> </a:t>
            </a:r>
            <a:r>
              <a:rPr lang="en-US" sz="1400" b="1" i="1" dirty="0">
                <a:solidFill>
                  <a:srgbClr val="3C5790"/>
                </a:solidFill>
              </a:rPr>
              <a:t>Sets</a:t>
            </a:r>
            <a:r>
              <a:rPr lang="en-US" sz="1400" dirty="0">
                <a:solidFill>
                  <a:srgbClr val="3C5790"/>
                </a:solidFill>
              </a:rPr>
              <a:t> is a powerful data structure.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Sorted sets are like sets but with a score.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score provides sorting and ranking capabilities.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zadd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friends:duncan</a:t>
            </a:r>
            <a:r>
              <a:rPr lang="en-US" sz="1400" dirty="0">
                <a:solidFill>
                  <a:srgbClr val="3C5790"/>
                </a:solidFill>
              </a:rPr>
              <a:t> 70 </a:t>
            </a:r>
            <a:r>
              <a:rPr lang="en-US" sz="1400" dirty="0" err="1">
                <a:solidFill>
                  <a:srgbClr val="3C5790"/>
                </a:solidFill>
              </a:rPr>
              <a:t>ghanima</a:t>
            </a:r>
            <a:r>
              <a:rPr lang="en-US" sz="1400" dirty="0">
                <a:solidFill>
                  <a:srgbClr val="3C5790"/>
                </a:solidFill>
              </a:rPr>
              <a:t> 95 </a:t>
            </a:r>
            <a:r>
              <a:rPr lang="en-US" sz="1400" dirty="0" err="1">
                <a:solidFill>
                  <a:srgbClr val="3C5790"/>
                </a:solidFill>
              </a:rPr>
              <a:t>paul</a:t>
            </a:r>
            <a:r>
              <a:rPr lang="en-US" sz="1400" dirty="0">
                <a:solidFill>
                  <a:srgbClr val="3C5790"/>
                </a:solidFill>
              </a:rPr>
              <a:t> 95 </a:t>
            </a:r>
            <a:r>
              <a:rPr lang="en-US" sz="1400" dirty="0" err="1">
                <a:solidFill>
                  <a:srgbClr val="3C5790"/>
                </a:solidFill>
              </a:rPr>
              <a:t>chani</a:t>
            </a:r>
            <a:r>
              <a:rPr lang="en-US" sz="1400" dirty="0">
                <a:solidFill>
                  <a:srgbClr val="3C5790"/>
                </a:solidFill>
              </a:rPr>
              <a:t> 75 </a:t>
            </a:r>
            <a:r>
              <a:rPr lang="en-US" sz="1400" dirty="0" err="1">
                <a:solidFill>
                  <a:srgbClr val="3C5790"/>
                </a:solidFill>
              </a:rPr>
              <a:t>jessica</a:t>
            </a:r>
            <a:r>
              <a:rPr lang="en-US" sz="1400" dirty="0">
                <a:solidFill>
                  <a:srgbClr val="3C5790"/>
                </a:solidFill>
              </a:rPr>
              <a:t> 1 </a:t>
            </a:r>
            <a:r>
              <a:rPr lang="en-US" sz="1400" dirty="0" err="1">
                <a:solidFill>
                  <a:srgbClr val="3C5790"/>
                </a:solidFill>
              </a:rPr>
              <a:t>vladimir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390900"/>
            <a:ext cx="58769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2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Jedis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Jedis</a:t>
            </a:r>
            <a:r>
              <a:rPr lang="en-US" sz="1400" dirty="0">
                <a:solidFill>
                  <a:srgbClr val="3C5790"/>
                </a:solidFill>
              </a:rPr>
              <a:t> is 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java client.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Jedis</a:t>
            </a:r>
            <a:r>
              <a:rPr lang="en-US" sz="1400" dirty="0">
                <a:solidFill>
                  <a:srgbClr val="3C5790"/>
                </a:solidFill>
              </a:rPr>
              <a:t> is fully compatible with the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895600"/>
            <a:ext cx="35528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7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Jedis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19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Features supported: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Sorting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Connection </a:t>
            </a:r>
            <a:r>
              <a:rPr lang="en-US" sz="1200" dirty="0">
                <a:solidFill>
                  <a:srgbClr val="3C5790"/>
                </a:solidFill>
              </a:rPr>
              <a:t>handling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all the kind of values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string values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hashes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lists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sets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Commands </a:t>
            </a:r>
            <a:r>
              <a:rPr lang="en-US" sz="1200" dirty="0">
                <a:solidFill>
                  <a:srgbClr val="3C5790"/>
                </a:solidFill>
              </a:rPr>
              <a:t>operating on sorted sets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Transactions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Pipelining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Publish/Subscribe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Persistence </a:t>
            </a:r>
            <a:r>
              <a:rPr lang="en-US" sz="1200" dirty="0">
                <a:solidFill>
                  <a:srgbClr val="3C5790"/>
                </a:solidFill>
              </a:rPr>
              <a:t>control commands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Remote </a:t>
            </a:r>
            <a:r>
              <a:rPr lang="en-US" sz="1200" dirty="0">
                <a:solidFill>
                  <a:srgbClr val="3C5790"/>
                </a:solidFill>
              </a:rPr>
              <a:t>server control commands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Connection </a:t>
            </a:r>
            <a:r>
              <a:rPr lang="en-US" sz="1200" dirty="0">
                <a:solidFill>
                  <a:srgbClr val="3C5790"/>
                </a:solidFill>
              </a:rPr>
              <a:t>pooling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Spring </a:t>
            </a:r>
            <a:r>
              <a:rPr lang="en-US" sz="1600" dirty="0" smtClean="0">
                <a:solidFill>
                  <a:srgbClr val="3C5790"/>
                </a:solidFill>
              </a:rPr>
              <a:t>Session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Basics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Date Types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Jedis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Redis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Redis vs </a:t>
            </a:r>
            <a:r>
              <a:rPr lang="fr-CA" sz="1600" dirty="0" err="1" smtClean="0">
                <a:solidFill>
                  <a:srgbClr val="3C5790"/>
                </a:solidFill>
              </a:rPr>
              <a:t>MemcaheD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Redis </a:t>
            </a:r>
            <a:r>
              <a:rPr lang="fr-CA" sz="1600" dirty="0" err="1" smtClean="0">
                <a:solidFill>
                  <a:srgbClr val="3C5790"/>
                </a:solidFill>
              </a:rPr>
              <a:t>Sentinel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Spring Data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(or SDR) framework makes it easy to write Spring applications that use the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key value store by eliminating the redundant tasks and boiler plate code required for interacting with the store through Spring’s excellent infrastructure support.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48000"/>
            <a:ext cx="53816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programmatically a </a:t>
            </a:r>
            <a:r>
              <a:rPr lang="en-US" sz="1400" b="1" i="1" dirty="0" err="1" smtClean="0">
                <a:solidFill>
                  <a:srgbClr val="3C5790"/>
                </a:solidFill>
              </a:rPr>
              <a:t>JedisConnectionFactory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i="1" dirty="0" err="1" smtClean="0">
                <a:solidFill>
                  <a:srgbClr val="3C5790"/>
                </a:solidFill>
              </a:rPr>
              <a:t>JedisConnection</a:t>
            </a:r>
            <a:r>
              <a:rPr lang="en-US" sz="1400" dirty="0" smtClean="0">
                <a:solidFill>
                  <a:srgbClr val="3C5790"/>
                </a:solidFill>
              </a:rPr>
              <a:t> objects.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4958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76200" y="3810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err="1">
                <a:solidFill>
                  <a:srgbClr val="3C5790"/>
                </a:solidFill>
              </a:rPr>
              <a:t>LettuceConnectionFactory</a:t>
            </a:r>
            <a:r>
              <a:rPr lang="en-US" sz="1400" dirty="0">
                <a:solidFill>
                  <a:srgbClr val="3C5790"/>
                </a:solidFill>
              </a:rPr>
              <a:t> can be share the same thread-safe native connection for all non-blocking and non-transactional operations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dealing with high available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there is support for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Sentinel using </a:t>
            </a:r>
            <a:r>
              <a:rPr lang="en-US" sz="1400" b="1" i="1" dirty="0" err="1">
                <a:solidFill>
                  <a:srgbClr val="3C5790"/>
                </a:solidFill>
              </a:rPr>
              <a:t>RedisSentinelConfiguration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971800"/>
            <a:ext cx="50768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438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RedisTemplate</a:t>
            </a:r>
            <a:r>
              <a:rPr lang="en-US" sz="1400" dirty="0">
                <a:solidFill>
                  <a:srgbClr val="3C5790"/>
                </a:solidFill>
              </a:rPr>
              <a:t> is in fact the central class of the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module due to its rich feature set.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template offers a high-level abstraction for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interactions.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template provides operations views that offer rich, </a:t>
            </a:r>
            <a:r>
              <a:rPr lang="en-US" sz="1400" dirty="0" err="1">
                <a:solidFill>
                  <a:srgbClr val="3C5790"/>
                </a:solidFill>
              </a:rPr>
              <a:t>generified</a:t>
            </a:r>
            <a:r>
              <a:rPr lang="en-US" sz="1400" dirty="0">
                <a:solidFill>
                  <a:srgbClr val="3C5790"/>
                </a:solidFill>
              </a:rPr>
              <a:t> interfaces for working against a certain type or certain key.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096000" cy="49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From the framework perspective the data stored in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is just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supports various types, for the most part these refer to the way the data is stored rather then what it represents.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conversion between the user (custom) types and raw data (and vice-versa) is handled in Spring Data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through the </a:t>
            </a:r>
            <a:r>
              <a:rPr lang="en-US" sz="1400" b="1" dirty="0" err="1">
                <a:solidFill>
                  <a:srgbClr val="3C5790"/>
                </a:solidFill>
              </a:rPr>
              <a:t>RedisSerializer</a:t>
            </a:r>
            <a:r>
              <a:rPr lang="en-US" sz="1400" dirty="0">
                <a:solidFill>
                  <a:srgbClr val="3C5790"/>
                </a:solidFill>
              </a:rPr>
              <a:t> interface which as the name implies, takes care of the </a:t>
            </a:r>
            <a:r>
              <a:rPr lang="en-US" sz="1400" dirty="0" smtClean="0">
                <a:solidFill>
                  <a:srgbClr val="3C5790"/>
                </a:solidFill>
              </a:rPr>
              <a:t>serialization </a:t>
            </a:r>
            <a:r>
              <a:rPr lang="en-US" sz="1400" dirty="0">
                <a:solidFill>
                  <a:srgbClr val="3C5790"/>
                </a:solidFill>
              </a:rPr>
              <a:t>process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Multiple implementations are available out of the box: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StringRedisSerializer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JdkSerializationRedisSerializer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OxmSerializer</a:t>
            </a:r>
            <a:r>
              <a:rPr lang="en-US" sz="1400" dirty="0" smtClean="0">
                <a:solidFill>
                  <a:srgbClr val="3C5790"/>
                </a:solidFill>
              </a:rPr>
              <a:t> (Object/XML mapping)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JacksonJsonRedisSerializer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(JSON format)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Jackson2JsonRedisSerializer (JSON </a:t>
            </a:r>
            <a:r>
              <a:rPr lang="en-US" sz="1400" dirty="0">
                <a:solidFill>
                  <a:srgbClr val="3C5790"/>
                </a:solidFill>
              </a:rPr>
              <a:t>format)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MemcacheD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Memcached</a:t>
            </a:r>
            <a:r>
              <a:rPr lang="en-US" sz="1400" dirty="0">
                <a:solidFill>
                  <a:srgbClr val="3C5790"/>
                </a:solidFill>
              </a:rPr>
              <a:t> 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Low </a:t>
            </a:r>
            <a:r>
              <a:rPr lang="en-US" sz="1200" dirty="0">
                <a:solidFill>
                  <a:srgbClr val="3C5790"/>
                </a:solidFill>
              </a:rPr>
              <a:t>complexity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Simple </a:t>
            </a:r>
            <a:r>
              <a:rPr lang="en-US" sz="1200" dirty="0">
                <a:solidFill>
                  <a:srgbClr val="3C5790"/>
                </a:solidFill>
              </a:rPr>
              <a:t>to configure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Few </a:t>
            </a:r>
            <a:r>
              <a:rPr lang="en-US" sz="1200" dirty="0">
                <a:solidFill>
                  <a:srgbClr val="3C5790"/>
                </a:solidFill>
              </a:rPr>
              <a:t>command macros == simple to master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Atomic </a:t>
            </a:r>
            <a:r>
              <a:rPr lang="en-US" sz="1200" dirty="0">
                <a:solidFill>
                  <a:srgbClr val="3C5790"/>
                </a:solidFill>
              </a:rPr>
              <a:t>increment and decrement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Simple </a:t>
            </a:r>
            <a:r>
              <a:rPr lang="en-US" sz="1200" dirty="0">
                <a:solidFill>
                  <a:srgbClr val="3C5790"/>
                </a:solidFill>
              </a:rPr>
              <a:t>to cluster -- uses a hashing algorithm at the client to find keys in a cluster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Runs </a:t>
            </a:r>
            <a:r>
              <a:rPr lang="en-US" sz="1200" dirty="0">
                <a:solidFill>
                  <a:srgbClr val="3C5790"/>
                </a:solidFill>
              </a:rPr>
              <a:t>like a rock -- </a:t>
            </a:r>
            <a:r>
              <a:rPr lang="en-US" sz="1200" dirty="0" err="1">
                <a:solidFill>
                  <a:srgbClr val="3C5790"/>
                </a:solidFill>
              </a:rPr>
              <a:t>memcached</a:t>
            </a:r>
            <a:r>
              <a:rPr lang="en-US" sz="1200" dirty="0">
                <a:solidFill>
                  <a:srgbClr val="3C5790"/>
                </a:solidFill>
              </a:rPr>
              <a:t> requires a nuclear strike to fall over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 </a:t>
            </a:r>
            <a:r>
              <a:rPr lang="en-US" sz="1200" dirty="0">
                <a:solidFill>
                  <a:srgbClr val="3C5790"/>
                </a:solidFill>
              </a:rPr>
              <a:t>withstand a member dying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Many </a:t>
            </a:r>
            <a:r>
              <a:rPr lang="en-US" sz="1200" dirty="0">
                <a:solidFill>
                  <a:srgbClr val="3C5790"/>
                </a:solidFill>
              </a:rPr>
              <a:t>years in production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Every </a:t>
            </a:r>
            <a:r>
              <a:rPr lang="en-US" sz="1200" dirty="0">
                <a:solidFill>
                  <a:srgbClr val="3C5790"/>
                </a:solidFill>
              </a:rPr>
              <a:t>programming language has a </a:t>
            </a:r>
            <a:r>
              <a:rPr lang="en-US" sz="1200" dirty="0" err="1">
                <a:solidFill>
                  <a:srgbClr val="3C5790"/>
                </a:solidFill>
              </a:rPr>
              <a:t>memcached</a:t>
            </a:r>
            <a:r>
              <a:rPr lang="en-US" sz="1200" dirty="0">
                <a:solidFill>
                  <a:srgbClr val="3C5790"/>
                </a:solidFill>
              </a:rPr>
              <a:t> library. 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Memcached</a:t>
            </a:r>
            <a:r>
              <a:rPr lang="en-US" sz="1400" dirty="0">
                <a:solidFill>
                  <a:srgbClr val="3C5790"/>
                </a:solidFill>
              </a:rPr>
              <a:t> 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Doesn't </a:t>
            </a:r>
            <a:r>
              <a:rPr lang="en-US" sz="1200" dirty="0">
                <a:solidFill>
                  <a:srgbClr val="3C5790"/>
                </a:solidFill>
              </a:rPr>
              <a:t>do anything besides be an in-memory key/value store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Caches </a:t>
            </a:r>
            <a:r>
              <a:rPr lang="en-US" sz="1200" dirty="0" err="1">
                <a:solidFill>
                  <a:srgbClr val="3C5790"/>
                </a:solidFill>
              </a:rPr>
              <a:t>sharded</a:t>
            </a:r>
            <a:r>
              <a:rPr lang="en-US" sz="1200" dirty="0">
                <a:solidFill>
                  <a:srgbClr val="3C5790"/>
                </a:solidFill>
              </a:rPr>
              <a:t> by client do not scale across AWS zones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Unbalanced </a:t>
            </a:r>
            <a:r>
              <a:rPr lang="en-US" sz="1200" dirty="0" err="1">
                <a:solidFill>
                  <a:srgbClr val="3C5790"/>
                </a:solidFill>
              </a:rPr>
              <a:t>memcached</a:t>
            </a:r>
            <a:r>
              <a:rPr lang="en-US" sz="1200" dirty="0">
                <a:solidFill>
                  <a:srgbClr val="3C5790"/>
                </a:solidFill>
              </a:rPr>
              <a:t> clusters require a full system restart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Adding </a:t>
            </a:r>
            <a:r>
              <a:rPr lang="en-US" sz="1200" dirty="0">
                <a:solidFill>
                  <a:srgbClr val="3C5790"/>
                </a:solidFill>
              </a:rPr>
              <a:t>a member to the pool requires reconfiguring and rebooting the client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Seriously </a:t>
            </a:r>
            <a:r>
              <a:rPr lang="en-US" sz="1200" dirty="0">
                <a:solidFill>
                  <a:srgbClr val="3C5790"/>
                </a:solidFill>
              </a:rPr>
              <a:t>doesn't do anything besides be an in-memory key/value store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MemcacheD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Stores </a:t>
            </a:r>
            <a:r>
              <a:rPr lang="en-US" sz="1200" dirty="0">
                <a:solidFill>
                  <a:srgbClr val="3C5790"/>
                </a:solidFill>
              </a:rPr>
              <a:t>data in a variety of formats: list, array, sets and sorted sets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Pipelining</a:t>
            </a:r>
            <a:r>
              <a:rPr lang="en-US" sz="1200" dirty="0">
                <a:solidFill>
                  <a:srgbClr val="3C5790"/>
                </a:solidFill>
              </a:rPr>
              <a:t>!  Multiple commands at once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Blocking </a:t>
            </a:r>
            <a:r>
              <a:rPr lang="en-US" sz="1200" dirty="0">
                <a:solidFill>
                  <a:srgbClr val="3C5790"/>
                </a:solidFill>
              </a:rPr>
              <a:t>reads -- will sit and wait until another process writes data to the cache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Mass </a:t>
            </a:r>
            <a:r>
              <a:rPr lang="en-US" sz="1200" dirty="0">
                <a:solidFill>
                  <a:srgbClr val="3C5790"/>
                </a:solidFill>
              </a:rPr>
              <a:t>insertion of data to prime a cache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Does </a:t>
            </a:r>
            <a:r>
              <a:rPr lang="en-US" sz="1200" dirty="0">
                <a:solidFill>
                  <a:srgbClr val="3C5790"/>
                </a:solidFill>
              </a:rPr>
              <a:t>pub/sub... if you want to do pub/sub through your cache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Partitions </a:t>
            </a:r>
            <a:r>
              <a:rPr lang="en-US" sz="1200" dirty="0">
                <a:solidFill>
                  <a:srgbClr val="3C5790"/>
                </a:solidFill>
              </a:rPr>
              <a:t>data across multiple </a:t>
            </a:r>
            <a:r>
              <a:rPr lang="en-US" sz="1200" dirty="0" err="1">
                <a:solidFill>
                  <a:srgbClr val="3C5790"/>
                </a:solidFill>
              </a:rPr>
              <a:t>redis</a:t>
            </a:r>
            <a:r>
              <a:rPr lang="en-US" sz="1200" dirty="0">
                <a:solidFill>
                  <a:srgbClr val="3C5790"/>
                </a:solidFill>
              </a:rPr>
              <a:t> instances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 </a:t>
            </a:r>
            <a:r>
              <a:rPr lang="en-US" sz="1200" dirty="0">
                <a:solidFill>
                  <a:srgbClr val="3C5790"/>
                </a:solidFill>
              </a:rPr>
              <a:t>back data to disk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Super complex to configure -- requires consideration of data size to configure well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SENTINEL, the automated failover which promotes a slave to master, is perpetually on the </a:t>
            </a:r>
            <a:r>
              <a:rPr lang="en-US" sz="1200" dirty="0" err="1" smtClean="0">
                <a:solidFill>
                  <a:srgbClr val="3C5790"/>
                </a:solidFill>
              </a:rPr>
              <a:t>redis</a:t>
            </a:r>
            <a:r>
              <a:rPr lang="en-US" sz="1200" dirty="0" smtClean="0">
                <a:solidFill>
                  <a:srgbClr val="3C5790"/>
                </a:solidFill>
              </a:rPr>
              <a:t> unstable branch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Master-slave architecture means if the master wipes out, and SENTINEL doesn't work, the system is sad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Lots of server administration for monitoring and partitioning and balancing</a:t>
            </a:r>
            <a:r>
              <a:rPr lang="en-US" sz="1000" dirty="0" smtClean="0">
                <a:solidFill>
                  <a:srgbClr val="3C5790"/>
                </a:solidFill>
              </a:rPr>
              <a:t>...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MemcacheD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need to cache database queries or REST round trips or numbers or page fragments, use </a:t>
            </a:r>
            <a:r>
              <a:rPr lang="en-US" sz="1400" dirty="0" err="1">
                <a:solidFill>
                  <a:srgbClr val="3C5790"/>
                </a:solidFill>
              </a:rPr>
              <a:t>memcached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cached data types and caching needs are simple and straight forward.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need to do operations on cached datasets at once, or need to spread one enormous cache over a geographically challenged area, or read-write splitting against caching use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MemcacheD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4999"/>
            <a:ext cx="60864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8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Redis</a:t>
            </a:r>
            <a:r>
              <a:rPr lang="en-US" sz="1500" dirty="0">
                <a:solidFill>
                  <a:srgbClr val="3C5790"/>
                </a:solidFill>
              </a:rPr>
              <a:t> is a data structure server.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It's open-source, networked, in-memory, and stores keys with optional durability.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Redis</a:t>
            </a:r>
            <a:r>
              <a:rPr lang="en-US" sz="1500" dirty="0">
                <a:solidFill>
                  <a:srgbClr val="3C5790"/>
                </a:solidFill>
              </a:rPr>
              <a:t> is the most popular key-value database.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name </a:t>
            </a:r>
            <a:r>
              <a:rPr lang="en-US" sz="1500" dirty="0" err="1">
                <a:solidFill>
                  <a:srgbClr val="3C5790"/>
                </a:solidFill>
              </a:rPr>
              <a:t>Redis</a:t>
            </a:r>
            <a:r>
              <a:rPr lang="en-US" sz="1500" dirty="0">
                <a:solidFill>
                  <a:srgbClr val="3C5790"/>
                </a:solidFill>
              </a:rPr>
              <a:t> means </a:t>
            </a:r>
            <a:r>
              <a:rPr lang="en-US" sz="1500" dirty="0" err="1">
                <a:solidFill>
                  <a:srgbClr val="3C5790"/>
                </a:solidFill>
              </a:rPr>
              <a:t>REmote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dirty="0" err="1">
                <a:solidFill>
                  <a:srgbClr val="3C5790"/>
                </a:solidFill>
              </a:rPr>
              <a:t>DIctionary</a:t>
            </a:r>
            <a:r>
              <a:rPr lang="en-US" sz="1500" dirty="0">
                <a:solidFill>
                  <a:srgbClr val="3C5790"/>
                </a:solidFill>
              </a:rPr>
              <a:t> Server.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 Sentinel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Sentinel provides high availability for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Sentinel provides tasks such as monitoring, notifications and acts as a configuration provider for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Sentinel capabilities: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Monitoring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checks if your master and slave instances are working as expected.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Notification:</a:t>
            </a:r>
            <a:r>
              <a:rPr lang="en-US" sz="1400" dirty="0" smtClean="0">
                <a:solidFill>
                  <a:srgbClr val="3C5790"/>
                </a:solidFill>
              </a:rPr>
              <a:t>. can </a:t>
            </a:r>
            <a:r>
              <a:rPr lang="en-US" sz="1400" dirty="0">
                <a:solidFill>
                  <a:srgbClr val="3C5790"/>
                </a:solidFill>
              </a:rPr>
              <a:t>notify the system administrator, another computer programs, via an API, that something is wrong with one of the monitored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Automatic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failover: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can start a failover process where a slave is promoted to master, the other additional slaves are reconfigured to use the new </a:t>
            </a:r>
            <a:r>
              <a:rPr lang="en-US" sz="1400" dirty="0" smtClean="0">
                <a:solidFill>
                  <a:srgbClr val="3C5790"/>
                </a:solidFill>
              </a:rPr>
              <a:t>master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Configuration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provider</a:t>
            </a:r>
            <a:r>
              <a:rPr lang="en-US" sz="1400" dirty="0" smtClean="0">
                <a:solidFill>
                  <a:srgbClr val="3C5790"/>
                </a:solidFill>
              </a:rPr>
              <a:t>: acts </a:t>
            </a:r>
            <a:r>
              <a:rPr lang="en-US" sz="1400" dirty="0">
                <a:solidFill>
                  <a:srgbClr val="3C5790"/>
                </a:solidFill>
              </a:rPr>
              <a:t>as a source of authority for clients service discovery: clients connect to Sentinels in </a:t>
            </a:r>
            <a:r>
              <a:rPr lang="en-US" sz="1400" dirty="0" smtClean="0">
                <a:solidFill>
                  <a:srgbClr val="3C5790"/>
                </a:solidFill>
              </a:rPr>
              <a:t>order </a:t>
            </a:r>
            <a:r>
              <a:rPr lang="en-US" sz="1400" dirty="0">
                <a:solidFill>
                  <a:srgbClr val="3C5790"/>
                </a:solidFill>
              </a:rPr>
              <a:t>to ask for the address of the current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master responsible for a given service.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en.wikipedia.org/wiki/Redis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Manning – Redis in Action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www.bigdatalittlegeek.com/blog/2014/3/25/memcached-vs-redis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http://redis.io/topics/sentinel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24665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114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Persistence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typically holds the whole dataset in memory.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Persistence is achieved with technique called snapshotting, and is a semi-persistent durability mode where the dataset is asynchronously transferred from memory to disk from time to time, written in RDB dump format.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By default,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syncs data to the disk at least every 2 seconds, with more or less robust options available if needed.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the case of a complete system failure on default settings, only a few seconds of data would be lost.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114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Replication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supports master-slave replication.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Data from any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server can replicate to any number of slaves.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slave may be a master to another slave. This allows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to implement a single-rooted replication tree.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Publish/Subscribe feature is fully implemented, so a client of a slave may SUBSCRIBE to a channel and receive a full feed of messages </a:t>
            </a:r>
            <a:r>
              <a:rPr lang="en-US" sz="1400" dirty="0" err="1">
                <a:solidFill>
                  <a:srgbClr val="3C5790"/>
                </a:solidFill>
              </a:rPr>
              <a:t>PUBLISHed</a:t>
            </a:r>
            <a:r>
              <a:rPr lang="en-US" sz="1400" dirty="0">
                <a:solidFill>
                  <a:srgbClr val="3C5790"/>
                </a:solidFill>
              </a:rPr>
              <a:t> to the master, anywhere up the replication tree.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Replication is useful for read (but not write) scalability or data redundancy.</a:t>
            </a:r>
          </a:p>
        </p:txBody>
      </p:sp>
    </p:spTree>
    <p:extLst>
      <p:ext uri="{BB962C8B-B14F-4D97-AF65-F5344CB8AC3E}">
        <p14:creationId xmlns:p14="http://schemas.microsoft.com/office/powerpoint/2010/main" val="1714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114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Performance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When the durability of data is not needed, the in-memory nature of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allows it to perform extremely well compared to database systems that write every change to disk before considering a transaction committed.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is no notable speed difference between write and read operations.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operates as a single process and single-threaded.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single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 cannot utilize parallel execution of tasks e.g.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42880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Basics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is an in-memory persistent key-value store.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does hold all the data in memory and it does write that out to disk for persistence.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reality is that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exposes five different data structures, only one of which is a typical key-value structure.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Basics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is an extremely high-performance, lightweight data store.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key/value data access to persistent byte arrays, lists, sets, and hash data structures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supports atomic counters and also has an efficient topic-based pub/sub messaging functionality.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servers can also be clustered together to provide for very flexible deployment.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easy to interact with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from the command line using the </a:t>
            </a:r>
            <a:r>
              <a:rPr lang="en-US" sz="1400" b="1" i="1" dirty="0" err="1">
                <a:solidFill>
                  <a:srgbClr val="3C5790"/>
                </a:solidFill>
              </a:rPr>
              <a:t>redis</a:t>
            </a:r>
            <a:r>
              <a:rPr lang="en-US" sz="1400" b="1" i="1" dirty="0">
                <a:solidFill>
                  <a:srgbClr val="3C5790"/>
                </a:solidFill>
              </a:rPr>
              <a:t>-cli</a:t>
            </a:r>
            <a:r>
              <a:rPr lang="en-US" sz="1400" dirty="0">
                <a:solidFill>
                  <a:srgbClr val="3C5790"/>
                </a:solidFill>
              </a:rPr>
              <a:t> binary that comes with the installation.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9599</TotalTime>
  <Words>1642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Redis</vt:lpstr>
      <vt:lpstr>Contents</vt:lpstr>
      <vt:lpstr>What is Redis?</vt:lpstr>
      <vt:lpstr>Architecture</vt:lpstr>
      <vt:lpstr>Core</vt:lpstr>
      <vt:lpstr>Core (cont.)</vt:lpstr>
      <vt:lpstr>Core (cont.)</vt:lpstr>
      <vt:lpstr>Basics</vt:lpstr>
      <vt:lpstr>Basics (cont.)</vt:lpstr>
      <vt:lpstr>Basics (cont.)</vt:lpstr>
      <vt:lpstr>Basics (cont.)</vt:lpstr>
      <vt:lpstr>Data Types</vt:lpstr>
      <vt:lpstr>Data Types (cont.)</vt:lpstr>
      <vt:lpstr>Data Types (cont.)</vt:lpstr>
      <vt:lpstr>Data Types (cont.)</vt:lpstr>
      <vt:lpstr>Data Types (cont.)</vt:lpstr>
      <vt:lpstr>Data Types (cont.)</vt:lpstr>
      <vt:lpstr>Jedis</vt:lpstr>
      <vt:lpstr>Jedis (cont.)</vt:lpstr>
      <vt:lpstr>Spring Redis</vt:lpstr>
      <vt:lpstr>Spring Redis (cont.)</vt:lpstr>
      <vt:lpstr>Spring Redis (cont.)</vt:lpstr>
      <vt:lpstr>Spring Redis (cont.)</vt:lpstr>
      <vt:lpstr>Spring Redis (cont.)</vt:lpstr>
      <vt:lpstr>Spring Redis (cont.)</vt:lpstr>
      <vt:lpstr>Redis vs MemcacheD</vt:lpstr>
      <vt:lpstr>Redis vs MemcacheD (cont.)</vt:lpstr>
      <vt:lpstr>Redis vs MemcacheD (cont.)</vt:lpstr>
      <vt:lpstr>Redis vs MemcacheD (cont.)</vt:lpstr>
      <vt:lpstr>Redis Sentinel</vt:lpstr>
      <vt:lpstr>Bibliography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784</cp:revision>
  <dcterms:created xsi:type="dcterms:W3CDTF">2012-04-12T06:19:17Z</dcterms:created>
  <dcterms:modified xsi:type="dcterms:W3CDTF">2015-05-31T18:05:50Z</dcterms:modified>
</cp:coreProperties>
</file>