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4" r:id="rId5"/>
    <p:sldId id="404" r:id="rId6"/>
    <p:sldId id="430" r:id="rId7"/>
    <p:sldId id="402" r:id="rId8"/>
    <p:sldId id="405" r:id="rId9"/>
    <p:sldId id="403" r:id="rId10"/>
    <p:sldId id="408" r:id="rId11"/>
    <p:sldId id="407" r:id="rId12"/>
    <p:sldId id="409" r:id="rId13"/>
    <p:sldId id="410" r:id="rId14"/>
    <p:sldId id="411" r:id="rId15"/>
    <p:sldId id="412" r:id="rId16"/>
    <p:sldId id="413" r:id="rId17"/>
    <p:sldId id="414" r:id="rId18"/>
    <p:sldId id="416" r:id="rId19"/>
    <p:sldId id="417" r:id="rId20"/>
    <p:sldId id="418" r:id="rId21"/>
    <p:sldId id="406" r:id="rId22"/>
    <p:sldId id="419" r:id="rId23"/>
    <p:sldId id="420" r:id="rId24"/>
    <p:sldId id="421" r:id="rId25"/>
    <p:sldId id="423" r:id="rId26"/>
    <p:sldId id="424" r:id="rId27"/>
    <p:sldId id="422" r:id="rId28"/>
    <p:sldId id="425" r:id="rId29"/>
    <p:sldId id="426" r:id="rId30"/>
    <p:sldId id="427" r:id="rId31"/>
    <p:sldId id="428" r:id="rId32"/>
    <p:sldId id="429" r:id="rId33"/>
    <p:sldId id="415" r:id="rId34"/>
    <p:sldId id="389" r:id="rId35"/>
    <p:sldId id="259" r:id="rId3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103" d="100"/>
          <a:sy n="103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14/12/2015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ExtJS</a:t>
            </a:r>
            <a:r>
              <a:rPr lang="fr-CA" sz="4000" dirty="0" smtClean="0">
                <a:solidFill>
                  <a:schemeClr val="bg1"/>
                </a:solidFill>
              </a:rPr>
              <a:t> 4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Concepts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Every </a:t>
            </a:r>
            <a:r>
              <a:rPr lang="en-US" sz="1400" dirty="0">
                <a:solidFill>
                  <a:srgbClr val="3C5790"/>
                </a:solidFill>
              </a:rPr>
              <a:t>widget in the Ext framework extends from the </a:t>
            </a:r>
            <a:r>
              <a:rPr lang="en-US" sz="1400" b="1" dirty="0" err="1">
                <a:solidFill>
                  <a:srgbClr val="3C5790"/>
                </a:solidFill>
              </a:rPr>
              <a:t>Ext.Component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component has a </a:t>
            </a:r>
            <a:r>
              <a:rPr lang="en-US" sz="1400" b="1" dirty="0" smtClean="0">
                <a:solidFill>
                  <a:srgbClr val="3C5790"/>
                </a:solidFill>
              </a:rPr>
              <a:t>lifecycle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Three </a:t>
            </a:r>
            <a:r>
              <a:rPr lang="en-US" sz="1400" dirty="0">
                <a:solidFill>
                  <a:srgbClr val="3C5790"/>
                </a:solidFill>
              </a:rPr>
              <a:t>phases in the component's lifecycle: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creation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process,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rendering</a:t>
            </a:r>
            <a:r>
              <a:rPr lang="en-US" sz="1200" dirty="0" smtClean="0">
                <a:solidFill>
                  <a:srgbClr val="3C5790"/>
                </a:solidFill>
              </a:rPr>
              <a:t> process 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destruction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process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Ext.AbstractComponent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Ext.Component</a:t>
            </a:r>
            <a:r>
              <a:rPr lang="en-US" sz="1400" dirty="0">
                <a:solidFill>
                  <a:srgbClr val="3C5790"/>
                </a:solidFill>
              </a:rPr>
              <a:t> classes directs the lifecycle process.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42672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3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Concepts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The creation phase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creates </a:t>
            </a:r>
            <a:r>
              <a:rPr lang="en-US" sz="1200" dirty="0">
                <a:solidFill>
                  <a:srgbClr val="3C5790"/>
                </a:solidFill>
              </a:rPr>
              <a:t>the component based on the configuration.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registers </a:t>
            </a:r>
            <a:r>
              <a:rPr lang="en-US" sz="1200" dirty="0">
                <a:solidFill>
                  <a:srgbClr val="3C5790"/>
                </a:solidFill>
              </a:rPr>
              <a:t>the new component on the component </a:t>
            </a:r>
            <a:r>
              <a:rPr lang="en-US" sz="1200" dirty="0" smtClean="0">
                <a:solidFill>
                  <a:srgbClr val="3C5790"/>
                </a:solidFill>
              </a:rPr>
              <a:t>manager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define </a:t>
            </a:r>
            <a:r>
              <a:rPr lang="en-US" sz="1200" dirty="0">
                <a:solidFill>
                  <a:srgbClr val="3C5790"/>
                </a:solidFill>
              </a:rPr>
              <a:t>events such as: enable, </a:t>
            </a:r>
            <a:r>
              <a:rPr lang="en-US" sz="1200" dirty="0" err="1">
                <a:solidFill>
                  <a:srgbClr val="3C5790"/>
                </a:solidFill>
              </a:rPr>
              <a:t>disable,etc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assigns </a:t>
            </a:r>
            <a:r>
              <a:rPr lang="en-US" sz="1200" dirty="0">
                <a:solidFill>
                  <a:srgbClr val="3C5790"/>
                </a:solidFill>
              </a:rPr>
              <a:t>ID to the instance; if not in the configuration it will be auto-generated.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plugin will create the instance.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initComponent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function is </a:t>
            </a:r>
            <a:r>
              <a:rPr lang="en-US" sz="1200" dirty="0" smtClean="0">
                <a:solidFill>
                  <a:srgbClr val="3C5790"/>
                </a:solidFill>
              </a:rPr>
              <a:t>executed</a:t>
            </a:r>
          </a:p>
          <a:p>
            <a:pPr lvl="1"/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44" y="3733800"/>
            <a:ext cx="4135356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4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Concepts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rendering phase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required nodes will be inserted to the </a:t>
            </a:r>
            <a:r>
              <a:rPr lang="en-US" sz="1200" dirty="0" smtClean="0">
                <a:solidFill>
                  <a:srgbClr val="3C5790"/>
                </a:solidFill>
              </a:rPr>
              <a:t>DOM: </a:t>
            </a:r>
            <a:r>
              <a:rPr lang="en-US" sz="1200" dirty="0" err="1" smtClean="0">
                <a:solidFill>
                  <a:srgbClr val="3C5790"/>
                </a:solidFill>
              </a:rPr>
              <a:t>syles</a:t>
            </a:r>
            <a:r>
              <a:rPr lang="en-US" sz="1200" dirty="0" smtClean="0">
                <a:solidFill>
                  <a:srgbClr val="3C5790"/>
                </a:solidFill>
              </a:rPr>
              <a:t>, listeners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3505200" cy="418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8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Concepts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destruction phase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clean the DOM</a:t>
            </a:r>
            <a:r>
              <a:rPr lang="en-US" sz="1200" dirty="0" smtClean="0">
                <a:solidFill>
                  <a:srgbClr val="3C5790"/>
                </a:solidFill>
              </a:rPr>
              <a:t>, remove the listeners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clear </a:t>
            </a:r>
            <a:r>
              <a:rPr lang="en-US" sz="1200" dirty="0" smtClean="0">
                <a:solidFill>
                  <a:srgbClr val="3C5790"/>
                </a:solidFill>
              </a:rPr>
              <a:t>the used </a:t>
            </a:r>
            <a:r>
              <a:rPr lang="en-US" sz="1200" dirty="0">
                <a:solidFill>
                  <a:srgbClr val="3C5790"/>
                </a:solidFill>
              </a:rPr>
              <a:t>memory by deleting objects and arrays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743200"/>
            <a:ext cx="52863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2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Concepts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 JS has the ability to create complex layouts.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Ext.container.Container</a:t>
            </a:r>
            <a:r>
              <a:rPr lang="en-US" sz="1400" dirty="0">
                <a:solidFill>
                  <a:srgbClr val="3C5790"/>
                </a:solidFill>
              </a:rPr>
              <a:t> class is responsible to manage children and to arrange those using layouts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2652712" cy="20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0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panel is a container that can be placed as a block in a given space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panel can contain other panels or even other components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create a panel we need to instantiate the </a:t>
            </a:r>
            <a:r>
              <a:rPr lang="en-US" sz="1400" b="1" dirty="0" err="1">
                <a:solidFill>
                  <a:srgbClr val="3C5790"/>
                </a:solidFill>
              </a:rPr>
              <a:t>Ext.panel.Panel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32670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90925"/>
            <a:ext cx="30194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window is basically a floating panel with more features.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Window</a:t>
            </a:r>
            <a:r>
              <a:rPr lang="en-US" sz="1400" dirty="0">
                <a:solidFill>
                  <a:srgbClr val="3C5790"/>
                </a:solidFill>
              </a:rPr>
              <a:t> component extends from the Panel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maximizable</a:t>
            </a:r>
            <a:r>
              <a:rPr lang="en-US" sz="1400" dirty="0">
                <a:solidFill>
                  <a:srgbClr val="3C5790"/>
                </a:solidFill>
              </a:rPr>
              <a:t> property allows us to maximize the window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the window is closable, but we can make it </a:t>
            </a:r>
            <a:r>
              <a:rPr lang="en-US" sz="1400" dirty="0" err="1">
                <a:solidFill>
                  <a:srgbClr val="3C5790"/>
                </a:solidFill>
              </a:rPr>
              <a:t>unclosable</a:t>
            </a:r>
            <a:r>
              <a:rPr lang="en-US" sz="1400" dirty="0">
                <a:solidFill>
                  <a:srgbClr val="3C5790"/>
                </a:solidFill>
              </a:rPr>
              <a:t> by setting the closable property to </a:t>
            </a:r>
            <a:r>
              <a:rPr lang="en-US" sz="1400" dirty="0" smtClean="0">
                <a:solidFill>
                  <a:srgbClr val="3C5790"/>
                </a:solidFill>
              </a:rPr>
              <a:t>false.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62362"/>
            <a:ext cx="30670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24262"/>
            <a:ext cx="32670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7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many available layouts we can use to arrange our components, such as accordions, cards, columns, regions,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available layouts in the </a:t>
            </a:r>
            <a:r>
              <a:rPr lang="en-US" sz="1400" b="1" dirty="0" err="1">
                <a:solidFill>
                  <a:srgbClr val="3C5790"/>
                </a:solidFill>
              </a:rPr>
              <a:t>Ext.layout.container</a:t>
            </a:r>
            <a:r>
              <a:rPr lang="en-US" sz="1400" dirty="0">
                <a:solidFill>
                  <a:srgbClr val="3C5790"/>
                </a:solidFill>
              </a:rPr>
              <a:t> package.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Fit </a:t>
            </a:r>
            <a:r>
              <a:rPr lang="en-US" sz="1200" dirty="0">
                <a:solidFill>
                  <a:srgbClr val="3C5790"/>
                </a:solidFill>
              </a:rPr>
              <a:t>layout: intended to be used for only one </a:t>
            </a:r>
            <a:r>
              <a:rPr lang="en-US" sz="1200" dirty="0" smtClean="0">
                <a:solidFill>
                  <a:srgbClr val="3C5790"/>
                </a:solidFill>
              </a:rPr>
              <a:t>child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Card </a:t>
            </a:r>
            <a:r>
              <a:rPr lang="en-US" sz="1200" dirty="0">
                <a:solidFill>
                  <a:srgbClr val="3C5790"/>
                </a:solidFill>
              </a:rPr>
              <a:t>layout: wizard or display only one component at a </a:t>
            </a:r>
            <a:r>
              <a:rPr lang="en-US" sz="1200" dirty="0" smtClean="0">
                <a:solidFill>
                  <a:srgbClr val="3C5790"/>
                </a:solidFill>
              </a:rPr>
              <a:t>time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HBox</a:t>
            </a:r>
            <a:r>
              <a:rPr lang="en-US" sz="1200" dirty="0">
                <a:solidFill>
                  <a:srgbClr val="3C5790"/>
                </a:solidFill>
              </a:rPr>
              <a:t> layout: arrange components horizontally.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VBox</a:t>
            </a:r>
            <a:r>
              <a:rPr lang="en-US" sz="1200" dirty="0">
                <a:solidFill>
                  <a:srgbClr val="3C5790"/>
                </a:solidFill>
              </a:rPr>
              <a:t> layout: arrange components vertically.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Border layout: divides the container space into five regions: north, south, west, east, and center.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Accordion layout: show one component at a time.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Ext.button.Button</a:t>
            </a:r>
            <a:r>
              <a:rPr lang="en-US" sz="1400" dirty="0">
                <a:solidFill>
                  <a:srgbClr val="3C5790"/>
                </a:solidFill>
              </a:rPr>
              <a:t> class is used to create a button.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9703"/>
            <a:ext cx="2895600" cy="99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76" y="2286000"/>
            <a:ext cx="2557724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54" y="3576637"/>
            <a:ext cx="2356746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76" y="4624387"/>
            <a:ext cx="1485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Submenus can also be created.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67013"/>
            <a:ext cx="28384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19350"/>
            <a:ext cx="483076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3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ExtJS</a:t>
            </a:r>
            <a:r>
              <a:rPr lang="fr-CA" sz="1600" dirty="0" smtClean="0">
                <a:solidFill>
                  <a:srgbClr val="3C5790"/>
                </a:solidFill>
              </a:rPr>
              <a:t> 4?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Distribution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Basics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Concepts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Data Management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Forms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Grid</a:t>
            </a:r>
            <a:r>
              <a:rPr lang="fr-CA" sz="1600" dirty="0" smtClean="0">
                <a:solidFill>
                  <a:srgbClr val="3C5790"/>
                </a:solidFill>
              </a:rPr>
              <a:t> Panel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the Panel class we can create toolbars.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6" y="2286000"/>
            <a:ext cx="2766994" cy="171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36524"/>
            <a:ext cx="2590800" cy="177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6" y="4128558"/>
            <a:ext cx="3303864" cy="250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3457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 JS creates an abstract layer with a lot of classes and configurations;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can make Ajax requests to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Ext.data.Connection</a:t>
            </a:r>
            <a:r>
              <a:rPr lang="en-US" sz="1400" dirty="0">
                <a:solidFill>
                  <a:srgbClr val="3C5790"/>
                </a:solidFill>
              </a:rPr>
              <a:t> class is responsible to make asynchronous requests to the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Ext </a:t>
            </a:r>
            <a:r>
              <a:rPr lang="en-US" sz="1400" dirty="0">
                <a:solidFill>
                  <a:srgbClr val="3C5790"/>
                </a:solidFill>
              </a:rPr>
              <a:t>JS uses proxies to send and retrieve the data to the source.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has three available readers to encode and decode the data: the Array, JSON, and XML readers.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3276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5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 JS contains form component and many types of input widgets like </a:t>
            </a:r>
            <a:r>
              <a:rPr lang="en-US" sz="1400" dirty="0" err="1">
                <a:solidFill>
                  <a:srgbClr val="3C5790"/>
                </a:solidFill>
              </a:rPr>
              <a:t>textfields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textarea</a:t>
            </a:r>
            <a:r>
              <a:rPr lang="en-US" sz="1400" dirty="0">
                <a:solidFill>
                  <a:srgbClr val="3C5790"/>
                </a:solidFill>
              </a:rPr>
              <a:t>, radios, checkbox, combos, sliders,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collects and handles data with the </a:t>
            </a:r>
            <a:r>
              <a:rPr lang="en-US" sz="1400" dirty="0" err="1">
                <a:solidFill>
                  <a:srgbClr val="3C5790"/>
                </a:solidFill>
              </a:rPr>
              <a:t>Ext.form.Panel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76600"/>
            <a:ext cx="3419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are using the </a:t>
            </a:r>
            <a:r>
              <a:rPr lang="en-US" sz="1400" b="1" dirty="0">
                <a:solidFill>
                  <a:srgbClr val="3C5790"/>
                </a:solidFill>
              </a:rPr>
              <a:t>items</a:t>
            </a:r>
            <a:r>
              <a:rPr lang="en-US" sz="1400" dirty="0">
                <a:solidFill>
                  <a:srgbClr val="3C5790"/>
                </a:solidFill>
              </a:rPr>
              <a:t> property to add components to our form that returns an array of components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want to define new components we can override the </a:t>
            </a:r>
            <a:r>
              <a:rPr lang="en-US" sz="1400" b="1" dirty="0" err="1">
                <a:solidFill>
                  <a:srgbClr val="3C5790"/>
                </a:solidFill>
              </a:rPr>
              <a:t>xtype</a:t>
            </a:r>
            <a:r>
              <a:rPr lang="en-US" sz="1400" dirty="0">
                <a:solidFill>
                  <a:srgbClr val="3C5790"/>
                </a:solidFill>
              </a:rPr>
              <a:t> property with </a:t>
            </a:r>
            <a:r>
              <a:rPr lang="en-US" sz="1400" dirty="0" smtClean="0">
                <a:solidFill>
                  <a:srgbClr val="3C5790"/>
                </a:solidFill>
              </a:rPr>
              <a:t>the component </a:t>
            </a:r>
            <a:r>
              <a:rPr lang="en-US" sz="1400" dirty="0">
                <a:solidFill>
                  <a:srgbClr val="3C5790"/>
                </a:solidFill>
              </a:rPr>
              <a:t>we need.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19400"/>
            <a:ext cx="2848830" cy="3876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048000"/>
            <a:ext cx="3324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</a:t>
            </a:r>
            <a:r>
              <a:rPr lang="en-US" sz="1400" dirty="0" err="1">
                <a:solidFill>
                  <a:srgbClr val="3C5790"/>
                </a:solidFill>
              </a:rPr>
              <a:t>textfields</a:t>
            </a:r>
            <a:r>
              <a:rPr lang="en-US" sz="1400" dirty="0">
                <a:solidFill>
                  <a:srgbClr val="3C5790"/>
                </a:solidFill>
              </a:rPr>
              <a:t> using the </a:t>
            </a:r>
            <a:r>
              <a:rPr lang="en-US" sz="1400" dirty="0" err="1">
                <a:solidFill>
                  <a:srgbClr val="3C5790"/>
                </a:solidFill>
              </a:rPr>
              <a:t>Ext.form.field.Text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class extends from the base class and manages text.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217" y="3657600"/>
            <a:ext cx="4600575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5" y="3824287"/>
            <a:ext cx="31718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dealing with numbers we can use the number field that only accepts numbers as a value.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2514600"/>
            <a:ext cx="3648075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038600"/>
            <a:ext cx="2886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combobox</a:t>
            </a:r>
            <a:r>
              <a:rPr lang="en-US" sz="1400" dirty="0">
                <a:solidFill>
                  <a:srgbClr val="3C5790"/>
                </a:solidFill>
              </a:rPr>
              <a:t> is one of the most useful widgets to display a list of options.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276600"/>
            <a:ext cx="3200400" cy="3049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3581400"/>
            <a:ext cx="2400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 provides an easy way to collect dates, a date picker that will handle the selection of a date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86200"/>
            <a:ext cx="4695825" cy="857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4200"/>
            <a:ext cx="244291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Checkbox is very handy when working with </a:t>
            </a:r>
            <a:r>
              <a:rPr lang="en-US" sz="1400" dirty="0" err="1" smtClean="0">
                <a:solidFill>
                  <a:srgbClr val="3C5790"/>
                </a:solidFill>
              </a:rPr>
              <a:t>boolean</a:t>
            </a:r>
            <a:r>
              <a:rPr lang="en-US" sz="1400" dirty="0" smtClean="0">
                <a:solidFill>
                  <a:srgbClr val="3C5790"/>
                </a:solidFill>
              </a:rPr>
              <a:t> values. We can also use Checkbox group.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48847"/>
            <a:ext cx="3996612" cy="1261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81" y="2438400"/>
            <a:ext cx="2362200" cy="1540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238625"/>
            <a:ext cx="4228711" cy="237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813" y="4267200"/>
            <a:ext cx="2581787" cy="24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Ext.form.Panel</a:t>
            </a:r>
            <a:r>
              <a:rPr lang="en-US" sz="1400" dirty="0">
                <a:solidFill>
                  <a:srgbClr val="3C5790"/>
                </a:solidFill>
              </a:rPr>
              <a:t> class contains an instance of the </a:t>
            </a:r>
            <a:r>
              <a:rPr lang="en-US" sz="1400" dirty="0" err="1">
                <a:solidFill>
                  <a:srgbClr val="3C5790"/>
                </a:solidFill>
              </a:rPr>
              <a:t>Ext.form.Basic</a:t>
            </a:r>
            <a:r>
              <a:rPr lang="en-US" sz="1400" dirty="0">
                <a:solidFill>
                  <a:srgbClr val="3C5790"/>
                </a:solidFill>
              </a:rPr>
              <a:t> class.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class is used to manage the data within the form, such as validations, settings and retrieving data to the fields, submitting and loading data from the server,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388" y="3657600"/>
            <a:ext cx="3630412" cy="1951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0" y="2819400"/>
            <a:ext cx="400433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ExtJs</a:t>
            </a:r>
            <a:r>
              <a:rPr lang="fr-CA" dirty="0" smtClean="0">
                <a:solidFill>
                  <a:schemeClr val="bg1"/>
                </a:solidFill>
              </a:rPr>
              <a:t> 4?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 JS is a pure JavaScript application framework for building interactive web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ExtJS</a:t>
            </a:r>
            <a:r>
              <a:rPr lang="en-US" sz="1400" dirty="0">
                <a:solidFill>
                  <a:srgbClr val="3C5790"/>
                </a:solidFill>
              </a:rPr>
              <a:t> uses techniques such as Ajax, DHTML and DOM scripting.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Originally built as an add-on library extension of YUI by Jack Slocum, Ext JS includes interoperability with </a:t>
            </a:r>
            <a:r>
              <a:rPr lang="en-US" sz="1400" dirty="0" err="1">
                <a:solidFill>
                  <a:srgbClr val="3C5790"/>
                </a:solidFill>
              </a:rPr>
              <a:t>jQuery</a:t>
            </a:r>
            <a:r>
              <a:rPr lang="en-US" sz="1400" dirty="0">
                <a:solidFill>
                  <a:srgbClr val="3C5790"/>
                </a:solidFill>
              </a:rPr>
              <a:t> and Prototype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Beginning with version 1.1, Ext JS retains no dependencies on external libraries, instead making their use optional.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Grid</a:t>
            </a:r>
            <a:r>
              <a:rPr lang="fr-CA" dirty="0" smtClean="0">
                <a:solidFill>
                  <a:schemeClr val="bg1"/>
                </a:solidFill>
              </a:rPr>
              <a:t> Panel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grid component is the most used component.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display, sort, group, and edit data very easily in a very common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Grids are excellent for showing large amounts of tabular data.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Grid</a:t>
            </a:r>
            <a:r>
              <a:rPr lang="fr-CA" dirty="0" smtClean="0">
                <a:solidFill>
                  <a:schemeClr val="bg1"/>
                </a:solidFill>
              </a:rPr>
              <a:t> Panel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created a Client model that extends from </a:t>
            </a:r>
            <a:r>
              <a:rPr lang="en-US" sz="1400" dirty="0" err="1">
                <a:solidFill>
                  <a:srgbClr val="3C5790"/>
                </a:solidFill>
              </a:rPr>
              <a:t>Ext.data.Model</a:t>
            </a:r>
            <a:r>
              <a:rPr lang="en-US" sz="1400" dirty="0">
                <a:solidFill>
                  <a:srgbClr val="3C5790"/>
                </a:solidFill>
              </a:rPr>
              <a:t> and has all the properties of our client.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09461"/>
            <a:ext cx="4219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Grid</a:t>
            </a:r>
            <a:r>
              <a:rPr lang="fr-CA" dirty="0" smtClean="0">
                <a:solidFill>
                  <a:schemeClr val="bg1"/>
                </a:solidFill>
              </a:rPr>
              <a:t> Panel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3417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define the grid based on the model and store.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62200"/>
            <a:ext cx="2895600" cy="22950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91075"/>
            <a:ext cx="646941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most adopted </a:t>
            </a:r>
            <a:r>
              <a:rPr lang="en-US" sz="1200" dirty="0" err="1">
                <a:solidFill>
                  <a:srgbClr val="3C5790"/>
                </a:solidFill>
              </a:rPr>
              <a:t>javascript</a:t>
            </a:r>
            <a:r>
              <a:rPr lang="en-US" sz="1200" dirty="0">
                <a:solidFill>
                  <a:srgbClr val="3C5790"/>
                </a:solidFill>
              </a:rPr>
              <a:t> RIA framework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Good code quality/readability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has quite good documentation with tutorials, samples and user community.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Amazing set of widgets, does everything we could possibly want.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CONS: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HTML, </a:t>
            </a:r>
            <a:r>
              <a:rPr lang="en-US" sz="1200" dirty="0">
                <a:solidFill>
                  <a:srgbClr val="3C5790"/>
                </a:solidFill>
              </a:rPr>
              <a:t>full of </a:t>
            </a:r>
            <a:r>
              <a:rPr lang="en-US" sz="1200" dirty="0" smtClean="0">
                <a:solidFill>
                  <a:srgbClr val="3C5790"/>
                </a:solidFill>
              </a:rPr>
              <a:t>div(s) </a:t>
            </a:r>
            <a:r>
              <a:rPr lang="en-US" sz="1200" dirty="0">
                <a:solidFill>
                  <a:srgbClr val="3C5790"/>
                </a:solidFill>
              </a:rPr>
              <a:t>and overly complex generated code.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Modified GPL 3.0 licensed. Free for open source applications but paid for commercial closed source applications.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Debugging is not very easy.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Need quite experienced developer.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http://en.wikipedia.org/wiki/Ext_JS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Packtpub</a:t>
            </a:r>
            <a:r>
              <a:rPr lang="en-US" sz="1600" dirty="0" smtClean="0">
                <a:solidFill>
                  <a:schemeClr val="bg1"/>
                </a:solidFill>
              </a:rPr>
              <a:t> – Learning Ext JS 4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 JS version 2.0 was released on 4 December 2007; it didn't provide a backward compatibility with version 1.1.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version 3.0 was released on 6 July 2009; it added communication support for REST and a new Ext and was backwards compatible with version 2.0 code.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version 4.0 was released on April 26th, 2011; new support for SVG, VML, charting, MVC were added.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 </a:t>
            </a:r>
            <a:r>
              <a:rPr lang="en-US" sz="1400" dirty="0">
                <a:solidFill>
                  <a:srgbClr val="3C5790"/>
                </a:solidFill>
              </a:rPr>
              <a:t>15 June 2010, the merge of Ext JS with </a:t>
            </a:r>
            <a:r>
              <a:rPr lang="en-US" sz="1400" b="1" dirty="0" err="1">
                <a:solidFill>
                  <a:srgbClr val="3C5790"/>
                </a:solidFill>
              </a:rPr>
              <a:t>JQTouch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Raphaël</a:t>
            </a:r>
            <a:r>
              <a:rPr lang="en-US" sz="1400" dirty="0">
                <a:solidFill>
                  <a:srgbClr val="3C5790"/>
                </a:solidFill>
              </a:rPr>
              <a:t> formed </a:t>
            </a:r>
            <a:r>
              <a:rPr lang="en-US" sz="1400" b="1" dirty="0" err="1">
                <a:solidFill>
                  <a:srgbClr val="3C5790"/>
                </a:solidFill>
              </a:rPr>
              <a:t>Sencha</a:t>
            </a:r>
            <a:r>
              <a:rPr lang="en-US" sz="1400" b="1" dirty="0">
                <a:solidFill>
                  <a:srgbClr val="3C5790"/>
                </a:solidFill>
              </a:rPr>
              <a:t> Inc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Sencha</a:t>
            </a:r>
            <a:r>
              <a:rPr lang="en-US" sz="1400" dirty="0">
                <a:solidFill>
                  <a:srgbClr val="3C5790"/>
                </a:solidFill>
              </a:rPr>
              <a:t> products: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Sencha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Touch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Sencha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GWT (now </a:t>
            </a:r>
            <a:r>
              <a:rPr lang="en-US" sz="1200" dirty="0" err="1">
                <a:solidFill>
                  <a:srgbClr val="3C5790"/>
                </a:solidFill>
              </a:rPr>
              <a:t>Sencha</a:t>
            </a:r>
            <a:r>
              <a:rPr lang="en-US" sz="1200" dirty="0">
                <a:solidFill>
                  <a:srgbClr val="3C5790"/>
                </a:solidFill>
              </a:rPr>
              <a:t> GXT 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Sencha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Architect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Sencha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Animator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 </a:t>
            </a:r>
            <a:r>
              <a:rPr lang="en-US" sz="1200" dirty="0">
                <a:solidFill>
                  <a:srgbClr val="3C5790"/>
                </a:solidFill>
              </a:rPr>
              <a:t>core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733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Ext JS 4 distribution contains several directories: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build</a:t>
            </a:r>
            <a:r>
              <a:rPr lang="en-US" sz="1200" dirty="0">
                <a:solidFill>
                  <a:srgbClr val="3C5790"/>
                </a:solidFill>
              </a:rPr>
              <a:t>: used for creating custom version of Ext JS library.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docs</a:t>
            </a:r>
            <a:r>
              <a:rPr lang="en-US" sz="1200" dirty="0">
                <a:solidFill>
                  <a:srgbClr val="3C5790"/>
                </a:solidFill>
              </a:rPr>
              <a:t>: contains documentation of the API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examples</a:t>
            </a:r>
            <a:r>
              <a:rPr lang="en-US" sz="1200" dirty="0">
                <a:solidFill>
                  <a:srgbClr val="3C5790"/>
                </a:solidFill>
              </a:rPr>
              <a:t>: contains a lot of examples of the </a:t>
            </a:r>
            <a:r>
              <a:rPr lang="en-US" sz="1200" dirty="0" err="1">
                <a:solidFill>
                  <a:srgbClr val="3C5790"/>
                </a:solidFill>
              </a:rPr>
              <a:t>components,etc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Locale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>
                <a:solidFill>
                  <a:srgbClr val="3C5790"/>
                </a:solidFill>
              </a:rPr>
              <a:t>contains translations of 45 languages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src</a:t>
            </a:r>
            <a:r>
              <a:rPr lang="en-US" sz="1200" dirty="0">
                <a:solidFill>
                  <a:srgbClr val="3C5790"/>
                </a:solidFill>
              </a:rPr>
              <a:t>: </a:t>
            </a:r>
            <a:r>
              <a:rPr lang="en-US" sz="1200" dirty="0" smtClean="0">
                <a:solidFill>
                  <a:srgbClr val="3C5790"/>
                </a:solidFill>
              </a:rPr>
              <a:t>contains </a:t>
            </a:r>
            <a:r>
              <a:rPr lang="en-US" sz="1200" dirty="0">
                <a:solidFill>
                  <a:srgbClr val="3C5790"/>
                </a:solidFill>
              </a:rPr>
              <a:t>classes of the framework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resources</a:t>
            </a:r>
            <a:r>
              <a:rPr lang="en-US" sz="1200" dirty="0">
                <a:solidFill>
                  <a:srgbClr val="3C5790"/>
                </a:solidFill>
              </a:rPr>
              <a:t>: </a:t>
            </a:r>
            <a:r>
              <a:rPr lang="en-US" sz="1200" dirty="0" err="1">
                <a:solidFill>
                  <a:srgbClr val="3C5790"/>
                </a:solidFill>
              </a:rPr>
              <a:t>css</a:t>
            </a:r>
            <a:r>
              <a:rPr lang="en-US" sz="1200" dirty="0">
                <a:solidFill>
                  <a:srgbClr val="3C5790"/>
                </a:solidFill>
              </a:rPr>
              <a:t> styles and images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welcome</a:t>
            </a:r>
            <a:r>
              <a:rPr lang="en-US" sz="1200" dirty="0">
                <a:solidFill>
                  <a:srgbClr val="3C5790"/>
                </a:solidFill>
              </a:rPr>
              <a:t>: styles and image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ext-all.js</a:t>
            </a:r>
            <a:r>
              <a:rPr lang="en-US" sz="1200" dirty="0">
                <a:solidFill>
                  <a:srgbClr val="3C5790"/>
                </a:solidFill>
              </a:rPr>
              <a:t>: complete library with all the components, utilities, and classes.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ext-all-debug.js</a:t>
            </a:r>
            <a:r>
              <a:rPr lang="en-US" sz="1200" dirty="0">
                <a:solidFill>
                  <a:srgbClr val="3C5790"/>
                </a:solidFill>
              </a:rPr>
              <a:t>: same as the ext-all.js file, but it is not minified so we can use this file to debug the application.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ext-all-dev.js</a:t>
            </a:r>
            <a:r>
              <a:rPr lang="en-US" sz="1200" dirty="0">
                <a:solidFill>
                  <a:srgbClr val="3C5790"/>
                </a:solidFill>
              </a:rPr>
              <a:t>: similar to the ext-all-debug.js file but contains additional code to show more specific errors and warnings at development time;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ext.js</a:t>
            </a:r>
            <a:r>
              <a:rPr lang="en-US" sz="1200" dirty="0">
                <a:solidFill>
                  <a:srgbClr val="3C5790"/>
                </a:solidFill>
              </a:rPr>
              <a:t>: core and foundation layer for Ext JS.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ExtJs</a:t>
            </a:r>
            <a:r>
              <a:rPr lang="en-US" sz="1400" dirty="0">
                <a:solidFill>
                  <a:srgbClr val="3C5790"/>
                </a:solidFill>
              </a:rPr>
              <a:t> uses MVC (Model-View-Controller) pattern.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b="1" dirty="0">
                <a:solidFill>
                  <a:srgbClr val="3C5790"/>
                </a:solidFill>
              </a:rPr>
              <a:t>model layer</a:t>
            </a:r>
            <a:r>
              <a:rPr lang="en-US" sz="1200" dirty="0">
                <a:solidFill>
                  <a:srgbClr val="3C5790"/>
                </a:solidFill>
              </a:rPr>
              <a:t> is intended to define our domain objects.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b="1" dirty="0">
                <a:solidFill>
                  <a:srgbClr val="3C5790"/>
                </a:solidFill>
              </a:rPr>
              <a:t>view layer</a:t>
            </a:r>
            <a:r>
              <a:rPr lang="en-US" sz="1200" dirty="0">
                <a:solidFill>
                  <a:srgbClr val="3C5790"/>
                </a:solidFill>
              </a:rPr>
              <a:t> allows us to display the data. Ext contains many components, layouts, and widgets that we </a:t>
            </a:r>
            <a:r>
              <a:rPr lang="en-US" sz="1200" dirty="0" smtClean="0">
                <a:solidFill>
                  <a:srgbClr val="3C5790"/>
                </a:solidFill>
              </a:rPr>
              <a:t>can use </a:t>
            </a:r>
            <a:r>
              <a:rPr lang="en-US" sz="1200" dirty="0">
                <a:solidFill>
                  <a:srgbClr val="3C5790"/>
                </a:solidFill>
              </a:rPr>
              <a:t>in order to show our data.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b="1" dirty="0">
                <a:solidFill>
                  <a:srgbClr val="3C5790"/>
                </a:solidFill>
              </a:rPr>
              <a:t>controller layer </a:t>
            </a:r>
            <a:r>
              <a:rPr lang="en-US" sz="1200" dirty="0">
                <a:solidFill>
                  <a:srgbClr val="3C5790"/>
                </a:solidFill>
              </a:rPr>
              <a:t>will serve as an observer.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55713"/>
            <a:ext cx="3124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ExtJS</a:t>
            </a:r>
            <a:r>
              <a:rPr lang="en-US" sz="1400" dirty="0">
                <a:solidFill>
                  <a:srgbClr val="3C5790"/>
                </a:solidFill>
              </a:rPr>
              <a:t> 4 allows to create cross-browser applications with a powerful set of components and widgets.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4 came out with a great tool to create themes and templates in a very simple way.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framework for creating the themes is built on top of Compass and Sass.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is divided in three layers.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 </a:t>
            </a:r>
            <a:r>
              <a:rPr lang="en-US" sz="1200" dirty="0">
                <a:solidFill>
                  <a:srgbClr val="3C5790"/>
                </a:solidFill>
              </a:rPr>
              <a:t>Foundation layer: objects are created, utilities.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 </a:t>
            </a:r>
            <a:r>
              <a:rPr lang="en-US" sz="1200" dirty="0">
                <a:solidFill>
                  <a:srgbClr val="3C5790"/>
                </a:solidFill>
              </a:rPr>
              <a:t>Core: manages DOM, fire events, Ajax support.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 </a:t>
            </a:r>
            <a:r>
              <a:rPr lang="en-US" sz="1200" dirty="0">
                <a:solidFill>
                  <a:srgbClr val="3C5790"/>
                </a:solidFill>
              </a:rPr>
              <a:t>JS 4: widgets, components</a:t>
            </a:r>
            <a:r>
              <a:rPr lang="en-US" sz="1200" dirty="0" smtClean="0">
                <a:solidFill>
                  <a:srgbClr val="3C5790"/>
                </a:solidFill>
              </a:rPr>
              <a:t>, etc.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886200"/>
            <a:ext cx="1905000" cy="192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Before we can start creating widgets we need to wait until the DOM is ready to be used.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 JS provides a function called </a:t>
            </a:r>
            <a:r>
              <a:rPr lang="en-US" sz="1400" b="1" dirty="0" err="1">
                <a:solidFill>
                  <a:srgbClr val="3C5790"/>
                </a:solidFill>
              </a:rPr>
              <a:t>Ext.onReady</a:t>
            </a:r>
            <a:r>
              <a:rPr lang="en-US" sz="1400" dirty="0">
                <a:solidFill>
                  <a:srgbClr val="3C5790"/>
                </a:solidFill>
              </a:rPr>
              <a:t>, which executes a callback automatically when all nodes in the tree can be accessed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Ext.onReady</a:t>
            </a:r>
            <a:r>
              <a:rPr lang="en-US" sz="1400" dirty="0">
                <a:solidFill>
                  <a:srgbClr val="3C5790"/>
                </a:solidFill>
              </a:rPr>
              <a:t>(function(){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alert(“Ready…");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});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b="1" dirty="0" err="1">
                <a:solidFill>
                  <a:srgbClr val="3C5790"/>
                </a:solidFill>
              </a:rPr>
              <a:t>Ext.Msg</a:t>
            </a:r>
            <a:r>
              <a:rPr lang="en-US" sz="1400" dirty="0">
                <a:solidFill>
                  <a:srgbClr val="3C5790"/>
                </a:solidFill>
              </a:rPr>
              <a:t> we can create following messages: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Alerts:  </a:t>
            </a:r>
            <a:r>
              <a:rPr lang="en-US" sz="1200" dirty="0" err="1">
                <a:solidFill>
                  <a:srgbClr val="3C5790"/>
                </a:solidFill>
              </a:rPr>
              <a:t>Ext.Msg.alert</a:t>
            </a:r>
            <a:r>
              <a:rPr lang="en-US" sz="1200" dirty="0">
                <a:solidFill>
                  <a:srgbClr val="3C5790"/>
                </a:solidFill>
              </a:rPr>
              <a:t>("Confirmation </a:t>
            </a:r>
            <a:r>
              <a:rPr lang="en-US" sz="1200" dirty="0" err="1">
                <a:solidFill>
                  <a:srgbClr val="3C5790"/>
                </a:solidFill>
              </a:rPr>
              <a:t>title","Done</a:t>
            </a:r>
            <a:r>
              <a:rPr lang="en-US" sz="1200" dirty="0">
                <a:solidFill>
                  <a:srgbClr val="3C5790"/>
                </a:solidFill>
              </a:rPr>
              <a:t> testing!");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Confirmation: </a:t>
            </a:r>
            <a:r>
              <a:rPr lang="en-US" sz="1200" dirty="0" err="1">
                <a:solidFill>
                  <a:srgbClr val="3C5790"/>
                </a:solidFill>
              </a:rPr>
              <a:t>Ext.Msg.confirm</a:t>
            </a:r>
            <a:r>
              <a:rPr lang="en-US" sz="1200" dirty="0">
                <a:solidFill>
                  <a:srgbClr val="3C5790"/>
                </a:solidFill>
              </a:rPr>
              <a:t>("</a:t>
            </a:r>
            <a:r>
              <a:rPr lang="en-US" sz="1200" dirty="0" err="1">
                <a:solidFill>
                  <a:srgbClr val="3C5790"/>
                </a:solidFill>
              </a:rPr>
              <a:t>Confirm","Do</a:t>
            </a:r>
            <a:r>
              <a:rPr lang="en-US" sz="1200" dirty="0">
                <a:solidFill>
                  <a:srgbClr val="3C5790"/>
                </a:solidFill>
              </a:rPr>
              <a:t> you like Ext </a:t>
            </a:r>
            <a:r>
              <a:rPr lang="en-US" sz="1200" dirty="0" err="1">
                <a:solidFill>
                  <a:srgbClr val="3C5790"/>
                </a:solidFill>
              </a:rPr>
              <a:t>JS?",function</a:t>
            </a:r>
            <a:r>
              <a:rPr lang="en-US" sz="1200" dirty="0">
                <a:solidFill>
                  <a:srgbClr val="3C5790"/>
                </a:solidFill>
              </a:rPr>
              <a:t>(</a:t>
            </a:r>
            <a:r>
              <a:rPr lang="en-US" sz="1200" dirty="0" err="1">
                <a:solidFill>
                  <a:srgbClr val="3C5790"/>
                </a:solidFill>
              </a:rPr>
              <a:t>btn</a:t>
            </a:r>
            <a:r>
              <a:rPr lang="en-US" sz="1200" dirty="0" smtClean="0">
                <a:solidFill>
                  <a:srgbClr val="3C5790"/>
                </a:solidFill>
              </a:rPr>
              <a:t>){…});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Prompt: </a:t>
            </a:r>
            <a:r>
              <a:rPr lang="en-US" sz="1200" dirty="0" err="1">
                <a:solidFill>
                  <a:srgbClr val="3C5790"/>
                </a:solidFill>
              </a:rPr>
              <a:t>Ext.Msg.prompt</a:t>
            </a:r>
            <a:r>
              <a:rPr lang="en-US" sz="1200" dirty="0">
                <a:solidFill>
                  <a:srgbClr val="3C5790"/>
                </a:solidFill>
              </a:rPr>
              <a:t>('Name', 'Please enter your name:', function(</a:t>
            </a:r>
            <a:r>
              <a:rPr lang="en-US" sz="1200" dirty="0" err="1">
                <a:solidFill>
                  <a:srgbClr val="3C5790"/>
                </a:solidFill>
              </a:rPr>
              <a:t>btn</a:t>
            </a:r>
            <a:r>
              <a:rPr lang="en-US" sz="1200" dirty="0">
                <a:solidFill>
                  <a:srgbClr val="3C5790"/>
                </a:solidFill>
              </a:rPr>
              <a:t>, text</a:t>
            </a:r>
            <a:r>
              <a:rPr lang="en-US" sz="1200" dirty="0" smtClean="0">
                <a:solidFill>
                  <a:srgbClr val="3C5790"/>
                </a:solidFill>
              </a:rPr>
              <a:t>){});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progress </a:t>
            </a:r>
            <a:r>
              <a:rPr lang="en-US" sz="1200" dirty="0">
                <a:solidFill>
                  <a:srgbClr val="3C5790"/>
                </a:solidFill>
              </a:rPr>
              <a:t>bar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custom message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Ext.define</a:t>
            </a:r>
            <a:r>
              <a:rPr lang="en-US" sz="1400" dirty="0">
                <a:solidFill>
                  <a:srgbClr val="3C5790"/>
                </a:solidFill>
              </a:rPr>
              <a:t>: creates new classes.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Ext.create</a:t>
            </a:r>
            <a:r>
              <a:rPr lang="en-US" sz="1400" dirty="0">
                <a:solidFill>
                  <a:srgbClr val="3C5790"/>
                </a:solidFill>
              </a:rPr>
              <a:t>: is an alias for the instantiate method from the class manager.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Ext.widget</a:t>
            </a:r>
            <a:r>
              <a:rPr lang="en-US" sz="1400" dirty="0">
                <a:solidFill>
                  <a:srgbClr val="3C5790"/>
                </a:solidFill>
              </a:rPr>
              <a:t>: calls the </a:t>
            </a:r>
            <a:r>
              <a:rPr lang="en-US" sz="1400" dirty="0" err="1">
                <a:solidFill>
                  <a:srgbClr val="3C5790"/>
                </a:solidFill>
              </a:rPr>
              <a:t>instantiateByAlias</a:t>
            </a:r>
            <a:r>
              <a:rPr lang="en-US" sz="1400" dirty="0">
                <a:solidFill>
                  <a:srgbClr val="3C5790"/>
                </a:solidFill>
              </a:rPr>
              <a:t> method to create instances of the given alias.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Ext JS provides an easy way to deal with the DOM.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ExtJS</a:t>
            </a:r>
            <a:r>
              <a:rPr lang="en-US" sz="1400" dirty="0">
                <a:solidFill>
                  <a:srgbClr val="3C5790"/>
                </a:solidFill>
              </a:rPr>
              <a:t> supports most of the </a:t>
            </a:r>
            <a:r>
              <a:rPr lang="en-US" sz="1400" b="1" dirty="0">
                <a:solidFill>
                  <a:srgbClr val="3C5790"/>
                </a:solidFill>
              </a:rPr>
              <a:t>CSS3</a:t>
            </a:r>
            <a:r>
              <a:rPr lang="en-US" sz="1400" dirty="0">
                <a:solidFill>
                  <a:srgbClr val="3C5790"/>
                </a:solidFill>
              </a:rPr>
              <a:t> selectors specification and the basic </a:t>
            </a:r>
            <a:r>
              <a:rPr lang="en-US" sz="1400" b="1" dirty="0" err="1">
                <a:solidFill>
                  <a:srgbClr val="3C5790"/>
                </a:solidFill>
              </a:rPr>
              <a:t>XPath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Ext.Element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gets a node by its ID and then manipulate the node using the Element wrapper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8248</TotalTime>
  <Words>1586</Words>
  <Application>Microsoft Office PowerPoint</Application>
  <PresentationFormat>On-screen Show (4:3)</PresentationFormat>
  <Paragraphs>176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143</vt:lpstr>
      <vt:lpstr>ExtJS 4</vt:lpstr>
      <vt:lpstr>Contents</vt:lpstr>
      <vt:lpstr>What is ExtJs 4?</vt:lpstr>
      <vt:lpstr>History</vt:lpstr>
      <vt:lpstr>Distribution</vt:lpstr>
      <vt:lpstr>Architecture</vt:lpstr>
      <vt:lpstr>Basics</vt:lpstr>
      <vt:lpstr>Basics (cont.)</vt:lpstr>
      <vt:lpstr>Core Concepts</vt:lpstr>
      <vt:lpstr>Core Concepts (cont.)</vt:lpstr>
      <vt:lpstr>Core Concepts (cont.)</vt:lpstr>
      <vt:lpstr>Core Concepts (cont.)</vt:lpstr>
      <vt:lpstr>Core Concepts (cont.)</vt:lpstr>
      <vt:lpstr>Core Concepts (cont.)</vt:lpstr>
      <vt:lpstr>Components</vt:lpstr>
      <vt:lpstr>Components (cont.)</vt:lpstr>
      <vt:lpstr>Components (cont.)</vt:lpstr>
      <vt:lpstr>Components (cont.)</vt:lpstr>
      <vt:lpstr>Components (cont.)</vt:lpstr>
      <vt:lpstr>Components (cont.)</vt:lpstr>
      <vt:lpstr>Data Management</vt:lpstr>
      <vt:lpstr>Forms</vt:lpstr>
      <vt:lpstr>Forms (cont.)</vt:lpstr>
      <vt:lpstr>Forms (cont.)</vt:lpstr>
      <vt:lpstr>Forms (cont.)</vt:lpstr>
      <vt:lpstr>Forms (cont.)</vt:lpstr>
      <vt:lpstr>Forms (cont.)</vt:lpstr>
      <vt:lpstr>Forms (cont.)</vt:lpstr>
      <vt:lpstr>Forms (cont.)</vt:lpstr>
      <vt:lpstr>Grid Panel (cont.)</vt:lpstr>
      <vt:lpstr>Grid Panel</vt:lpstr>
      <vt:lpstr>Grid Panel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896</cp:revision>
  <dcterms:created xsi:type="dcterms:W3CDTF">2012-04-12T06:19:17Z</dcterms:created>
  <dcterms:modified xsi:type="dcterms:W3CDTF">2015-12-14T13:30:14Z</dcterms:modified>
</cp:coreProperties>
</file>