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407" r:id="rId5"/>
    <p:sldId id="405" r:id="rId6"/>
    <p:sldId id="406" r:id="rId7"/>
    <p:sldId id="404" r:id="rId8"/>
    <p:sldId id="417" r:id="rId9"/>
    <p:sldId id="418" r:id="rId10"/>
    <p:sldId id="420" r:id="rId11"/>
    <p:sldId id="421" r:id="rId12"/>
    <p:sldId id="419" r:id="rId13"/>
    <p:sldId id="422" r:id="rId14"/>
    <p:sldId id="423" r:id="rId15"/>
    <p:sldId id="424" r:id="rId16"/>
    <p:sldId id="425" r:id="rId17"/>
    <p:sldId id="426" r:id="rId18"/>
    <p:sldId id="427" r:id="rId19"/>
    <p:sldId id="428" r:id="rId20"/>
    <p:sldId id="429" r:id="rId21"/>
    <p:sldId id="409" r:id="rId22"/>
    <p:sldId id="410" r:id="rId23"/>
    <p:sldId id="411" r:id="rId24"/>
    <p:sldId id="412" r:id="rId25"/>
    <p:sldId id="408" r:id="rId26"/>
    <p:sldId id="415" r:id="rId27"/>
    <p:sldId id="414" r:id="rId28"/>
    <p:sldId id="416" r:id="rId29"/>
    <p:sldId id="413" r:id="rId30"/>
    <p:sldId id="430" r:id="rId31"/>
    <p:sldId id="432" r:id="rId32"/>
    <p:sldId id="433" r:id="rId33"/>
    <p:sldId id="435" r:id="rId34"/>
    <p:sldId id="434" r:id="rId35"/>
    <p:sldId id="431" r:id="rId36"/>
    <p:sldId id="437" r:id="rId37"/>
    <p:sldId id="439" r:id="rId38"/>
    <p:sldId id="438" r:id="rId39"/>
    <p:sldId id="440" r:id="rId40"/>
    <p:sldId id="442" r:id="rId41"/>
    <p:sldId id="441" r:id="rId42"/>
    <p:sldId id="443" r:id="rId43"/>
    <p:sldId id="444" r:id="rId44"/>
    <p:sldId id="445" r:id="rId45"/>
    <p:sldId id="446" r:id="rId46"/>
    <p:sldId id="436" r:id="rId47"/>
    <p:sldId id="389" r:id="rId48"/>
    <p:sldId id="259" r:id="rId49"/>
  </p:sldIdLst>
  <p:sldSz cx="9144000" cy="6858000" type="screen4x3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7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34" autoAdjust="0"/>
    <p:restoredTop sz="94660"/>
  </p:normalViewPr>
  <p:slideViewPr>
    <p:cSldViewPr>
      <p:cViewPr>
        <p:scale>
          <a:sx n="100" d="100"/>
          <a:sy n="100" d="100"/>
        </p:scale>
        <p:origin x="-276" y="-1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807098-A8DF-4714-B43F-DC882CB72C38}" type="datetimeFigureOut">
              <a:rPr lang="fr-FR"/>
              <a:pPr>
                <a:defRPr/>
              </a:pPr>
              <a:t>26/07/2015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F57D0A-305D-4A35-A608-B814A0BEDBC9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0CA72D-36E4-4393-9507-9CBDA1AC8F50}" type="datetimeFigureOut">
              <a:rPr lang="fr-FR"/>
              <a:pPr>
                <a:defRPr/>
              </a:pPr>
              <a:t>26/07/2015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488108-AC2B-469D-8E1A-8A1FC91F787D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3A0D9B-B10A-4C2F-90C1-683BF0DFEB41}" type="datetimeFigureOut">
              <a:rPr lang="fr-FR"/>
              <a:pPr>
                <a:defRPr/>
              </a:pPr>
              <a:t>26/07/2015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44A544-6A6F-467F-AC6F-55FD44753437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80763A-51CB-4C09-97C6-6FDA1E354680}" type="datetimeFigureOut">
              <a:rPr lang="fr-FR"/>
              <a:pPr>
                <a:defRPr/>
              </a:pPr>
              <a:t>26/07/2015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92BCFE-7F07-4DEB-84D0-B6E069D09AB4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034F85-C7AC-44D9-8041-DCE5F1910771}" type="datetimeFigureOut">
              <a:rPr lang="fr-FR"/>
              <a:pPr>
                <a:defRPr/>
              </a:pPr>
              <a:t>26/07/2015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39C1E6-5858-412D-B164-0E5729C1B013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45984F-4687-4822-B90B-D2F0C053EC34}" type="datetimeFigureOut">
              <a:rPr lang="fr-FR"/>
              <a:pPr>
                <a:defRPr/>
              </a:pPr>
              <a:t>26/07/2015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F1BFA6-010D-431C-B551-A9D369DB37A1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AEB407-0560-4B40-983D-A7D236E18EC5}" type="datetimeFigureOut">
              <a:rPr lang="fr-FR"/>
              <a:pPr>
                <a:defRPr/>
              </a:pPr>
              <a:t>26/07/2015</a:t>
            </a:fld>
            <a:endParaRPr lang="fr-CA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D0B0A2-27E0-4485-9168-8AA570A8DAFC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E07EA0-14F2-420C-A475-0D18AFDA93B1}" type="datetimeFigureOut">
              <a:rPr lang="fr-FR"/>
              <a:pPr>
                <a:defRPr/>
              </a:pPr>
              <a:t>26/07/2015</a:t>
            </a:fld>
            <a:endParaRPr lang="fr-CA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B3AE74-2F99-4987-987A-6C3EA8F2668B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DA1DD5-A17C-48EA-9412-EA98D6409207}" type="datetimeFigureOut">
              <a:rPr lang="fr-FR"/>
              <a:pPr>
                <a:defRPr/>
              </a:pPr>
              <a:t>26/07/2015</a:t>
            </a:fld>
            <a:endParaRPr lang="fr-CA"/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0E848E-D45A-49C9-AF07-E8D1D5BE3B06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002456-19D9-42BE-A6A4-31B0B2C0CD52}" type="datetimeFigureOut">
              <a:rPr lang="fr-FR"/>
              <a:pPr>
                <a:defRPr/>
              </a:pPr>
              <a:t>26/07/2015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AFF93D-3571-4F94-83EE-E5D41E95C87B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fr-CA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FF835A-66CB-4758-9200-7B9C84F9639E}" type="datetimeFigureOut">
              <a:rPr lang="fr-FR"/>
              <a:pPr>
                <a:defRPr/>
              </a:pPr>
              <a:t>26/07/2015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7E2403-F942-4042-B87D-191FA9AEC4FC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  <a:endParaRPr lang="fr-CA" smtClean="0"/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 smtClean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22E20E43-3D58-4660-B8C5-0C3B8220668E}" type="datetimeFigureOut">
              <a:rPr lang="fr-FR"/>
              <a:pPr>
                <a:defRPr/>
              </a:pPr>
              <a:t>26/07/2015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019B76BF-C9E2-4657-92CA-F0808A608D01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re 1"/>
          <p:cNvSpPr>
            <a:spLocks noGrp="1"/>
          </p:cNvSpPr>
          <p:nvPr>
            <p:ph type="ctrTitle"/>
          </p:nvPr>
        </p:nvSpPr>
        <p:spPr>
          <a:xfrm>
            <a:off x="685800" y="3373438"/>
            <a:ext cx="7772400" cy="1012825"/>
          </a:xfrm>
        </p:spPr>
        <p:txBody>
          <a:bodyPr/>
          <a:lstStyle/>
          <a:p>
            <a:r>
              <a:rPr lang="fr-CA" sz="4000" dirty="0" err="1" smtClean="0">
                <a:solidFill>
                  <a:schemeClr val="bg1"/>
                </a:solidFill>
              </a:rPr>
              <a:t>ZooKeeper</a:t>
            </a:r>
            <a:endParaRPr lang="fr-CA" sz="3800" dirty="0" smtClean="0">
              <a:solidFill>
                <a:schemeClr val="bg1"/>
              </a:solidFill>
            </a:endParaRPr>
          </a:p>
        </p:txBody>
      </p:sp>
      <p:sp>
        <p:nvSpPr>
          <p:cNvPr id="2051" name="Sous-titre 2"/>
          <p:cNvSpPr>
            <a:spLocks noGrp="1"/>
          </p:cNvSpPr>
          <p:nvPr>
            <p:ph type="subTitle" idx="1"/>
          </p:nvPr>
        </p:nvSpPr>
        <p:spPr>
          <a:xfrm>
            <a:off x="5715000" y="6091237"/>
            <a:ext cx="3124200" cy="614363"/>
          </a:xfrm>
        </p:spPr>
        <p:txBody>
          <a:bodyPr/>
          <a:lstStyle/>
          <a:p>
            <a:r>
              <a:rPr lang="fr-CA" sz="2600" dirty="0" smtClean="0">
                <a:solidFill>
                  <a:schemeClr val="bg1"/>
                </a:solidFill>
              </a:rPr>
              <a:t>Dima Ionut Daniel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>
                <a:solidFill>
                  <a:schemeClr val="bg1"/>
                </a:solidFill>
              </a:rPr>
              <a:t>Architecture (</a:t>
            </a:r>
            <a:r>
              <a:rPr lang="fr-CA" dirty="0" err="1" smtClean="0">
                <a:solidFill>
                  <a:schemeClr val="bg1"/>
                </a:solidFill>
              </a:rPr>
              <a:t>cont</a:t>
            </a:r>
            <a:r>
              <a:rPr lang="fr-CA" dirty="0" smtClean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25908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Since both persistent and ephemeral </a:t>
            </a:r>
            <a:r>
              <a:rPr lang="en-US" sz="1400" dirty="0" err="1">
                <a:solidFill>
                  <a:srgbClr val="3C5790"/>
                </a:solidFill>
              </a:rPr>
              <a:t>znodes</a:t>
            </a:r>
            <a:r>
              <a:rPr lang="en-US" sz="1400" dirty="0">
                <a:solidFill>
                  <a:srgbClr val="3C5790"/>
                </a:solidFill>
              </a:rPr>
              <a:t> can be sequential </a:t>
            </a:r>
            <a:r>
              <a:rPr lang="en-US" sz="1400" dirty="0" err="1">
                <a:solidFill>
                  <a:srgbClr val="3C5790"/>
                </a:solidFill>
              </a:rPr>
              <a:t>znodes</a:t>
            </a:r>
            <a:r>
              <a:rPr lang="en-US" sz="1400" dirty="0">
                <a:solidFill>
                  <a:srgbClr val="3C5790"/>
                </a:solidFill>
              </a:rPr>
              <a:t>, we have </a:t>
            </a:r>
            <a:r>
              <a:rPr lang="en-US" sz="1400" dirty="0" smtClean="0">
                <a:solidFill>
                  <a:srgbClr val="3C5790"/>
                </a:solidFill>
              </a:rPr>
              <a:t>a total </a:t>
            </a:r>
            <a:r>
              <a:rPr lang="en-US" sz="1400" dirty="0">
                <a:solidFill>
                  <a:srgbClr val="3C5790"/>
                </a:solidFill>
              </a:rPr>
              <a:t>of four modes of </a:t>
            </a:r>
            <a:r>
              <a:rPr lang="en-US" sz="1400" dirty="0" err="1">
                <a:solidFill>
                  <a:srgbClr val="3C5790"/>
                </a:solidFill>
              </a:rPr>
              <a:t>znodes</a:t>
            </a:r>
            <a:r>
              <a:rPr lang="en-US" sz="1400" dirty="0">
                <a:solidFill>
                  <a:srgbClr val="3C5790"/>
                </a:solidFill>
              </a:rPr>
              <a:t>:</a:t>
            </a:r>
          </a:p>
          <a:p>
            <a:pPr lvl="1"/>
            <a:r>
              <a:rPr lang="en-US" sz="1400" dirty="0" smtClean="0">
                <a:solidFill>
                  <a:srgbClr val="3C5790"/>
                </a:solidFill>
              </a:rPr>
              <a:t>persistent</a:t>
            </a:r>
            <a:endParaRPr lang="en-US" sz="1400" dirty="0">
              <a:solidFill>
                <a:srgbClr val="3C5790"/>
              </a:solidFill>
            </a:endParaRPr>
          </a:p>
          <a:p>
            <a:pPr lvl="1"/>
            <a:r>
              <a:rPr lang="en-US" sz="1400" dirty="0" smtClean="0">
                <a:solidFill>
                  <a:srgbClr val="3C5790"/>
                </a:solidFill>
              </a:rPr>
              <a:t>ephemeral</a:t>
            </a:r>
            <a:endParaRPr lang="en-US" sz="1400" dirty="0">
              <a:solidFill>
                <a:srgbClr val="3C5790"/>
              </a:solidFill>
            </a:endParaRPr>
          </a:p>
          <a:p>
            <a:pPr lvl="1"/>
            <a:r>
              <a:rPr lang="en-US" sz="1400" dirty="0" err="1" smtClean="0">
                <a:solidFill>
                  <a:srgbClr val="3C5790"/>
                </a:solidFill>
              </a:rPr>
              <a:t>persistent_sequential</a:t>
            </a:r>
            <a:endParaRPr lang="en-US" sz="1400" dirty="0">
              <a:solidFill>
                <a:srgbClr val="3C5790"/>
              </a:solidFill>
            </a:endParaRPr>
          </a:p>
          <a:p>
            <a:pPr lvl="1"/>
            <a:r>
              <a:rPr lang="en-US" sz="1400" dirty="0" err="1" smtClean="0">
                <a:solidFill>
                  <a:srgbClr val="3C5790"/>
                </a:solidFill>
              </a:rPr>
              <a:t>ephemeral_sequential</a:t>
            </a:r>
            <a:endParaRPr lang="en-US" sz="1400" dirty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5036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>
                <a:solidFill>
                  <a:schemeClr val="bg1"/>
                </a:solidFill>
              </a:rPr>
              <a:t>Architecture (</a:t>
            </a:r>
            <a:r>
              <a:rPr lang="fr-CA" dirty="0" err="1" smtClean="0">
                <a:solidFill>
                  <a:schemeClr val="bg1"/>
                </a:solidFill>
              </a:rPr>
              <a:t>cont</a:t>
            </a:r>
            <a:r>
              <a:rPr lang="fr-CA" dirty="0" smtClean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25908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To create a sequential </a:t>
            </a:r>
            <a:r>
              <a:rPr lang="en-US" sz="1400" dirty="0" err="1">
                <a:solidFill>
                  <a:srgbClr val="3C5790"/>
                </a:solidFill>
              </a:rPr>
              <a:t>znode</a:t>
            </a:r>
            <a:r>
              <a:rPr lang="en-US" sz="1400" dirty="0">
                <a:solidFill>
                  <a:srgbClr val="3C5790"/>
                </a:solidFill>
              </a:rPr>
              <a:t> using the </a:t>
            </a:r>
            <a:r>
              <a:rPr lang="en-US" sz="1400" dirty="0" err="1">
                <a:solidFill>
                  <a:srgbClr val="3C5790"/>
                </a:solidFill>
              </a:rPr>
              <a:t>ZooKeeper</a:t>
            </a:r>
            <a:r>
              <a:rPr lang="en-US" sz="1400" dirty="0">
                <a:solidFill>
                  <a:srgbClr val="3C5790"/>
                </a:solidFill>
              </a:rPr>
              <a:t> Java shell, we have to use the </a:t>
            </a:r>
            <a:r>
              <a:rPr lang="en-US" sz="1400" dirty="0" smtClean="0">
                <a:solidFill>
                  <a:srgbClr val="3C5790"/>
                </a:solidFill>
              </a:rPr>
              <a:t>–s flag </a:t>
            </a:r>
            <a:r>
              <a:rPr lang="en-US" sz="1400" dirty="0">
                <a:solidFill>
                  <a:srgbClr val="3C5790"/>
                </a:solidFill>
              </a:rPr>
              <a:t>of the create command:</a:t>
            </a:r>
          </a:p>
          <a:p>
            <a:r>
              <a:rPr lang="en-US" sz="1400" dirty="0">
                <a:solidFill>
                  <a:srgbClr val="3C5790"/>
                </a:solidFill>
              </a:rPr>
              <a:t>[</a:t>
            </a:r>
            <a:r>
              <a:rPr lang="en-US" sz="1400" dirty="0" err="1">
                <a:solidFill>
                  <a:srgbClr val="3C5790"/>
                </a:solidFill>
              </a:rPr>
              <a:t>zk</a:t>
            </a:r>
            <a:r>
              <a:rPr lang="en-US" sz="1400" dirty="0">
                <a:solidFill>
                  <a:srgbClr val="3C5790"/>
                </a:solidFill>
              </a:rPr>
              <a:t>: </a:t>
            </a:r>
            <a:r>
              <a:rPr lang="en-US" sz="1400" dirty="0" err="1">
                <a:solidFill>
                  <a:srgbClr val="3C5790"/>
                </a:solidFill>
              </a:rPr>
              <a:t>localhost</a:t>
            </a:r>
            <a:r>
              <a:rPr lang="en-US" sz="1400" dirty="0">
                <a:solidFill>
                  <a:srgbClr val="3C5790"/>
                </a:solidFill>
              </a:rPr>
              <a:t>(CONNECTED) 1] create -s </a:t>
            </a:r>
            <a:r>
              <a:rPr lang="en-US" sz="1400" dirty="0" smtClean="0">
                <a:solidFill>
                  <a:srgbClr val="3C5790"/>
                </a:solidFill>
              </a:rPr>
              <a:t>/[Test] "</a:t>
            </a:r>
            <a:r>
              <a:rPr lang="en-US" sz="1400" dirty="0" err="1">
                <a:solidFill>
                  <a:srgbClr val="3C5790"/>
                </a:solidFill>
              </a:rPr>
              <a:t>PersistentSequentialZnode</a:t>
            </a:r>
            <a:r>
              <a:rPr lang="en-US" sz="1400" dirty="0">
                <a:solidFill>
                  <a:srgbClr val="3C5790"/>
                </a:solidFill>
              </a:rPr>
              <a:t>"</a:t>
            </a:r>
          </a:p>
          <a:p>
            <a:r>
              <a:rPr lang="en-US" sz="1400" dirty="0">
                <a:solidFill>
                  <a:srgbClr val="3C5790"/>
                </a:solidFill>
              </a:rPr>
              <a:t>Created </a:t>
            </a:r>
            <a:r>
              <a:rPr lang="en-US" sz="1400" dirty="0" smtClean="0">
                <a:solidFill>
                  <a:srgbClr val="3C5790"/>
                </a:solidFill>
              </a:rPr>
              <a:t>/[Test]0000000001</a:t>
            </a:r>
            <a:endParaRPr lang="en-US" sz="1400" dirty="0">
              <a:solidFill>
                <a:srgbClr val="3C5790"/>
              </a:solidFill>
            </a:endParaRPr>
          </a:p>
          <a:p>
            <a:r>
              <a:rPr lang="en-US" sz="1400" dirty="0">
                <a:solidFill>
                  <a:srgbClr val="3C5790"/>
                </a:solidFill>
              </a:rPr>
              <a:t>[</a:t>
            </a:r>
            <a:r>
              <a:rPr lang="en-US" sz="1400" dirty="0" err="1">
                <a:solidFill>
                  <a:srgbClr val="3C5790"/>
                </a:solidFill>
              </a:rPr>
              <a:t>zk</a:t>
            </a:r>
            <a:r>
              <a:rPr lang="en-US" sz="1400" dirty="0">
                <a:solidFill>
                  <a:srgbClr val="3C5790"/>
                </a:solidFill>
              </a:rPr>
              <a:t>: </a:t>
            </a:r>
            <a:r>
              <a:rPr lang="en-US" sz="1400" dirty="0" err="1">
                <a:solidFill>
                  <a:srgbClr val="3C5790"/>
                </a:solidFill>
              </a:rPr>
              <a:t>localhost</a:t>
            </a:r>
            <a:r>
              <a:rPr lang="en-US" sz="1400" dirty="0">
                <a:solidFill>
                  <a:srgbClr val="3C5790"/>
                </a:solidFill>
              </a:rPr>
              <a:t>(CONNECTED) 3] create -s -e </a:t>
            </a:r>
            <a:r>
              <a:rPr lang="en-US" sz="1400" dirty="0" smtClean="0">
                <a:solidFill>
                  <a:srgbClr val="3C5790"/>
                </a:solidFill>
              </a:rPr>
              <a:t>/[Test] "</a:t>
            </a:r>
            <a:r>
              <a:rPr lang="en-US" sz="1400" dirty="0" err="1">
                <a:solidFill>
                  <a:srgbClr val="3C5790"/>
                </a:solidFill>
              </a:rPr>
              <a:t>EphemeralSequentialZnode</a:t>
            </a:r>
            <a:r>
              <a:rPr lang="en-US" sz="1400" dirty="0">
                <a:solidFill>
                  <a:srgbClr val="3C5790"/>
                </a:solidFill>
              </a:rPr>
              <a:t>"</a:t>
            </a:r>
          </a:p>
          <a:p>
            <a:r>
              <a:rPr lang="en-US" sz="1400" dirty="0">
                <a:solidFill>
                  <a:srgbClr val="3C5790"/>
                </a:solidFill>
              </a:rPr>
              <a:t>Created </a:t>
            </a:r>
            <a:r>
              <a:rPr lang="en-US" sz="1400" dirty="0" smtClean="0">
                <a:solidFill>
                  <a:srgbClr val="3C5790"/>
                </a:solidFill>
              </a:rPr>
              <a:t>/[Test]0000000008</a:t>
            </a:r>
            <a:endParaRPr lang="en-US" sz="1400" dirty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8088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>
                <a:solidFill>
                  <a:schemeClr val="bg1"/>
                </a:solidFill>
              </a:rPr>
              <a:t>Architecture (</a:t>
            </a:r>
            <a:r>
              <a:rPr lang="fr-CA" dirty="0" err="1" smtClean="0">
                <a:solidFill>
                  <a:schemeClr val="bg1"/>
                </a:solidFill>
              </a:rPr>
              <a:t>cont</a:t>
            </a:r>
            <a:r>
              <a:rPr lang="fr-CA" dirty="0" smtClean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25908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An ephemeral </a:t>
            </a:r>
            <a:r>
              <a:rPr lang="en-US" sz="1400" dirty="0" err="1">
                <a:solidFill>
                  <a:srgbClr val="3C5790"/>
                </a:solidFill>
              </a:rPr>
              <a:t>znode</a:t>
            </a:r>
            <a:r>
              <a:rPr lang="en-US" sz="1400" dirty="0">
                <a:solidFill>
                  <a:srgbClr val="3C5790"/>
                </a:solidFill>
              </a:rPr>
              <a:t> is deleted by the </a:t>
            </a:r>
            <a:r>
              <a:rPr lang="en-US" sz="1400" dirty="0" err="1">
                <a:solidFill>
                  <a:srgbClr val="3C5790"/>
                </a:solidFill>
              </a:rPr>
              <a:t>ZooKeeper</a:t>
            </a:r>
            <a:r>
              <a:rPr lang="en-US" sz="1400" dirty="0">
                <a:solidFill>
                  <a:srgbClr val="3C5790"/>
                </a:solidFill>
              </a:rPr>
              <a:t> service when the creating client's session ends. </a:t>
            </a:r>
          </a:p>
          <a:p>
            <a:r>
              <a:rPr lang="en-US" sz="1400" dirty="0">
                <a:solidFill>
                  <a:srgbClr val="3C5790"/>
                </a:solidFill>
              </a:rPr>
              <a:t>An end to a client's session can happen because of disconnection due to a client crash or explicit termination of the connection.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Even though ephemeral nodes are tied to a client session, they are visible to all </a:t>
            </a:r>
            <a:r>
              <a:rPr lang="en-US" sz="1400" dirty="0" err="1">
                <a:solidFill>
                  <a:srgbClr val="3C5790"/>
                </a:solidFill>
              </a:rPr>
              <a:t>clients,depending</a:t>
            </a:r>
            <a:r>
              <a:rPr lang="en-US" sz="1400" dirty="0">
                <a:solidFill>
                  <a:srgbClr val="3C5790"/>
                </a:solidFill>
              </a:rPr>
              <a:t> on the configured Access Control List (ACL) policy.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An </a:t>
            </a:r>
            <a:r>
              <a:rPr lang="en-US" sz="1400" dirty="0">
                <a:solidFill>
                  <a:srgbClr val="3C5790"/>
                </a:solidFill>
              </a:rPr>
              <a:t>ephemeral </a:t>
            </a:r>
            <a:r>
              <a:rPr lang="en-US" sz="1400" dirty="0" err="1">
                <a:solidFill>
                  <a:srgbClr val="3C5790"/>
                </a:solidFill>
              </a:rPr>
              <a:t>znode</a:t>
            </a:r>
            <a:r>
              <a:rPr lang="en-US" sz="1400" dirty="0">
                <a:solidFill>
                  <a:srgbClr val="3C5790"/>
                </a:solidFill>
              </a:rPr>
              <a:t> can also be explicitly deleted by the creator client or any </a:t>
            </a:r>
            <a:r>
              <a:rPr lang="en-US" sz="1400" dirty="0" smtClean="0">
                <a:solidFill>
                  <a:srgbClr val="3C5790"/>
                </a:solidFill>
              </a:rPr>
              <a:t>other authorized </a:t>
            </a:r>
            <a:r>
              <a:rPr lang="en-US" sz="1400" dirty="0">
                <a:solidFill>
                  <a:srgbClr val="3C5790"/>
                </a:solidFill>
              </a:rPr>
              <a:t>client by using the delete API call</a:t>
            </a:r>
            <a:r>
              <a:rPr lang="en-US" sz="1400" dirty="0" smtClean="0">
                <a:solidFill>
                  <a:srgbClr val="3C5790"/>
                </a:solidFill>
              </a:rPr>
              <a:t>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An ephemeral </a:t>
            </a:r>
            <a:r>
              <a:rPr lang="en-US" sz="1400" dirty="0" err="1">
                <a:solidFill>
                  <a:srgbClr val="3C5790"/>
                </a:solidFill>
              </a:rPr>
              <a:t>znode</a:t>
            </a:r>
            <a:r>
              <a:rPr lang="en-US" sz="1400" dirty="0">
                <a:solidFill>
                  <a:srgbClr val="3C5790"/>
                </a:solidFill>
              </a:rPr>
              <a:t> is not allowed to have </a:t>
            </a:r>
            <a:r>
              <a:rPr lang="en-US" sz="1400" dirty="0" smtClean="0">
                <a:solidFill>
                  <a:srgbClr val="3C5790"/>
                </a:solidFill>
              </a:rPr>
              <a:t>children.</a:t>
            </a:r>
          </a:p>
        </p:txBody>
      </p:sp>
    </p:spTree>
    <p:extLst>
      <p:ext uri="{BB962C8B-B14F-4D97-AF65-F5344CB8AC3E}">
        <p14:creationId xmlns:p14="http://schemas.microsoft.com/office/powerpoint/2010/main" val="879766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>
                <a:solidFill>
                  <a:schemeClr val="bg1"/>
                </a:solidFill>
              </a:rPr>
              <a:t>Watches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048000"/>
          </a:xfrm>
        </p:spPr>
        <p:txBody>
          <a:bodyPr/>
          <a:lstStyle/>
          <a:p>
            <a:r>
              <a:rPr lang="en-US" sz="1400" dirty="0" err="1">
                <a:solidFill>
                  <a:srgbClr val="3C5790"/>
                </a:solidFill>
              </a:rPr>
              <a:t>ZooKeeper</a:t>
            </a:r>
            <a:r>
              <a:rPr lang="en-US" sz="1400" dirty="0">
                <a:solidFill>
                  <a:srgbClr val="3C5790"/>
                </a:solidFill>
              </a:rPr>
              <a:t> designers implemented a mechanism where clients can get notifications from the </a:t>
            </a:r>
            <a:r>
              <a:rPr lang="en-US" sz="1400" dirty="0" err="1">
                <a:solidFill>
                  <a:srgbClr val="3C5790"/>
                </a:solidFill>
              </a:rPr>
              <a:t>ZooKeeper</a:t>
            </a:r>
            <a:r>
              <a:rPr lang="en-US" sz="1400" dirty="0">
                <a:solidFill>
                  <a:srgbClr val="3C5790"/>
                </a:solidFill>
              </a:rPr>
              <a:t> service instead </a:t>
            </a:r>
            <a:r>
              <a:rPr lang="en-US" sz="1400" dirty="0" smtClean="0">
                <a:solidFill>
                  <a:srgbClr val="3C5790"/>
                </a:solidFill>
              </a:rPr>
              <a:t>of polling </a:t>
            </a:r>
            <a:r>
              <a:rPr lang="en-US" sz="1400" dirty="0">
                <a:solidFill>
                  <a:srgbClr val="3C5790"/>
                </a:solidFill>
              </a:rPr>
              <a:t>for events.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This resembles a push model, where notifications are pushed to the registered clients of the </a:t>
            </a:r>
            <a:r>
              <a:rPr lang="en-US" sz="1400" dirty="0" err="1">
                <a:solidFill>
                  <a:srgbClr val="3C5790"/>
                </a:solidFill>
              </a:rPr>
              <a:t>ZooKeeper</a:t>
            </a:r>
            <a:r>
              <a:rPr lang="en-US" sz="1400" dirty="0">
                <a:solidFill>
                  <a:srgbClr val="3C5790"/>
                </a:solidFill>
              </a:rPr>
              <a:t> service.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Clients can register with the </a:t>
            </a:r>
            <a:r>
              <a:rPr lang="en-US" sz="1400" dirty="0" err="1">
                <a:solidFill>
                  <a:srgbClr val="3C5790"/>
                </a:solidFill>
              </a:rPr>
              <a:t>ZooKeeper</a:t>
            </a:r>
            <a:r>
              <a:rPr lang="en-US" sz="1400" dirty="0">
                <a:solidFill>
                  <a:srgbClr val="3C5790"/>
                </a:solidFill>
              </a:rPr>
              <a:t> service for any changes associated with a </a:t>
            </a:r>
            <a:r>
              <a:rPr lang="en-US" sz="1400" dirty="0" err="1">
                <a:solidFill>
                  <a:srgbClr val="3C5790"/>
                </a:solidFill>
              </a:rPr>
              <a:t>znode</a:t>
            </a:r>
            <a:r>
              <a:rPr lang="en-US" sz="1400" dirty="0">
                <a:solidFill>
                  <a:srgbClr val="3C5790"/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745707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>
                <a:solidFill>
                  <a:schemeClr val="bg1"/>
                </a:solidFill>
              </a:rPr>
              <a:t>Watches</a:t>
            </a:r>
            <a:r>
              <a:rPr lang="fr-CA" dirty="0" smtClean="0">
                <a:solidFill>
                  <a:schemeClr val="bg1"/>
                </a:solidFill>
              </a:rPr>
              <a:t> (</a:t>
            </a:r>
            <a:r>
              <a:rPr lang="fr-CA" dirty="0" err="1" smtClean="0">
                <a:solidFill>
                  <a:schemeClr val="bg1"/>
                </a:solidFill>
              </a:rPr>
              <a:t>cont</a:t>
            </a:r>
            <a:r>
              <a:rPr lang="fr-CA" dirty="0" smtClean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25908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This registration is known as setting a watch on a </a:t>
            </a:r>
            <a:r>
              <a:rPr lang="en-US" sz="1400" dirty="0" err="1">
                <a:solidFill>
                  <a:srgbClr val="3C5790"/>
                </a:solidFill>
              </a:rPr>
              <a:t>znode</a:t>
            </a:r>
            <a:r>
              <a:rPr lang="en-US" sz="1400" dirty="0">
                <a:solidFill>
                  <a:srgbClr val="3C5790"/>
                </a:solidFill>
              </a:rPr>
              <a:t> in </a:t>
            </a:r>
            <a:r>
              <a:rPr lang="en-US" sz="1400" dirty="0" err="1">
                <a:solidFill>
                  <a:srgbClr val="3C5790"/>
                </a:solidFill>
              </a:rPr>
              <a:t>ZooKeeper</a:t>
            </a:r>
            <a:r>
              <a:rPr lang="en-US" sz="1400" dirty="0">
                <a:solidFill>
                  <a:srgbClr val="3C5790"/>
                </a:solidFill>
              </a:rPr>
              <a:t> terminology.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Watches allow clients to get notifications when a </a:t>
            </a:r>
            <a:r>
              <a:rPr lang="en-US" sz="1400" dirty="0" err="1">
                <a:solidFill>
                  <a:srgbClr val="3C5790"/>
                </a:solidFill>
              </a:rPr>
              <a:t>znode</a:t>
            </a:r>
            <a:r>
              <a:rPr lang="en-US" sz="1400" dirty="0">
                <a:solidFill>
                  <a:srgbClr val="3C5790"/>
                </a:solidFill>
              </a:rPr>
              <a:t> changes in any way.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A watch is a one-time operation, which means that it triggers only one notification.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To continue receiving notifications over time, the client must reregister the watch upon receiving each event notification.</a:t>
            </a:r>
          </a:p>
        </p:txBody>
      </p:sp>
    </p:spTree>
    <p:extLst>
      <p:ext uri="{BB962C8B-B14F-4D97-AF65-F5344CB8AC3E}">
        <p14:creationId xmlns:p14="http://schemas.microsoft.com/office/powerpoint/2010/main" val="1733080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>
                <a:solidFill>
                  <a:schemeClr val="bg1"/>
                </a:solidFill>
              </a:rPr>
              <a:t>Watches</a:t>
            </a:r>
            <a:r>
              <a:rPr lang="fr-CA" dirty="0" smtClean="0">
                <a:solidFill>
                  <a:schemeClr val="bg1"/>
                </a:solidFill>
              </a:rPr>
              <a:t> (</a:t>
            </a:r>
            <a:r>
              <a:rPr lang="fr-CA" dirty="0" err="1" smtClean="0">
                <a:solidFill>
                  <a:schemeClr val="bg1"/>
                </a:solidFill>
              </a:rPr>
              <a:t>cont</a:t>
            </a:r>
            <a:r>
              <a:rPr lang="fr-CA" dirty="0" smtClean="0">
                <a:solidFill>
                  <a:schemeClr val="bg1"/>
                </a:solidFill>
              </a:rPr>
              <a:t>.)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585" y="2133600"/>
            <a:ext cx="7291015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39387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>
                <a:solidFill>
                  <a:schemeClr val="bg1"/>
                </a:solidFill>
              </a:rPr>
              <a:t>Watches</a:t>
            </a:r>
            <a:r>
              <a:rPr lang="fr-CA" dirty="0" smtClean="0">
                <a:solidFill>
                  <a:schemeClr val="bg1"/>
                </a:solidFill>
              </a:rPr>
              <a:t> (</a:t>
            </a:r>
            <a:r>
              <a:rPr lang="fr-CA" dirty="0" err="1" smtClean="0">
                <a:solidFill>
                  <a:schemeClr val="bg1"/>
                </a:solidFill>
              </a:rPr>
              <a:t>cont</a:t>
            </a:r>
            <a:r>
              <a:rPr lang="fr-CA" dirty="0" smtClean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16002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The following are the types of watch events that might occur during a </a:t>
            </a:r>
            <a:r>
              <a:rPr lang="en-US" sz="1400" dirty="0" err="1">
                <a:solidFill>
                  <a:srgbClr val="3C5790"/>
                </a:solidFill>
              </a:rPr>
              <a:t>znode</a:t>
            </a:r>
            <a:r>
              <a:rPr lang="en-US" sz="1400" dirty="0">
                <a:solidFill>
                  <a:srgbClr val="3C5790"/>
                </a:solidFill>
              </a:rPr>
              <a:t> state change:</a:t>
            </a:r>
          </a:p>
          <a:p>
            <a:pPr lvl="1"/>
            <a:r>
              <a:rPr lang="en-US" sz="1400" b="1" dirty="0" err="1" smtClean="0">
                <a:solidFill>
                  <a:srgbClr val="3C5790"/>
                </a:solidFill>
              </a:rPr>
              <a:t>NodeChildrenChanged</a:t>
            </a:r>
            <a:r>
              <a:rPr lang="en-US" sz="1400" dirty="0">
                <a:solidFill>
                  <a:srgbClr val="3C5790"/>
                </a:solidFill>
              </a:rPr>
              <a:t>: A </a:t>
            </a:r>
            <a:r>
              <a:rPr lang="en-US" sz="1400" dirty="0" err="1">
                <a:solidFill>
                  <a:srgbClr val="3C5790"/>
                </a:solidFill>
              </a:rPr>
              <a:t>znode's</a:t>
            </a:r>
            <a:r>
              <a:rPr lang="en-US" sz="1400" dirty="0">
                <a:solidFill>
                  <a:srgbClr val="3C5790"/>
                </a:solidFill>
              </a:rPr>
              <a:t> child is created or deleted</a:t>
            </a:r>
          </a:p>
          <a:p>
            <a:pPr lvl="1"/>
            <a:r>
              <a:rPr lang="en-US" sz="1400" b="1" dirty="0" err="1" smtClean="0">
                <a:solidFill>
                  <a:srgbClr val="3C5790"/>
                </a:solidFill>
              </a:rPr>
              <a:t>NodeCreated</a:t>
            </a:r>
            <a:r>
              <a:rPr lang="en-US" sz="1400" dirty="0">
                <a:solidFill>
                  <a:srgbClr val="3C5790"/>
                </a:solidFill>
              </a:rPr>
              <a:t>: A </a:t>
            </a:r>
            <a:r>
              <a:rPr lang="en-US" sz="1400" dirty="0" err="1">
                <a:solidFill>
                  <a:srgbClr val="3C5790"/>
                </a:solidFill>
              </a:rPr>
              <a:t>znode</a:t>
            </a:r>
            <a:r>
              <a:rPr lang="en-US" sz="1400" dirty="0">
                <a:solidFill>
                  <a:srgbClr val="3C5790"/>
                </a:solidFill>
              </a:rPr>
              <a:t> is created in a </a:t>
            </a:r>
            <a:r>
              <a:rPr lang="en-US" sz="1400" dirty="0" err="1">
                <a:solidFill>
                  <a:srgbClr val="3C5790"/>
                </a:solidFill>
              </a:rPr>
              <a:t>ZooKeeper</a:t>
            </a:r>
            <a:r>
              <a:rPr lang="en-US" sz="1400" dirty="0">
                <a:solidFill>
                  <a:srgbClr val="3C5790"/>
                </a:solidFill>
              </a:rPr>
              <a:t> path</a:t>
            </a:r>
          </a:p>
          <a:p>
            <a:pPr lvl="1"/>
            <a:r>
              <a:rPr lang="en-US" sz="1400" b="1" dirty="0" err="1" smtClean="0">
                <a:solidFill>
                  <a:srgbClr val="3C5790"/>
                </a:solidFill>
              </a:rPr>
              <a:t>NodeDataChanged</a:t>
            </a:r>
            <a:r>
              <a:rPr lang="en-US" sz="1400" dirty="0">
                <a:solidFill>
                  <a:srgbClr val="3C5790"/>
                </a:solidFill>
              </a:rPr>
              <a:t>: The data associated with a </a:t>
            </a:r>
            <a:r>
              <a:rPr lang="en-US" sz="1400" dirty="0" err="1">
                <a:solidFill>
                  <a:srgbClr val="3C5790"/>
                </a:solidFill>
              </a:rPr>
              <a:t>znode</a:t>
            </a:r>
            <a:r>
              <a:rPr lang="en-US" sz="1400" dirty="0">
                <a:solidFill>
                  <a:srgbClr val="3C5790"/>
                </a:solidFill>
              </a:rPr>
              <a:t> is updated</a:t>
            </a:r>
          </a:p>
          <a:p>
            <a:pPr lvl="1"/>
            <a:r>
              <a:rPr lang="en-US" sz="1400" b="1" dirty="0" err="1" smtClean="0">
                <a:solidFill>
                  <a:srgbClr val="3C5790"/>
                </a:solidFill>
              </a:rPr>
              <a:t>NodeDeleted</a:t>
            </a:r>
            <a:r>
              <a:rPr lang="en-US" sz="1400" dirty="0">
                <a:solidFill>
                  <a:srgbClr val="3C5790"/>
                </a:solidFill>
              </a:rPr>
              <a:t>: A </a:t>
            </a:r>
            <a:r>
              <a:rPr lang="en-US" sz="1400" dirty="0" err="1">
                <a:solidFill>
                  <a:srgbClr val="3C5790"/>
                </a:solidFill>
              </a:rPr>
              <a:t>znode</a:t>
            </a:r>
            <a:r>
              <a:rPr lang="en-US" sz="1400" dirty="0">
                <a:solidFill>
                  <a:srgbClr val="3C5790"/>
                </a:solidFill>
              </a:rPr>
              <a:t> is deleted in a </a:t>
            </a:r>
            <a:r>
              <a:rPr lang="en-US" sz="1400" dirty="0" err="1">
                <a:solidFill>
                  <a:srgbClr val="3C5790"/>
                </a:solidFill>
              </a:rPr>
              <a:t>ZooKeeper</a:t>
            </a:r>
            <a:r>
              <a:rPr lang="en-US" sz="1400" dirty="0">
                <a:solidFill>
                  <a:srgbClr val="3C5790"/>
                </a:solidFill>
              </a:rPr>
              <a:t> path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6363" y="3657600"/>
            <a:ext cx="6372225" cy="156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21680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>
                <a:solidFill>
                  <a:schemeClr val="bg1"/>
                </a:solidFill>
              </a:rPr>
              <a:t>ACL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2590800"/>
          </a:xfrm>
        </p:spPr>
        <p:txBody>
          <a:bodyPr/>
          <a:lstStyle/>
          <a:p>
            <a:r>
              <a:rPr lang="en-US" sz="1400" dirty="0" err="1">
                <a:solidFill>
                  <a:srgbClr val="3C5790"/>
                </a:solidFill>
              </a:rPr>
              <a:t>ZooKeeper's</a:t>
            </a:r>
            <a:r>
              <a:rPr lang="en-US" sz="1400" dirty="0">
                <a:solidFill>
                  <a:srgbClr val="3C5790"/>
                </a:solidFill>
              </a:rPr>
              <a:t> data model provides a mechanism to control the access to </a:t>
            </a:r>
            <a:r>
              <a:rPr lang="en-US" sz="1400" dirty="0" err="1">
                <a:solidFill>
                  <a:srgbClr val="3C5790"/>
                </a:solidFill>
              </a:rPr>
              <a:t>znodes</a:t>
            </a:r>
            <a:r>
              <a:rPr lang="en-US" sz="1400" dirty="0">
                <a:solidFill>
                  <a:srgbClr val="3C5790"/>
                </a:solidFill>
              </a:rPr>
              <a:t> using ACL.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</a:t>
            </a:r>
            <a:r>
              <a:rPr lang="en-US" sz="1400" dirty="0" err="1">
                <a:solidFill>
                  <a:srgbClr val="3C5790"/>
                </a:solidFill>
              </a:rPr>
              <a:t>ZooKeeper</a:t>
            </a:r>
            <a:r>
              <a:rPr lang="en-US" sz="1400" dirty="0">
                <a:solidFill>
                  <a:srgbClr val="3C5790"/>
                </a:solidFill>
              </a:rPr>
              <a:t> ACL model is similar to the Unix/Linux file permissions in terms of permitting or </a:t>
            </a:r>
            <a:r>
              <a:rPr lang="en-US" sz="1400" dirty="0" smtClean="0">
                <a:solidFill>
                  <a:srgbClr val="3C5790"/>
                </a:solidFill>
              </a:rPr>
              <a:t>preventing operations </a:t>
            </a:r>
            <a:r>
              <a:rPr lang="en-US" sz="1400" dirty="0">
                <a:solidFill>
                  <a:srgbClr val="3C5790"/>
                </a:solidFill>
              </a:rPr>
              <a:t>being done on a </a:t>
            </a:r>
            <a:r>
              <a:rPr lang="en-US" sz="1400" dirty="0" err="1">
                <a:solidFill>
                  <a:srgbClr val="3C5790"/>
                </a:solidFill>
              </a:rPr>
              <a:t>znode</a:t>
            </a:r>
            <a:r>
              <a:rPr lang="en-US" sz="1400" dirty="0">
                <a:solidFill>
                  <a:srgbClr val="3C5790"/>
                </a:solidFill>
              </a:rPr>
              <a:t> by setting/unsetting permission bits.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</a:t>
            </a:r>
            <a:r>
              <a:rPr lang="en-US" sz="1400" dirty="0" err="1">
                <a:solidFill>
                  <a:srgbClr val="3C5790"/>
                </a:solidFill>
              </a:rPr>
              <a:t>ZooKeeper</a:t>
            </a:r>
            <a:r>
              <a:rPr lang="en-US" sz="1400" dirty="0">
                <a:solidFill>
                  <a:srgbClr val="3C5790"/>
                </a:solidFill>
              </a:rPr>
              <a:t> node doesn't have the concept of ownership, which is present in the Unix/Linux </a:t>
            </a:r>
            <a:r>
              <a:rPr lang="en-US" sz="1400" dirty="0" err="1">
                <a:solidFill>
                  <a:srgbClr val="3C5790"/>
                </a:solidFill>
              </a:rPr>
              <a:t>filesystem</a:t>
            </a:r>
            <a:r>
              <a:rPr lang="en-US" sz="1400" dirty="0">
                <a:solidFill>
                  <a:srgbClr val="3C5790"/>
                </a:solidFill>
              </a:rPr>
              <a:t>.</a:t>
            </a:r>
            <a:endParaRPr lang="en-US" sz="1400" dirty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6188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>
                <a:solidFill>
                  <a:schemeClr val="bg1"/>
                </a:solidFill>
              </a:rPr>
              <a:t>ACL (</a:t>
            </a:r>
            <a:r>
              <a:rPr lang="fr-CA" dirty="0" err="1" smtClean="0">
                <a:solidFill>
                  <a:schemeClr val="bg1"/>
                </a:solidFill>
              </a:rPr>
              <a:t>cont</a:t>
            </a:r>
            <a:r>
              <a:rPr lang="fr-CA" dirty="0" smtClean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1524000"/>
          </a:xfrm>
        </p:spPr>
        <p:txBody>
          <a:bodyPr/>
          <a:lstStyle/>
          <a:p>
            <a:r>
              <a:rPr lang="en-US" sz="1400" dirty="0" err="1">
                <a:solidFill>
                  <a:srgbClr val="3C5790"/>
                </a:solidFill>
              </a:rPr>
              <a:t>ZooKeeper</a:t>
            </a:r>
            <a:r>
              <a:rPr lang="en-US" sz="1400" dirty="0">
                <a:solidFill>
                  <a:srgbClr val="3C5790"/>
                </a:solidFill>
              </a:rPr>
              <a:t> provides the following built-in authentication mechanisms based on ACLs:</a:t>
            </a:r>
          </a:p>
          <a:p>
            <a:pPr lvl="1"/>
            <a:r>
              <a:rPr lang="en-US" sz="1400" b="1" dirty="0">
                <a:solidFill>
                  <a:srgbClr val="3C5790"/>
                </a:solidFill>
              </a:rPr>
              <a:t>World</a:t>
            </a:r>
            <a:r>
              <a:rPr lang="en-US" sz="1400" dirty="0">
                <a:solidFill>
                  <a:srgbClr val="3C5790"/>
                </a:solidFill>
              </a:rPr>
              <a:t>: represents anyone who is connecting to the </a:t>
            </a:r>
            <a:r>
              <a:rPr lang="en-US" sz="1400" dirty="0" err="1">
                <a:solidFill>
                  <a:srgbClr val="3C5790"/>
                </a:solidFill>
              </a:rPr>
              <a:t>ZooKeeper</a:t>
            </a:r>
            <a:r>
              <a:rPr lang="en-US" sz="1400" dirty="0">
                <a:solidFill>
                  <a:srgbClr val="3C5790"/>
                </a:solidFill>
              </a:rPr>
              <a:t> service</a:t>
            </a:r>
          </a:p>
          <a:p>
            <a:pPr lvl="1"/>
            <a:r>
              <a:rPr lang="en-US" sz="1400" b="1" dirty="0" err="1">
                <a:solidFill>
                  <a:srgbClr val="3C5790"/>
                </a:solidFill>
              </a:rPr>
              <a:t>Auth</a:t>
            </a:r>
            <a:r>
              <a:rPr lang="en-US" sz="1400" dirty="0">
                <a:solidFill>
                  <a:srgbClr val="3C5790"/>
                </a:solidFill>
              </a:rPr>
              <a:t>: represents any authenticated user, but doesn't use any ID</a:t>
            </a:r>
          </a:p>
          <a:p>
            <a:pPr lvl="1"/>
            <a:r>
              <a:rPr lang="en-US" sz="1400" b="1" dirty="0">
                <a:solidFill>
                  <a:srgbClr val="3C5790"/>
                </a:solidFill>
              </a:rPr>
              <a:t>Digest</a:t>
            </a:r>
            <a:r>
              <a:rPr lang="en-US" sz="1400" dirty="0">
                <a:solidFill>
                  <a:srgbClr val="3C5790"/>
                </a:solidFill>
              </a:rPr>
              <a:t>: represents the username and password way of authentication</a:t>
            </a:r>
          </a:p>
          <a:p>
            <a:pPr lvl="1"/>
            <a:r>
              <a:rPr lang="en-US" sz="1400" b="1" dirty="0">
                <a:solidFill>
                  <a:srgbClr val="3C5790"/>
                </a:solidFill>
              </a:rPr>
              <a:t>IP</a:t>
            </a:r>
            <a:r>
              <a:rPr lang="en-US" sz="1400" dirty="0">
                <a:solidFill>
                  <a:srgbClr val="3C5790"/>
                </a:solidFill>
              </a:rPr>
              <a:t> </a:t>
            </a:r>
            <a:r>
              <a:rPr lang="en-US" sz="1400" b="1" dirty="0">
                <a:solidFill>
                  <a:srgbClr val="3C5790"/>
                </a:solidFill>
              </a:rPr>
              <a:t>address</a:t>
            </a:r>
            <a:r>
              <a:rPr lang="en-US" sz="1400" dirty="0">
                <a:solidFill>
                  <a:srgbClr val="3C5790"/>
                </a:solidFill>
              </a:rPr>
              <a:t>: represents authentication with the IP address of the client</a:t>
            </a:r>
            <a:endParaRPr lang="en-US" sz="1400" dirty="0">
              <a:solidFill>
                <a:srgbClr val="3C579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6425" y="3657600"/>
            <a:ext cx="5372100" cy="151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14491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>
                <a:solidFill>
                  <a:schemeClr val="bg1"/>
                </a:solidFill>
              </a:rPr>
              <a:t>ACL (</a:t>
            </a:r>
            <a:r>
              <a:rPr lang="fr-CA" dirty="0" err="1" smtClean="0">
                <a:solidFill>
                  <a:schemeClr val="bg1"/>
                </a:solidFill>
              </a:rPr>
              <a:t>cont</a:t>
            </a:r>
            <a:r>
              <a:rPr lang="fr-CA" dirty="0" smtClean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6096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There are a number of predefined ACLs in </a:t>
            </a:r>
            <a:r>
              <a:rPr lang="en-US" sz="1400" dirty="0" err="1">
                <a:solidFill>
                  <a:srgbClr val="3C5790"/>
                </a:solidFill>
              </a:rPr>
              <a:t>ZooKeeper</a:t>
            </a:r>
            <a:r>
              <a:rPr lang="en-US" sz="1400" dirty="0">
                <a:solidFill>
                  <a:srgbClr val="3C5790"/>
                </a:solidFill>
              </a:rPr>
              <a:t>:</a:t>
            </a:r>
            <a:endParaRPr lang="en-US" sz="1400" dirty="0">
              <a:solidFill>
                <a:srgbClr val="3C579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4050" y="2428875"/>
            <a:ext cx="5295900" cy="200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73502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2071688" y="274638"/>
            <a:ext cx="6615112" cy="1143000"/>
          </a:xfrm>
        </p:spPr>
        <p:txBody>
          <a:bodyPr/>
          <a:lstStyle/>
          <a:p>
            <a:pPr algn="l"/>
            <a:r>
              <a:rPr lang="fr-CA" sz="4000" dirty="0" smtClean="0">
                <a:solidFill>
                  <a:srgbClr val="3C5790"/>
                </a:solidFill>
              </a:rPr>
              <a:t>Contents</a:t>
            </a:r>
          </a:p>
        </p:txBody>
      </p:sp>
      <p:sp>
        <p:nvSpPr>
          <p:cNvPr id="3075" name="Espace réservé du contenu 2"/>
          <p:cNvSpPr>
            <a:spLocks noGrp="1"/>
          </p:cNvSpPr>
          <p:nvPr>
            <p:ph idx="1"/>
          </p:nvPr>
        </p:nvSpPr>
        <p:spPr>
          <a:xfrm>
            <a:off x="2071688" y="1371600"/>
            <a:ext cx="6615112" cy="5029200"/>
          </a:xfrm>
        </p:spPr>
        <p:txBody>
          <a:bodyPr/>
          <a:lstStyle/>
          <a:p>
            <a:r>
              <a:rPr lang="fr-CA" sz="1600" dirty="0" err="1" smtClean="0">
                <a:solidFill>
                  <a:srgbClr val="3C5790"/>
                </a:solidFill>
              </a:rPr>
              <a:t>What</a:t>
            </a:r>
            <a:r>
              <a:rPr lang="fr-CA" sz="1600" dirty="0" smtClean="0">
                <a:solidFill>
                  <a:srgbClr val="3C5790"/>
                </a:solidFill>
              </a:rPr>
              <a:t> </a:t>
            </a:r>
            <a:r>
              <a:rPr lang="fr-CA" sz="1600" dirty="0" err="1" smtClean="0">
                <a:solidFill>
                  <a:srgbClr val="3C5790"/>
                </a:solidFill>
              </a:rPr>
              <a:t>is</a:t>
            </a:r>
            <a:r>
              <a:rPr lang="fr-CA" sz="1600" dirty="0" smtClean="0">
                <a:solidFill>
                  <a:srgbClr val="3C5790"/>
                </a:solidFill>
              </a:rPr>
              <a:t> </a:t>
            </a:r>
            <a:r>
              <a:rPr lang="fr-CA" sz="1600" dirty="0" err="1" smtClean="0">
                <a:solidFill>
                  <a:srgbClr val="3C5790"/>
                </a:solidFill>
              </a:rPr>
              <a:t>ZooKeeper</a:t>
            </a:r>
            <a:r>
              <a:rPr lang="fr-CA" sz="1600" dirty="0" smtClean="0">
                <a:solidFill>
                  <a:srgbClr val="3C5790"/>
                </a:solidFill>
              </a:rPr>
              <a:t>?</a:t>
            </a:r>
          </a:p>
          <a:p>
            <a:r>
              <a:rPr lang="fr-CA" sz="1600" dirty="0" err="1" smtClean="0">
                <a:solidFill>
                  <a:srgbClr val="3C5790"/>
                </a:solidFill>
              </a:rPr>
              <a:t>Distributed</a:t>
            </a:r>
            <a:r>
              <a:rPr lang="fr-CA" sz="1600" dirty="0" smtClean="0">
                <a:solidFill>
                  <a:srgbClr val="3C5790"/>
                </a:solidFill>
              </a:rPr>
              <a:t> </a:t>
            </a:r>
            <a:r>
              <a:rPr lang="fr-CA" sz="1600" dirty="0" err="1" smtClean="0">
                <a:solidFill>
                  <a:srgbClr val="3C5790"/>
                </a:solidFill>
              </a:rPr>
              <a:t>Systems</a:t>
            </a:r>
            <a:endParaRPr lang="fr-CA" sz="1600" dirty="0" smtClean="0">
              <a:solidFill>
                <a:srgbClr val="3C5790"/>
              </a:solidFill>
            </a:endParaRPr>
          </a:p>
          <a:p>
            <a:r>
              <a:rPr lang="fr-CA" sz="1600" dirty="0" smtClean="0">
                <a:solidFill>
                  <a:srgbClr val="3C5790"/>
                </a:solidFill>
              </a:rPr>
              <a:t>Architecture</a:t>
            </a:r>
          </a:p>
          <a:p>
            <a:r>
              <a:rPr lang="fr-CA" sz="1600" dirty="0" err="1" smtClean="0">
                <a:solidFill>
                  <a:srgbClr val="3C5790"/>
                </a:solidFill>
              </a:rPr>
              <a:t>Watches</a:t>
            </a:r>
            <a:endParaRPr lang="fr-CA" sz="1600" dirty="0" smtClean="0">
              <a:solidFill>
                <a:srgbClr val="3C5790"/>
              </a:solidFill>
            </a:endParaRPr>
          </a:p>
          <a:p>
            <a:r>
              <a:rPr lang="fr-CA" sz="1600" dirty="0" smtClean="0">
                <a:solidFill>
                  <a:srgbClr val="3C5790"/>
                </a:solidFill>
              </a:rPr>
              <a:t>ACL</a:t>
            </a:r>
          </a:p>
          <a:p>
            <a:r>
              <a:rPr lang="fr-CA" sz="1600" dirty="0" smtClean="0">
                <a:solidFill>
                  <a:srgbClr val="3C5790"/>
                </a:solidFill>
              </a:rPr>
              <a:t>Configuration</a:t>
            </a:r>
          </a:p>
          <a:p>
            <a:r>
              <a:rPr lang="fr-CA" sz="1600" dirty="0" err="1" smtClean="0">
                <a:solidFill>
                  <a:srgbClr val="3C5790"/>
                </a:solidFill>
              </a:rPr>
              <a:t>Clustering</a:t>
            </a:r>
            <a:endParaRPr lang="fr-CA" sz="1600" dirty="0" smtClean="0">
              <a:solidFill>
                <a:srgbClr val="3C5790"/>
              </a:solidFill>
            </a:endParaRPr>
          </a:p>
          <a:p>
            <a:r>
              <a:rPr lang="fr-CA" sz="1600" dirty="0" err="1" smtClean="0">
                <a:solidFill>
                  <a:srgbClr val="3C5790"/>
                </a:solidFill>
              </a:rPr>
              <a:t>Core</a:t>
            </a:r>
            <a:endParaRPr lang="fr-CA" sz="1600" dirty="0" smtClean="0">
              <a:solidFill>
                <a:srgbClr val="3C5790"/>
              </a:solidFill>
            </a:endParaRPr>
          </a:p>
          <a:p>
            <a:r>
              <a:rPr lang="fr-CA" sz="1600" dirty="0" smtClean="0">
                <a:solidFill>
                  <a:srgbClr val="3C5790"/>
                </a:solidFill>
              </a:rPr>
              <a:t>Administration</a:t>
            </a:r>
          </a:p>
          <a:p>
            <a:r>
              <a:rPr lang="fr-CA" sz="1600" dirty="0" smtClean="0">
                <a:solidFill>
                  <a:srgbClr val="3C5790"/>
                </a:solidFill>
              </a:rPr>
              <a:t>Apache </a:t>
            </a:r>
            <a:r>
              <a:rPr lang="fr-CA" sz="1600" dirty="0" err="1" smtClean="0">
                <a:solidFill>
                  <a:srgbClr val="3C5790"/>
                </a:solidFill>
              </a:rPr>
              <a:t>Curator</a:t>
            </a:r>
            <a:endParaRPr lang="fr-CA" sz="1600" dirty="0" smtClean="0">
              <a:solidFill>
                <a:srgbClr val="3C5790"/>
              </a:solidFill>
            </a:endParaRPr>
          </a:p>
          <a:p>
            <a:r>
              <a:rPr lang="fr-CA" sz="1600" dirty="0" err="1" smtClean="0">
                <a:solidFill>
                  <a:srgbClr val="3C5790"/>
                </a:solidFill>
              </a:rPr>
              <a:t>Zookeeper</a:t>
            </a:r>
            <a:r>
              <a:rPr lang="fr-CA" sz="1600" dirty="0" smtClean="0">
                <a:solidFill>
                  <a:srgbClr val="3C5790"/>
                </a:solidFill>
              </a:rPr>
              <a:t> in Action</a:t>
            </a:r>
            <a:endParaRPr lang="fr-CA" sz="1600" dirty="0" smtClean="0">
              <a:solidFill>
                <a:srgbClr val="3C5790"/>
              </a:solidFill>
            </a:endParaRPr>
          </a:p>
          <a:p>
            <a:r>
              <a:rPr lang="fr-CA" sz="1600" dirty="0" err="1" smtClean="0">
                <a:solidFill>
                  <a:srgbClr val="3C5790"/>
                </a:solidFill>
              </a:rPr>
              <a:t>Conclussion</a:t>
            </a:r>
            <a:endParaRPr lang="fr-CA" sz="1600" dirty="0" smtClean="0">
              <a:solidFill>
                <a:srgbClr val="3C5790"/>
              </a:solidFill>
            </a:endParaRPr>
          </a:p>
          <a:p>
            <a:r>
              <a:rPr lang="fr-CA" sz="1600" dirty="0" err="1" smtClean="0">
                <a:solidFill>
                  <a:srgbClr val="3C5790"/>
                </a:solidFill>
              </a:rPr>
              <a:t>Bibliography</a:t>
            </a:r>
            <a:endParaRPr lang="fr-CA" sz="1600" dirty="0" smtClean="0">
              <a:solidFill>
                <a:srgbClr val="3C5790"/>
              </a:solidFill>
            </a:endParaRPr>
          </a:p>
          <a:p>
            <a:pPr>
              <a:buNone/>
            </a:pPr>
            <a:r>
              <a:rPr lang="fr-CA" sz="1600" dirty="0" smtClean="0">
                <a:solidFill>
                  <a:srgbClr val="3C5790"/>
                </a:solidFill>
              </a:rPr>
              <a:t/>
            </a:r>
            <a:br>
              <a:rPr lang="fr-CA" sz="1600" dirty="0" smtClean="0">
                <a:solidFill>
                  <a:srgbClr val="3C5790"/>
                </a:solidFill>
              </a:rPr>
            </a:br>
            <a:endParaRPr lang="fr-CA" sz="1600" dirty="0" smtClean="0">
              <a:solidFill>
                <a:srgbClr val="3C579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>
                <a:solidFill>
                  <a:schemeClr val="bg1"/>
                </a:solidFill>
              </a:rPr>
              <a:t>ACL (</a:t>
            </a:r>
            <a:r>
              <a:rPr lang="fr-CA" dirty="0" err="1" smtClean="0">
                <a:solidFill>
                  <a:schemeClr val="bg1"/>
                </a:solidFill>
              </a:rPr>
              <a:t>cont</a:t>
            </a:r>
            <a:r>
              <a:rPr lang="fr-CA" dirty="0" smtClean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6576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Every </a:t>
            </a:r>
            <a:r>
              <a:rPr lang="en-US" sz="1400" dirty="0" err="1">
                <a:solidFill>
                  <a:srgbClr val="3C5790"/>
                </a:solidFill>
              </a:rPr>
              <a:t>znode</a:t>
            </a:r>
            <a:r>
              <a:rPr lang="en-US" sz="1400" dirty="0">
                <a:solidFill>
                  <a:srgbClr val="3C5790"/>
                </a:solidFill>
              </a:rPr>
              <a:t> in </a:t>
            </a:r>
            <a:r>
              <a:rPr lang="en-US" sz="1400" dirty="0" err="1">
                <a:solidFill>
                  <a:srgbClr val="3C5790"/>
                </a:solidFill>
              </a:rPr>
              <a:t>ZooKeeper's</a:t>
            </a:r>
            <a:r>
              <a:rPr lang="en-US" sz="1400" dirty="0">
                <a:solidFill>
                  <a:srgbClr val="3C5790"/>
                </a:solidFill>
              </a:rPr>
              <a:t> namespace has a stat structure:</a:t>
            </a:r>
          </a:p>
          <a:p>
            <a:pPr lvl="1"/>
            <a:r>
              <a:rPr lang="en-US" sz="1400" b="1" dirty="0" err="1">
                <a:solidFill>
                  <a:srgbClr val="3C5790"/>
                </a:solidFill>
              </a:rPr>
              <a:t>cZxid</a:t>
            </a:r>
            <a:r>
              <a:rPr lang="en-US" sz="1400" dirty="0">
                <a:solidFill>
                  <a:srgbClr val="3C5790"/>
                </a:solidFill>
              </a:rPr>
              <a:t>: transaction ID of the change that caused this </a:t>
            </a:r>
            <a:r>
              <a:rPr lang="en-US" sz="1400" dirty="0" err="1">
                <a:solidFill>
                  <a:srgbClr val="3C5790"/>
                </a:solidFill>
              </a:rPr>
              <a:t>znode</a:t>
            </a:r>
            <a:r>
              <a:rPr lang="en-US" sz="1400" dirty="0">
                <a:solidFill>
                  <a:srgbClr val="3C5790"/>
                </a:solidFill>
              </a:rPr>
              <a:t> to be created.</a:t>
            </a:r>
          </a:p>
          <a:p>
            <a:pPr lvl="1"/>
            <a:r>
              <a:rPr lang="en-US" sz="1400" b="1" dirty="0" err="1">
                <a:solidFill>
                  <a:srgbClr val="3C5790"/>
                </a:solidFill>
              </a:rPr>
              <a:t>mZxid</a:t>
            </a:r>
            <a:r>
              <a:rPr lang="en-US" sz="1400" dirty="0">
                <a:solidFill>
                  <a:srgbClr val="3C5790"/>
                </a:solidFill>
              </a:rPr>
              <a:t>: transaction ID of the change that last modified this </a:t>
            </a:r>
            <a:r>
              <a:rPr lang="en-US" sz="1400" dirty="0" err="1">
                <a:solidFill>
                  <a:srgbClr val="3C5790"/>
                </a:solidFill>
              </a:rPr>
              <a:t>znode</a:t>
            </a:r>
            <a:r>
              <a:rPr lang="en-US" sz="1400" dirty="0">
                <a:solidFill>
                  <a:srgbClr val="3C5790"/>
                </a:solidFill>
              </a:rPr>
              <a:t>.</a:t>
            </a:r>
          </a:p>
          <a:p>
            <a:pPr lvl="1"/>
            <a:r>
              <a:rPr lang="en-US" sz="1400" b="1" dirty="0" err="1">
                <a:solidFill>
                  <a:srgbClr val="3C5790"/>
                </a:solidFill>
              </a:rPr>
              <a:t>pZxid</a:t>
            </a:r>
            <a:r>
              <a:rPr lang="en-US" sz="1400" dirty="0">
                <a:solidFill>
                  <a:srgbClr val="3C5790"/>
                </a:solidFill>
              </a:rPr>
              <a:t>: transaction ID for a </a:t>
            </a:r>
            <a:r>
              <a:rPr lang="en-US" sz="1400" dirty="0" err="1">
                <a:solidFill>
                  <a:srgbClr val="3C5790"/>
                </a:solidFill>
              </a:rPr>
              <a:t>znode</a:t>
            </a:r>
            <a:r>
              <a:rPr lang="en-US" sz="1400" dirty="0">
                <a:solidFill>
                  <a:srgbClr val="3C5790"/>
                </a:solidFill>
              </a:rPr>
              <a:t> change that pertains to adding or removing children.</a:t>
            </a:r>
          </a:p>
          <a:p>
            <a:pPr lvl="1"/>
            <a:r>
              <a:rPr lang="en-US" sz="1400" b="1" dirty="0" err="1">
                <a:solidFill>
                  <a:srgbClr val="3C5790"/>
                </a:solidFill>
              </a:rPr>
              <a:t>ctime</a:t>
            </a:r>
            <a:r>
              <a:rPr lang="en-US" sz="1400" dirty="0">
                <a:solidFill>
                  <a:srgbClr val="3C5790"/>
                </a:solidFill>
              </a:rPr>
              <a:t>: creation time of a </a:t>
            </a:r>
            <a:r>
              <a:rPr lang="en-US" sz="1400" dirty="0" err="1">
                <a:solidFill>
                  <a:srgbClr val="3C5790"/>
                </a:solidFill>
              </a:rPr>
              <a:t>znode</a:t>
            </a:r>
            <a:r>
              <a:rPr lang="en-US" sz="1400" dirty="0">
                <a:solidFill>
                  <a:srgbClr val="3C5790"/>
                </a:solidFill>
              </a:rPr>
              <a:t> in milliseconds from epoch.</a:t>
            </a:r>
          </a:p>
          <a:p>
            <a:pPr lvl="1"/>
            <a:r>
              <a:rPr lang="en-US" sz="1400" b="1" dirty="0" err="1">
                <a:solidFill>
                  <a:srgbClr val="3C5790"/>
                </a:solidFill>
              </a:rPr>
              <a:t>mtime</a:t>
            </a:r>
            <a:r>
              <a:rPr lang="en-US" sz="1400" dirty="0">
                <a:solidFill>
                  <a:srgbClr val="3C5790"/>
                </a:solidFill>
              </a:rPr>
              <a:t>: last modification time of a </a:t>
            </a:r>
            <a:r>
              <a:rPr lang="en-US" sz="1400" dirty="0" err="1">
                <a:solidFill>
                  <a:srgbClr val="3C5790"/>
                </a:solidFill>
              </a:rPr>
              <a:t>znode</a:t>
            </a:r>
            <a:r>
              <a:rPr lang="en-US" sz="1400" dirty="0">
                <a:solidFill>
                  <a:srgbClr val="3C5790"/>
                </a:solidFill>
              </a:rPr>
              <a:t> in milliseconds from epoch.</a:t>
            </a:r>
          </a:p>
          <a:p>
            <a:pPr lvl="1"/>
            <a:r>
              <a:rPr lang="en-US" sz="1400" b="1" dirty="0" err="1">
                <a:solidFill>
                  <a:srgbClr val="3C5790"/>
                </a:solidFill>
              </a:rPr>
              <a:t>dataVersion</a:t>
            </a:r>
            <a:r>
              <a:rPr lang="en-US" sz="1400" dirty="0">
                <a:solidFill>
                  <a:srgbClr val="3C5790"/>
                </a:solidFill>
              </a:rPr>
              <a:t>: number of changes made to the data of this </a:t>
            </a:r>
            <a:r>
              <a:rPr lang="en-US" sz="1400" dirty="0" err="1">
                <a:solidFill>
                  <a:srgbClr val="3C5790"/>
                </a:solidFill>
              </a:rPr>
              <a:t>znode</a:t>
            </a:r>
            <a:r>
              <a:rPr lang="en-US" sz="1400" dirty="0">
                <a:solidFill>
                  <a:srgbClr val="3C5790"/>
                </a:solidFill>
              </a:rPr>
              <a:t>.</a:t>
            </a:r>
          </a:p>
          <a:p>
            <a:pPr lvl="1"/>
            <a:r>
              <a:rPr lang="en-US" sz="1400" b="1" dirty="0" err="1">
                <a:solidFill>
                  <a:srgbClr val="3C5790"/>
                </a:solidFill>
              </a:rPr>
              <a:t>cversion</a:t>
            </a:r>
            <a:r>
              <a:rPr lang="en-US" sz="1400" dirty="0">
                <a:solidFill>
                  <a:srgbClr val="3C5790"/>
                </a:solidFill>
              </a:rPr>
              <a:t>: number of changes made to the children of this </a:t>
            </a:r>
            <a:r>
              <a:rPr lang="en-US" sz="1400" dirty="0" err="1">
                <a:solidFill>
                  <a:srgbClr val="3C5790"/>
                </a:solidFill>
              </a:rPr>
              <a:t>znode</a:t>
            </a:r>
            <a:r>
              <a:rPr lang="en-US" sz="1400" dirty="0">
                <a:solidFill>
                  <a:srgbClr val="3C5790"/>
                </a:solidFill>
              </a:rPr>
              <a:t>.</a:t>
            </a:r>
          </a:p>
          <a:p>
            <a:pPr lvl="1"/>
            <a:r>
              <a:rPr lang="en-US" sz="1400" b="1" dirty="0" err="1">
                <a:solidFill>
                  <a:srgbClr val="3C5790"/>
                </a:solidFill>
              </a:rPr>
              <a:t>aclVersion</a:t>
            </a:r>
            <a:r>
              <a:rPr lang="en-US" sz="1400" dirty="0">
                <a:solidFill>
                  <a:srgbClr val="3C5790"/>
                </a:solidFill>
              </a:rPr>
              <a:t>: number of changes made to the ACL of this </a:t>
            </a:r>
            <a:r>
              <a:rPr lang="en-US" sz="1400" dirty="0" err="1">
                <a:solidFill>
                  <a:srgbClr val="3C5790"/>
                </a:solidFill>
              </a:rPr>
              <a:t>znode</a:t>
            </a:r>
            <a:r>
              <a:rPr lang="en-US" sz="1400" dirty="0">
                <a:solidFill>
                  <a:srgbClr val="3C5790"/>
                </a:solidFill>
              </a:rPr>
              <a:t>.</a:t>
            </a:r>
          </a:p>
          <a:p>
            <a:pPr lvl="1"/>
            <a:r>
              <a:rPr lang="en-US" sz="1400" b="1" dirty="0" err="1">
                <a:solidFill>
                  <a:srgbClr val="3C5790"/>
                </a:solidFill>
              </a:rPr>
              <a:t>ephemeralOwner</a:t>
            </a:r>
            <a:r>
              <a:rPr lang="en-US" sz="1400" dirty="0">
                <a:solidFill>
                  <a:srgbClr val="3C5790"/>
                </a:solidFill>
              </a:rPr>
              <a:t>: session ID of the </a:t>
            </a:r>
            <a:r>
              <a:rPr lang="en-US" sz="1400" dirty="0" err="1">
                <a:solidFill>
                  <a:srgbClr val="3C5790"/>
                </a:solidFill>
              </a:rPr>
              <a:t>znode's</a:t>
            </a:r>
            <a:r>
              <a:rPr lang="en-US" sz="1400" dirty="0">
                <a:solidFill>
                  <a:srgbClr val="3C5790"/>
                </a:solidFill>
              </a:rPr>
              <a:t> owner if the </a:t>
            </a:r>
            <a:r>
              <a:rPr lang="en-US" sz="1400" dirty="0" err="1">
                <a:solidFill>
                  <a:srgbClr val="3C5790"/>
                </a:solidFill>
              </a:rPr>
              <a:t>znode</a:t>
            </a:r>
            <a:r>
              <a:rPr lang="en-US" sz="1400" dirty="0">
                <a:solidFill>
                  <a:srgbClr val="3C5790"/>
                </a:solidFill>
              </a:rPr>
              <a:t> is an ephemeral node. If the </a:t>
            </a:r>
            <a:r>
              <a:rPr lang="en-US" sz="1400" dirty="0" err="1">
                <a:solidFill>
                  <a:srgbClr val="3C5790"/>
                </a:solidFill>
              </a:rPr>
              <a:t>znode</a:t>
            </a:r>
            <a:r>
              <a:rPr lang="en-US" sz="1400" dirty="0">
                <a:solidFill>
                  <a:srgbClr val="3C5790"/>
                </a:solidFill>
              </a:rPr>
              <a:t> is not an ephemeral node, this field </a:t>
            </a:r>
            <a:r>
              <a:rPr lang="en-US" sz="1400" dirty="0" smtClean="0">
                <a:solidFill>
                  <a:srgbClr val="3C5790"/>
                </a:solidFill>
              </a:rPr>
              <a:t>is set </a:t>
            </a:r>
            <a:r>
              <a:rPr lang="en-US" sz="1400" dirty="0">
                <a:solidFill>
                  <a:srgbClr val="3C5790"/>
                </a:solidFill>
              </a:rPr>
              <a:t>to zero.</a:t>
            </a:r>
          </a:p>
          <a:p>
            <a:pPr lvl="1"/>
            <a:r>
              <a:rPr lang="en-US" sz="1400" b="1" dirty="0" err="1">
                <a:solidFill>
                  <a:srgbClr val="3C5790"/>
                </a:solidFill>
              </a:rPr>
              <a:t>dataLength</a:t>
            </a:r>
            <a:r>
              <a:rPr lang="en-US" sz="1400" dirty="0">
                <a:solidFill>
                  <a:srgbClr val="3C5790"/>
                </a:solidFill>
              </a:rPr>
              <a:t>: length of the data field of this </a:t>
            </a:r>
            <a:r>
              <a:rPr lang="en-US" sz="1400" dirty="0" err="1">
                <a:solidFill>
                  <a:srgbClr val="3C5790"/>
                </a:solidFill>
              </a:rPr>
              <a:t>znode</a:t>
            </a:r>
            <a:r>
              <a:rPr lang="en-US" sz="1400" dirty="0">
                <a:solidFill>
                  <a:srgbClr val="3C5790"/>
                </a:solidFill>
              </a:rPr>
              <a:t>.</a:t>
            </a:r>
          </a:p>
          <a:p>
            <a:pPr lvl="1"/>
            <a:r>
              <a:rPr lang="en-US" sz="1400" b="1" dirty="0" err="1">
                <a:solidFill>
                  <a:srgbClr val="3C5790"/>
                </a:solidFill>
              </a:rPr>
              <a:t>numChildren</a:t>
            </a:r>
            <a:r>
              <a:rPr lang="en-US" sz="1400" dirty="0">
                <a:solidFill>
                  <a:srgbClr val="3C5790"/>
                </a:solidFill>
              </a:rPr>
              <a:t>: number of children of this </a:t>
            </a:r>
            <a:r>
              <a:rPr lang="en-US" sz="1400" dirty="0" err="1">
                <a:solidFill>
                  <a:srgbClr val="3C5790"/>
                </a:solidFill>
              </a:rPr>
              <a:t>znode</a:t>
            </a:r>
            <a:r>
              <a:rPr lang="en-US" sz="1400" dirty="0">
                <a:solidFill>
                  <a:srgbClr val="3C5790"/>
                </a:solidFill>
              </a:rPr>
              <a:t>.</a:t>
            </a:r>
            <a:endParaRPr lang="en-US" sz="1400" dirty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6249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>
                <a:solidFill>
                  <a:schemeClr val="bg1"/>
                </a:solidFill>
              </a:rPr>
              <a:t>Configuration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2004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The </a:t>
            </a:r>
            <a:r>
              <a:rPr lang="en-US" sz="1400" dirty="0" err="1">
                <a:solidFill>
                  <a:srgbClr val="3C5790"/>
                </a:solidFill>
              </a:rPr>
              <a:t>conf</a:t>
            </a:r>
            <a:r>
              <a:rPr lang="en-US" sz="1400" dirty="0">
                <a:solidFill>
                  <a:srgbClr val="3C5790"/>
                </a:solidFill>
              </a:rPr>
              <a:t> folder contains the configuration files for </a:t>
            </a:r>
            <a:r>
              <a:rPr lang="en-US" sz="1400" dirty="0" err="1">
                <a:solidFill>
                  <a:srgbClr val="3C5790"/>
                </a:solidFill>
              </a:rPr>
              <a:t>ZooKeeper</a:t>
            </a:r>
            <a:r>
              <a:rPr lang="en-US" sz="1400" dirty="0">
                <a:solidFill>
                  <a:srgbClr val="3C5790"/>
                </a:solidFill>
              </a:rPr>
              <a:t>.</a:t>
            </a:r>
          </a:p>
          <a:p>
            <a:r>
              <a:rPr lang="en-US" sz="1400" dirty="0" err="1">
                <a:solidFill>
                  <a:srgbClr val="3C5790"/>
                </a:solidFill>
              </a:rPr>
              <a:t>ZooKeeper</a:t>
            </a:r>
            <a:r>
              <a:rPr lang="en-US" sz="1400" dirty="0">
                <a:solidFill>
                  <a:srgbClr val="3C5790"/>
                </a:solidFill>
              </a:rPr>
              <a:t> needs a configuration file called </a:t>
            </a:r>
            <a:r>
              <a:rPr lang="en-US" sz="1400" dirty="0" err="1">
                <a:solidFill>
                  <a:srgbClr val="3C5790"/>
                </a:solidFill>
              </a:rPr>
              <a:t>zoo.cfg</a:t>
            </a:r>
            <a:r>
              <a:rPr lang="en-US" sz="1400" dirty="0">
                <a:solidFill>
                  <a:srgbClr val="3C5790"/>
                </a:solidFill>
              </a:rPr>
              <a:t>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Minimal sample </a:t>
            </a:r>
            <a:r>
              <a:rPr lang="en-US" sz="1400" dirty="0" err="1">
                <a:solidFill>
                  <a:srgbClr val="3C5790"/>
                </a:solidFill>
              </a:rPr>
              <a:t>ocnfiguration</a:t>
            </a:r>
            <a:r>
              <a:rPr lang="en-US" sz="1400" dirty="0">
                <a:solidFill>
                  <a:srgbClr val="3C5790"/>
                </a:solidFill>
              </a:rPr>
              <a:t>:</a:t>
            </a:r>
          </a:p>
          <a:p>
            <a:r>
              <a:rPr lang="en-US" sz="1400" dirty="0">
                <a:solidFill>
                  <a:srgbClr val="3C5790"/>
                </a:solidFill>
              </a:rPr>
              <a:t>$ cat </a:t>
            </a:r>
            <a:r>
              <a:rPr lang="en-US" sz="1400" dirty="0" err="1">
                <a:solidFill>
                  <a:srgbClr val="3C5790"/>
                </a:solidFill>
              </a:rPr>
              <a:t>conf</a:t>
            </a:r>
            <a:r>
              <a:rPr lang="en-US" sz="1400" dirty="0">
                <a:solidFill>
                  <a:srgbClr val="3C5790"/>
                </a:solidFill>
              </a:rPr>
              <a:t>/</a:t>
            </a:r>
            <a:r>
              <a:rPr lang="en-US" sz="1400" dirty="0" err="1">
                <a:solidFill>
                  <a:srgbClr val="3C5790"/>
                </a:solidFill>
              </a:rPr>
              <a:t>zoo.cfg</a:t>
            </a:r>
            <a:endParaRPr lang="en-US" sz="1400" dirty="0">
              <a:solidFill>
                <a:srgbClr val="3C5790"/>
              </a:solidFill>
            </a:endParaRPr>
          </a:p>
          <a:p>
            <a:r>
              <a:rPr lang="en-US" sz="1400" dirty="0" err="1">
                <a:solidFill>
                  <a:srgbClr val="3C5790"/>
                </a:solidFill>
              </a:rPr>
              <a:t>tickTime</a:t>
            </a:r>
            <a:r>
              <a:rPr lang="en-US" sz="1400" dirty="0">
                <a:solidFill>
                  <a:srgbClr val="3C5790"/>
                </a:solidFill>
              </a:rPr>
              <a:t>=2000</a:t>
            </a:r>
          </a:p>
          <a:p>
            <a:r>
              <a:rPr lang="en-US" sz="1400" dirty="0" err="1">
                <a:solidFill>
                  <a:srgbClr val="3C5790"/>
                </a:solidFill>
              </a:rPr>
              <a:t>dataDir</a:t>
            </a:r>
            <a:r>
              <a:rPr lang="en-US" sz="1400" dirty="0">
                <a:solidFill>
                  <a:srgbClr val="3C5790"/>
                </a:solidFill>
              </a:rPr>
              <a:t>=/</a:t>
            </a:r>
            <a:r>
              <a:rPr lang="en-US" sz="1400" dirty="0" err="1">
                <a:solidFill>
                  <a:srgbClr val="3C5790"/>
                </a:solidFill>
              </a:rPr>
              <a:t>var</a:t>
            </a:r>
            <a:r>
              <a:rPr lang="en-US" sz="1400" dirty="0">
                <a:solidFill>
                  <a:srgbClr val="3C5790"/>
                </a:solidFill>
              </a:rPr>
              <a:t>/lib/zookeeper</a:t>
            </a:r>
          </a:p>
          <a:p>
            <a:r>
              <a:rPr lang="en-US" sz="1400" dirty="0" err="1">
                <a:solidFill>
                  <a:srgbClr val="3C5790"/>
                </a:solidFill>
              </a:rPr>
              <a:t>clientPort</a:t>
            </a:r>
            <a:r>
              <a:rPr lang="en-US" sz="1400" dirty="0">
                <a:solidFill>
                  <a:srgbClr val="3C5790"/>
                </a:solidFill>
              </a:rPr>
              <a:t>=2181</a:t>
            </a:r>
            <a:endParaRPr lang="en-US" sz="1200" dirty="0" smtClean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4302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>
                <a:solidFill>
                  <a:schemeClr val="bg1"/>
                </a:solidFill>
              </a:rPr>
              <a:t>Configuration (</a:t>
            </a:r>
            <a:r>
              <a:rPr lang="fr-CA" dirty="0" err="1" smtClean="0">
                <a:solidFill>
                  <a:schemeClr val="bg1"/>
                </a:solidFill>
              </a:rPr>
              <a:t>cont</a:t>
            </a:r>
            <a:r>
              <a:rPr lang="fr-CA" dirty="0" smtClean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200400"/>
          </a:xfrm>
        </p:spPr>
        <p:txBody>
          <a:bodyPr/>
          <a:lstStyle/>
          <a:p>
            <a:r>
              <a:rPr lang="en-US" sz="1400" b="1" dirty="0" err="1">
                <a:solidFill>
                  <a:srgbClr val="3C5790"/>
                </a:solidFill>
              </a:rPr>
              <a:t>tickTime</a:t>
            </a:r>
            <a:r>
              <a:rPr lang="en-US" sz="1400" dirty="0">
                <a:solidFill>
                  <a:srgbClr val="3C5790"/>
                </a:solidFill>
              </a:rPr>
              <a:t>: represents session registration and to do regular heartbeats by clients with the </a:t>
            </a:r>
            <a:r>
              <a:rPr lang="en-US" sz="1400" dirty="0" err="1">
                <a:solidFill>
                  <a:srgbClr val="3C5790"/>
                </a:solidFill>
              </a:rPr>
              <a:t>ZooKeeper</a:t>
            </a:r>
            <a:r>
              <a:rPr lang="en-US" sz="1400" dirty="0">
                <a:solidFill>
                  <a:srgbClr val="3C5790"/>
                </a:solidFill>
              </a:rPr>
              <a:t> service. </a:t>
            </a:r>
          </a:p>
          <a:p>
            <a:r>
              <a:rPr lang="en-US" sz="1400" b="1" dirty="0" err="1">
                <a:solidFill>
                  <a:srgbClr val="3C5790"/>
                </a:solidFill>
              </a:rPr>
              <a:t>dataDir</a:t>
            </a:r>
            <a:r>
              <a:rPr lang="en-US" sz="1400" dirty="0">
                <a:solidFill>
                  <a:srgbClr val="3C5790"/>
                </a:solidFill>
              </a:rPr>
              <a:t>: location to store the in-memory state of </a:t>
            </a:r>
            <a:r>
              <a:rPr lang="en-US" sz="1400" dirty="0" err="1">
                <a:solidFill>
                  <a:srgbClr val="3C5790"/>
                </a:solidFill>
              </a:rPr>
              <a:t>ZooKeeper</a:t>
            </a:r>
            <a:r>
              <a:rPr lang="en-US" sz="1400" dirty="0">
                <a:solidFill>
                  <a:srgbClr val="3C5790"/>
                </a:solidFill>
              </a:rPr>
              <a:t>;</a:t>
            </a:r>
          </a:p>
          <a:p>
            <a:r>
              <a:rPr lang="en-US" sz="1400" b="1" dirty="0" err="1">
                <a:solidFill>
                  <a:srgbClr val="3C5790"/>
                </a:solidFill>
              </a:rPr>
              <a:t>clientPort</a:t>
            </a:r>
            <a:r>
              <a:rPr lang="en-US" sz="1400" dirty="0">
                <a:solidFill>
                  <a:srgbClr val="3C5790"/>
                </a:solidFill>
              </a:rPr>
              <a:t>: port that listens for client connections. The default is 2181</a:t>
            </a:r>
            <a:r>
              <a:rPr lang="en-US" sz="1400" dirty="0" smtClean="0">
                <a:solidFill>
                  <a:srgbClr val="3C5790"/>
                </a:solidFill>
              </a:rPr>
              <a:t>.</a:t>
            </a:r>
          </a:p>
          <a:p>
            <a:endParaRPr lang="en-US" sz="1200" dirty="0" smtClean="0">
              <a:solidFill>
                <a:srgbClr val="3C5790"/>
              </a:solidFill>
            </a:endParaRPr>
          </a:p>
          <a:p>
            <a:r>
              <a:rPr lang="en-US" sz="1400" dirty="0">
                <a:solidFill>
                  <a:srgbClr val="3C5790"/>
                </a:solidFill>
              </a:rPr>
              <a:t>Apache Zookeeper can be started using the </a:t>
            </a:r>
            <a:r>
              <a:rPr lang="en-US" sz="1400" b="1" dirty="0" err="1">
                <a:solidFill>
                  <a:srgbClr val="3C5790"/>
                </a:solidFill>
              </a:rPr>
              <a:t>zkServer</a:t>
            </a:r>
            <a:r>
              <a:rPr lang="en-US" sz="1400" dirty="0">
                <a:solidFill>
                  <a:srgbClr val="3C5790"/>
                </a:solidFill>
              </a:rPr>
              <a:t> script.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We can connect to Zookeeper using the </a:t>
            </a:r>
            <a:r>
              <a:rPr lang="en-US" sz="1400" b="1" dirty="0" err="1">
                <a:solidFill>
                  <a:srgbClr val="3C5790"/>
                </a:solidFill>
              </a:rPr>
              <a:t>zkCli</a:t>
            </a:r>
            <a:r>
              <a:rPr lang="en-US" sz="1400" dirty="0">
                <a:solidFill>
                  <a:srgbClr val="3C5790"/>
                </a:solidFill>
              </a:rPr>
              <a:t> script.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Example: zkCli.sh -server localhost:2181</a:t>
            </a:r>
          </a:p>
          <a:p>
            <a:endParaRPr lang="en-US" sz="1200" dirty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7497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>
                <a:solidFill>
                  <a:schemeClr val="bg1"/>
                </a:solidFill>
              </a:rPr>
              <a:t>Configuration (</a:t>
            </a:r>
            <a:r>
              <a:rPr lang="fr-CA" dirty="0" err="1" smtClean="0">
                <a:solidFill>
                  <a:schemeClr val="bg1"/>
                </a:solidFill>
              </a:rPr>
              <a:t>cont</a:t>
            </a:r>
            <a:r>
              <a:rPr lang="fr-CA" dirty="0" smtClean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200400"/>
          </a:xfrm>
        </p:spPr>
        <p:txBody>
          <a:bodyPr/>
          <a:lstStyle/>
          <a:p>
            <a:r>
              <a:rPr lang="en-US" sz="1400" b="1" dirty="0" err="1">
                <a:solidFill>
                  <a:srgbClr val="3C5790"/>
                </a:solidFill>
              </a:rPr>
              <a:t>tickTime</a:t>
            </a:r>
            <a:r>
              <a:rPr lang="en-US" sz="1400" dirty="0">
                <a:solidFill>
                  <a:srgbClr val="3C5790"/>
                </a:solidFill>
              </a:rPr>
              <a:t>: represents session registration and to do regular heartbeats by clients with the </a:t>
            </a:r>
            <a:r>
              <a:rPr lang="en-US" sz="1400" dirty="0" err="1">
                <a:solidFill>
                  <a:srgbClr val="3C5790"/>
                </a:solidFill>
              </a:rPr>
              <a:t>ZooKeeper</a:t>
            </a:r>
            <a:r>
              <a:rPr lang="en-US" sz="1400" dirty="0">
                <a:solidFill>
                  <a:srgbClr val="3C5790"/>
                </a:solidFill>
              </a:rPr>
              <a:t> service. </a:t>
            </a:r>
          </a:p>
          <a:p>
            <a:r>
              <a:rPr lang="en-US" sz="1400" b="1" dirty="0" err="1">
                <a:solidFill>
                  <a:srgbClr val="3C5790"/>
                </a:solidFill>
              </a:rPr>
              <a:t>dataDir</a:t>
            </a:r>
            <a:r>
              <a:rPr lang="en-US" sz="1400" dirty="0">
                <a:solidFill>
                  <a:srgbClr val="3C5790"/>
                </a:solidFill>
              </a:rPr>
              <a:t>: location to store the in-memory state of </a:t>
            </a:r>
            <a:r>
              <a:rPr lang="en-US" sz="1400" dirty="0" err="1">
                <a:solidFill>
                  <a:srgbClr val="3C5790"/>
                </a:solidFill>
              </a:rPr>
              <a:t>ZooKeeper</a:t>
            </a:r>
            <a:r>
              <a:rPr lang="en-US" sz="1400" dirty="0">
                <a:solidFill>
                  <a:srgbClr val="3C5790"/>
                </a:solidFill>
              </a:rPr>
              <a:t>;</a:t>
            </a:r>
          </a:p>
          <a:p>
            <a:r>
              <a:rPr lang="en-US" sz="1400" b="1" dirty="0" err="1">
                <a:solidFill>
                  <a:srgbClr val="3C5790"/>
                </a:solidFill>
              </a:rPr>
              <a:t>clientPort</a:t>
            </a:r>
            <a:r>
              <a:rPr lang="en-US" sz="1400" dirty="0">
                <a:solidFill>
                  <a:srgbClr val="3C5790"/>
                </a:solidFill>
              </a:rPr>
              <a:t>: port that listens for client connections. The default is 2181</a:t>
            </a:r>
            <a:r>
              <a:rPr lang="en-US" sz="1400" dirty="0" smtClean="0">
                <a:solidFill>
                  <a:srgbClr val="3C5790"/>
                </a:solidFill>
              </a:rPr>
              <a:t>.</a:t>
            </a:r>
          </a:p>
          <a:p>
            <a:endParaRPr lang="en-US" sz="1200" dirty="0" smtClean="0">
              <a:solidFill>
                <a:srgbClr val="3C5790"/>
              </a:solidFill>
            </a:endParaRPr>
          </a:p>
          <a:p>
            <a:r>
              <a:rPr lang="en-US" sz="1400" dirty="0">
                <a:solidFill>
                  <a:srgbClr val="3C5790"/>
                </a:solidFill>
              </a:rPr>
              <a:t>Apache Zookeeper can be started using the </a:t>
            </a:r>
            <a:r>
              <a:rPr lang="en-US" sz="1400" b="1" dirty="0" err="1">
                <a:solidFill>
                  <a:srgbClr val="3C5790"/>
                </a:solidFill>
              </a:rPr>
              <a:t>zkServer</a:t>
            </a:r>
            <a:r>
              <a:rPr lang="en-US" sz="1400" dirty="0">
                <a:solidFill>
                  <a:srgbClr val="3C5790"/>
                </a:solidFill>
              </a:rPr>
              <a:t> script.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We can connect to Zookeeper using the </a:t>
            </a:r>
            <a:r>
              <a:rPr lang="en-US" sz="1400" b="1" dirty="0" err="1">
                <a:solidFill>
                  <a:srgbClr val="3C5790"/>
                </a:solidFill>
              </a:rPr>
              <a:t>zkCli</a:t>
            </a:r>
            <a:r>
              <a:rPr lang="en-US" sz="1400" dirty="0">
                <a:solidFill>
                  <a:srgbClr val="3C5790"/>
                </a:solidFill>
              </a:rPr>
              <a:t> script.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Example: zkCli.sh -server localhost:2181</a:t>
            </a:r>
          </a:p>
          <a:p>
            <a:endParaRPr lang="en-US" sz="1200" dirty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181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>
                <a:solidFill>
                  <a:schemeClr val="bg1"/>
                </a:solidFill>
              </a:rPr>
              <a:t>Configuration (</a:t>
            </a:r>
            <a:r>
              <a:rPr lang="fr-CA" dirty="0" err="1" smtClean="0">
                <a:solidFill>
                  <a:schemeClr val="bg1"/>
                </a:solidFill>
              </a:rPr>
              <a:t>cont</a:t>
            </a:r>
            <a:r>
              <a:rPr lang="fr-CA" dirty="0" smtClean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2004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[</a:t>
            </a:r>
            <a:r>
              <a:rPr lang="en-US" sz="1400" dirty="0" err="1">
                <a:solidFill>
                  <a:srgbClr val="3C5790"/>
                </a:solidFill>
              </a:rPr>
              <a:t>zk</a:t>
            </a:r>
            <a:r>
              <a:rPr lang="en-US" sz="1400" dirty="0">
                <a:solidFill>
                  <a:srgbClr val="3C5790"/>
                </a:solidFill>
              </a:rPr>
              <a:t>: localhost:2181(CONNECTED) 1] </a:t>
            </a:r>
            <a:r>
              <a:rPr lang="en-US" sz="1400" dirty="0" err="1">
                <a:solidFill>
                  <a:srgbClr val="3C5790"/>
                </a:solidFill>
              </a:rPr>
              <a:t>ls</a:t>
            </a:r>
            <a:r>
              <a:rPr lang="en-US" sz="1400" dirty="0">
                <a:solidFill>
                  <a:srgbClr val="3C5790"/>
                </a:solidFill>
              </a:rPr>
              <a:t> /</a:t>
            </a:r>
          </a:p>
          <a:p>
            <a:r>
              <a:rPr lang="en-US" sz="1400" dirty="0">
                <a:solidFill>
                  <a:srgbClr val="3C5790"/>
                </a:solidFill>
              </a:rPr>
              <a:t>[zookeeper]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</a:t>
            </a:r>
            <a:r>
              <a:rPr lang="en-US" sz="1400" dirty="0" err="1">
                <a:solidFill>
                  <a:srgbClr val="3C5790"/>
                </a:solidFill>
              </a:rPr>
              <a:t>ls</a:t>
            </a:r>
            <a:r>
              <a:rPr lang="en-US" sz="1400" dirty="0">
                <a:solidFill>
                  <a:srgbClr val="3C5790"/>
                </a:solidFill>
              </a:rPr>
              <a:t> command returned a string called zookeeper, which is a </a:t>
            </a:r>
            <a:r>
              <a:rPr lang="en-US" sz="1400" dirty="0" err="1">
                <a:solidFill>
                  <a:srgbClr val="3C5790"/>
                </a:solidFill>
              </a:rPr>
              <a:t>znode</a:t>
            </a:r>
            <a:r>
              <a:rPr lang="en-US" sz="1400" dirty="0">
                <a:solidFill>
                  <a:srgbClr val="3C5790"/>
                </a:solidFill>
              </a:rPr>
              <a:t> in the </a:t>
            </a:r>
            <a:r>
              <a:rPr lang="en-US" sz="1400" dirty="0" err="1">
                <a:solidFill>
                  <a:srgbClr val="3C5790"/>
                </a:solidFill>
              </a:rPr>
              <a:t>ZooKeeper</a:t>
            </a:r>
            <a:r>
              <a:rPr lang="en-US" sz="1400" dirty="0">
                <a:solidFill>
                  <a:srgbClr val="3C5790"/>
                </a:solidFill>
              </a:rPr>
              <a:t> terminology.</a:t>
            </a:r>
          </a:p>
          <a:p>
            <a:endParaRPr lang="en-US" sz="1400" dirty="0">
              <a:solidFill>
                <a:srgbClr val="3C5790"/>
              </a:solidFill>
            </a:endParaRPr>
          </a:p>
          <a:p>
            <a:r>
              <a:rPr lang="en-US" sz="1400" dirty="0">
                <a:solidFill>
                  <a:srgbClr val="3C5790"/>
                </a:solidFill>
              </a:rPr>
              <a:t>[</a:t>
            </a:r>
            <a:r>
              <a:rPr lang="en-US" sz="1400" dirty="0" err="1">
                <a:solidFill>
                  <a:srgbClr val="3C5790"/>
                </a:solidFill>
              </a:rPr>
              <a:t>zk</a:t>
            </a:r>
            <a:r>
              <a:rPr lang="en-US" sz="1400" dirty="0">
                <a:solidFill>
                  <a:srgbClr val="3C5790"/>
                </a:solidFill>
              </a:rPr>
              <a:t>: localhost:2181(CONNECTED) 2] create /</a:t>
            </a:r>
            <a:r>
              <a:rPr lang="en-US" sz="1400" dirty="0" err="1">
                <a:solidFill>
                  <a:srgbClr val="3C5790"/>
                </a:solidFill>
              </a:rPr>
              <a:t>HelloWorld</a:t>
            </a:r>
            <a:r>
              <a:rPr lang="en-US" sz="1400" dirty="0">
                <a:solidFill>
                  <a:srgbClr val="3C5790"/>
                </a:solidFill>
              </a:rPr>
              <a:t> ""</a:t>
            </a:r>
          </a:p>
          <a:p>
            <a:r>
              <a:rPr lang="en-US" sz="1400" dirty="0">
                <a:solidFill>
                  <a:srgbClr val="3C5790"/>
                </a:solidFill>
              </a:rPr>
              <a:t>Created /</a:t>
            </a:r>
            <a:r>
              <a:rPr lang="en-US" sz="1400" dirty="0" err="1">
                <a:solidFill>
                  <a:srgbClr val="3C5790"/>
                </a:solidFill>
              </a:rPr>
              <a:t>HelloWorld</a:t>
            </a:r>
            <a:endParaRPr lang="en-US" sz="1400" dirty="0">
              <a:solidFill>
                <a:srgbClr val="3C5790"/>
              </a:solidFill>
            </a:endParaRPr>
          </a:p>
          <a:p>
            <a:r>
              <a:rPr lang="en-US" sz="1400" dirty="0">
                <a:solidFill>
                  <a:srgbClr val="3C5790"/>
                </a:solidFill>
              </a:rPr>
              <a:t>[</a:t>
            </a:r>
            <a:r>
              <a:rPr lang="en-US" sz="1400" dirty="0" err="1">
                <a:solidFill>
                  <a:srgbClr val="3C5790"/>
                </a:solidFill>
              </a:rPr>
              <a:t>zk</a:t>
            </a:r>
            <a:r>
              <a:rPr lang="en-US" sz="1400" dirty="0">
                <a:solidFill>
                  <a:srgbClr val="3C5790"/>
                </a:solidFill>
              </a:rPr>
              <a:t>: localhost:2181(CONNECTED) 3] </a:t>
            </a:r>
            <a:r>
              <a:rPr lang="en-US" sz="1400" dirty="0" err="1">
                <a:solidFill>
                  <a:srgbClr val="3C5790"/>
                </a:solidFill>
              </a:rPr>
              <a:t>ls</a:t>
            </a:r>
            <a:r>
              <a:rPr lang="en-US" sz="1400" dirty="0">
                <a:solidFill>
                  <a:srgbClr val="3C5790"/>
                </a:solidFill>
              </a:rPr>
              <a:t> /</a:t>
            </a:r>
          </a:p>
          <a:p>
            <a:r>
              <a:rPr lang="en-US" sz="1400" dirty="0">
                <a:solidFill>
                  <a:srgbClr val="3C5790"/>
                </a:solidFill>
              </a:rPr>
              <a:t>[zookeeper, </a:t>
            </a:r>
            <a:r>
              <a:rPr lang="en-US" sz="1400" dirty="0" err="1">
                <a:solidFill>
                  <a:srgbClr val="3C5790"/>
                </a:solidFill>
              </a:rPr>
              <a:t>HelloWorld</a:t>
            </a:r>
            <a:r>
              <a:rPr lang="en-US" sz="1400" dirty="0">
                <a:solidFill>
                  <a:srgbClr val="3C5790"/>
                </a:solidFill>
              </a:rPr>
              <a:t>]</a:t>
            </a:r>
          </a:p>
          <a:p>
            <a:r>
              <a:rPr lang="en-US" sz="1400" dirty="0">
                <a:solidFill>
                  <a:srgbClr val="3C5790"/>
                </a:solidFill>
              </a:rPr>
              <a:t>[</a:t>
            </a:r>
            <a:r>
              <a:rPr lang="en-US" sz="1400" dirty="0" err="1">
                <a:solidFill>
                  <a:srgbClr val="3C5790"/>
                </a:solidFill>
              </a:rPr>
              <a:t>zk</a:t>
            </a:r>
            <a:r>
              <a:rPr lang="en-US" sz="1400" dirty="0">
                <a:solidFill>
                  <a:srgbClr val="3C5790"/>
                </a:solidFill>
              </a:rPr>
              <a:t>: localhost:2181(CONNECTED) 4] delete /</a:t>
            </a:r>
            <a:r>
              <a:rPr lang="en-US" sz="1400" dirty="0" err="1">
                <a:solidFill>
                  <a:srgbClr val="3C5790"/>
                </a:solidFill>
              </a:rPr>
              <a:t>HelloWorld</a:t>
            </a:r>
            <a:endParaRPr lang="en-US" sz="1400" dirty="0">
              <a:solidFill>
                <a:srgbClr val="3C5790"/>
              </a:solidFill>
            </a:endParaRPr>
          </a:p>
          <a:p>
            <a:r>
              <a:rPr lang="en-US" sz="1400" dirty="0">
                <a:solidFill>
                  <a:srgbClr val="3C5790"/>
                </a:solidFill>
              </a:rPr>
              <a:t>[</a:t>
            </a:r>
            <a:r>
              <a:rPr lang="en-US" sz="1400" dirty="0" err="1">
                <a:solidFill>
                  <a:srgbClr val="3C5790"/>
                </a:solidFill>
              </a:rPr>
              <a:t>zk</a:t>
            </a:r>
            <a:r>
              <a:rPr lang="en-US" sz="1400" dirty="0">
                <a:solidFill>
                  <a:srgbClr val="3C5790"/>
                </a:solidFill>
              </a:rPr>
              <a:t>: localhost:2181(CONNECTED) 5] </a:t>
            </a:r>
            <a:r>
              <a:rPr lang="en-US" sz="1400" dirty="0" err="1">
                <a:solidFill>
                  <a:srgbClr val="3C5790"/>
                </a:solidFill>
              </a:rPr>
              <a:t>ls</a:t>
            </a:r>
            <a:r>
              <a:rPr lang="en-US" sz="1400" dirty="0">
                <a:solidFill>
                  <a:srgbClr val="3C5790"/>
                </a:solidFill>
              </a:rPr>
              <a:t> /</a:t>
            </a:r>
          </a:p>
          <a:p>
            <a:r>
              <a:rPr lang="en-US" sz="1400" dirty="0">
                <a:solidFill>
                  <a:srgbClr val="3C5790"/>
                </a:solidFill>
              </a:rPr>
              <a:t>[zookeeper</a:t>
            </a:r>
            <a:r>
              <a:rPr lang="en-US" sz="1400" dirty="0" smtClean="0">
                <a:solidFill>
                  <a:srgbClr val="3C5790"/>
                </a:solidFill>
              </a:rPr>
              <a:t>]</a:t>
            </a:r>
            <a:endParaRPr lang="en-US" sz="1400" dirty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1121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>
                <a:solidFill>
                  <a:schemeClr val="bg1"/>
                </a:solidFill>
              </a:rPr>
              <a:t>Clustering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2004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Default </a:t>
            </a:r>
            <a:r>
              <a:rPr lang="en-US" sz="1400" dirty="0" err="1">
                <a:solidFill>
                  <a:srgbClr val="3C5790"/>
                </a:solidFill>
              </a:rPr>
              <a:t>ZooKeeper</a:t>
            </a:r>
            <a:r>
              <a:rPr lang="en-US" sz="1400" dirty="0">
                <a:solidFill>
                  <a:srgbClr val="3C5790"/>
                </a:solidFill>
              </a:rPr>
              <a:t> server instance has standalone mode. </a:t>
            </a:r>
          </a:p>
          <a:p>
            <a:r>
              <a:rPr lang="en-US" sz="1400" dirty="0">
                <a:solidFill>
                  <a:srgbClr val="3C5790"/>
                </a:solidFill>
              </a:rPr>
              <a:t>A standalone instance is a potential single point of failure.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In a production environment, </a:t>
            </a:r>
            <a:r>
              <a:rPr lang="en-US" sz="1400" dirty="0" err="1">
                <a:solidFill>
                  <a:srgbClr val="3C5790"/>
                </a:solidFill>
              </a:rPr>
              <a:t>ZooKeeper</a:t>
            </a:r>
            <a:r>
              <a:rPr lang="en-US" sz="1400" dirty="0">
                <a:solidFill>
                  <a:srgbClr val="3C5790"/>
                </a:solidFill>
              </a:rPr>
              <a:t> should be run on multiple servers in a replicated mode(</a:t>
            </a:r>
            <a:r>
              <a:rPr lang="en-US" sz="1400" dirty="0" err="1">
                <a:solidFill>
                  <a:srgbClr val="3C5790"/>
                </a:solidFill>
              </a:rPr>
              <a:t>ZooKeeper</a:t>
            </a:r>
            <a:r>
              <a:rPr lang="en-US" sz="1400" dirty="0">
                <a:solidFill>
                  <a:srgbClr val="3C5790"/>
                </a:solidFill>
              </a:rPr>
              <a:t> ensemble).</a:t>
            </a:r>
            <a:endParaRPr lang="en-US" sz="1200" dirty="0" smtClean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744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>
                <a:solidFill>
                  <a:schemeClr val="bg1"/>
                </a:solidFill>
              </a:rPr>
              <a:t>Clustering</a:t>
            </a:r>
            <a:r>
              <a:rPr lang="fr-CA" dirty="0" smtClean="0">
                <a:solidFill>
                  <a:schemeClr val="bg1"/>
                </a:solidFill>
              </a:rPr>
              <a:t> (</a:t>
            </a:r>
            <a:r>
              <a:rPr lang="fr-CA" dirty="0" err="1" smtClean="0">
                <a:solidFill>
                  <a:schemeClr val="bg1"/>
                </a:solidFill>
              </a:rPr>
              <a:t>cont</a:t>
            </a:r>
            <a:r>
              <a:rPr lang="fr-CA" dirty="0" smtClean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2004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The replicated group of servers in the same application domain is called a quorum.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In this mode, the </a:t>
            </a:r>
            <a:r>
              <a:rPr lang="en-US" sz="1400" dirty="0" err="1">
                <a:solidFill>
                  <a:srgbClr val="3C5790"/>
                </a:solidFill>
              </a:rPr>
              <a:t>ZooKeeper</a:t>
            </a:r>
            <a:r>
              <a:rPr lang="en-US" sz="1400" dirty="0">
                <a:solidFill>
                  <a:srgbClr val="3C5790"/>
                </a:solidFill>
              </a:rPr>
              <a:t> server instance runs on multiple different machines, </a:t>
            </a:r>
            <a:r>
              <a:rPr lang="en-US" sz="1400" dirty="0" smtClean="0">
                <a:solidFill>
                  <a:srgbClr val="3C5790"/>
                </a:solidFill>
              </a:rPr>
              <a:t>and all </a:t>
            </a:r>
            <a:r>
              <a:rPr lang="en-US" sz="1400" dirty="0">
                <a:solidFill>
                  <a:srgbClr val="3C5790"/>
                </a:solidFill>
              </a:rPr>
              <a:t>servers in the quorum have copies of the same configuration file. </a:t>
            </a:r>
            <a:endParaRPr lang="en-US" sz="1400" dirty="0" smtClean="0">
              <a:solidFill>
                <a:srgbClr val="3C5790"/>
              </a:solidFill>
            </a:endParaRPr>
          </a:p>
          <a:p>
            <a:r>
              <a:rPr lang="en-US" sz="1400" dirty="0">
                <a:solidFill>
                  <a:srgbClr val="3C5790"/>
                </a:solidFill>
              </a:rPr>
              <a:t>In a quorum, </a:t>
            </a:r>
            <a:r>
              <a:rPr lang="en-US" sz="1400" dirty="0" err="1">
                <a:solidFill>
                  <a:srgbClr val="3C5790"/>
                </a:solidFill>
              </a:rPr>
              <a:t>ZooKeeper</a:t>
            </a:r>
            <a:r>
              <a:rPr lang="en-US" sz="1400" dirty="0">
                <a:solidFill>
                  <a:srgbClr val="3C5790"/>
                </a:solidFill>
              </a:rPr>
              <a:t> instances run in a leader/follower format.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One of the instances is elected the leader, and others become followers.</a:t>
            </a:r>
          </a:p>
          <a:p>
            <a:endParaRPr lang="en-US" sz="1200" dirty="0" smtClean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7095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>
                <a:solidFill>
                  <a:schemeClr val="bg1"/>
                </a:solidFill>
              </a:rPr>
              <a:t>Clustering</a:t>
            </a:r>
            <a:r>
              <a:rPr lang="fr-CA" dirty="0" smtClean="0">
                <a:solidFill>
                  <a:schemeClr val="bg1"/>
                </a:solidFill>
              </a:rPr>
              <a:t> (</a:t>
            </a:r>
            <a:r>
              <a:rPr lang="fr-CA" dirty="0" err="1" smtClean="0">
                <a:solidFill>
                  <a:schemeClr val="bg1"/>
                </a:solidFill>
              </a:rPr>
              <a:t>cont</a:t>
            </a:r>
            <a:r>
              <a:rPr lang="fr-CA" dirty="0" smtClean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2004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The </a:t>
            </a:r>
            <a:r>
              <a:rPr lang="en-US" sz="1400" dirty="0" err="1">
                <a:solidFill>
                  <a:srgbClr val="3C5790"/>
                </a:solidFill>
              </a:rPr>
              <a:t>ZooKeeper</a:t>
            </a:r>
            <a:r>
              <a:rPr lang="en-US" sz="1400" dirty="0">
                <a:solidFill>
                  <a:srgbClr val="3C5790"/>
                </a:solidFill>
              </a:rPr>
              <a:t> configuration file for a </a:t>
            </a:r>
            <a:r>
              <a:rPr lang="en-US" sz="1400" dirty="0" err="1">
                <a:solidFill>
                  <a:srgbClr val="3C5790"/>
                </a:solidFill>
              </a:rPr>
              <a:t>multinode</a:t>
            </a:r>
            <a:r>
              <a:rPr lang="en-US" sz="1400" dirty="0">
                <a:solidFill>
                  <a:srgbClr val="3C5790"/>
                </a:solidFill>
              </a:rPr>
              <a:t> mode:</a:t>
            </a:r>
          </a:p>
          <a:p>
            <a:r>
              <a:rPr lang="en-US" sz="1400" dirty="0" err="1">
                <a:solidFill>
                  <a:srgbClr val="3C5790"/>
                </a:solidFill>
              </a:rPr>
              <a:t>tickTime</a:t>
            </a:r>
            <a:r>
              <a:rPr lang="en-US" sz="1400" dirty="0">
                <a:solidFill>
                  <a:srgbClr val="3C5790"/>
                </a:solidFill>
              </a:rPr>
              <a:t>=2000</a:t>
            </a:r>
          </a:p>
          <a:p>
            <a:r>
              <a:rPr lang="en-US" sz="1400" dirty="0" err="1">
                <a:solidFill>
                  <a:srgbClr val="3C5790"/>
                </a:solidFill>
              </a:rPr>
              <a:t>dataDir</a:t>
            </a:r>
            <a:r>
              <a:rPr lang="en-US" sz="1400" dirty="0">
                <a:solidFill>
                  <a:srgbClr val="3C5790"/>
                </a:solidFill>
              </a:rPr>
              <a:t>=/</a:t>
            </a:r>
            <a:r>
              <a:rPr lang="en-US" sz="1400" dirty="0" err="1">
                <a:solidFill>
                  <a:srgbClr val="3C5790"/>
                </a:solidFill>
              </a:rPr>
              <a:t>var</a:t>
            </a:r>
            <a:r>
              <a:rPr lang="en-US" sz="1400" dirty="0">
                <a:solidFill>
                  <a:srgbClr val="3C5790"/>
                </a:solidFill>
              </a:rPr>
              <a:t>/lib/zookeeper</a:t>
            </a:r>
          </a:p>
          <a:p>
            <a:r>
              <a:rPr lang="en-US" sz="1400" dirty="0" err="1">
                <a:solidFill>
                  <a:srgbClr val="3C5790"/>
                </a:solidFill>
              </a:rPr>
              <a:t>clientPort</a:t>
            </a:r>
            <a:r>
              <a:rPr lang="en-US" sz="1400" dirty="0">
                <a:solidFill>
                  <a:srgbClr val="3C5790"/>
                </a:solidFill>
              </a:rPr>
              <a:t>=2181</a:t>
            </a:r>
          </a:p>
          <a:p>
            <a:r>
              <a:rPr lang="en-US" sz="1400" dirty="0" err="1">
                <a:solidFill>
                  <a:srgbClr val="3C5790"/>
                </a:solidFill>
              </a:rPr>
              <a:t>initLimit</a:t>
            </a:r>
            <a:r>
              <a:rPr lang="en-US" sz="1400" dirty="0">
                <a:solidFill>
                  <a:srgbClr val="3C5790"/>
                </a:solidFill>
              </a:rPr>
              <a:t>=5</a:t>
            </a:r>
          </a:p>
          <a:p>
            <a:r>
              <a:rPr lang="en-US" sz="1400" dirty="0" err="1">
                <a:solidFill>
                  <a:srgbClr val="3C5790"/>
                </a:solidFill>
              </a:rPr>
              <a:t>syncLimit</a:t>
            </a:r>
            <a:r>
              <a:rPr lang="en-US" sz="1400" dirty="0">
                <a:solidFill>
                  <a:srgbClr val="3C5790"/>
                </a:solidFill>
              </a:rPr>
              <a:t>=2</a:t>
            </a:r>
          </a:p>
          <a:p>
            <a:r>
              <a:rPr lang="en-US" sz="1400" dirty="0">
                <a:solidFill>
                  <a:srgbClr val="3C5790"/>
                </a:solidFill>
              </a:rPr>
              <a:t>server.1=zoo1:2888:3888</a:t>
            </a:r>
          </a:p>
          <a:p>
            <a:r>
              <a:rPr lang="en-US" sz="1400" dirty="0">
                <a:solidFill>
                  <a:srgbClr val="3C5790"/>
                </a:solidFill>
              </a:rPr>
              <a:t>server.2=zoo2:2888:3888</a:t>
            </a:r>
          </a:p>
          <a:p>
            <a:r>
              <a:rPr lang="en-US" sz="1400" dirty="0">
                <a:solidFill>
                  <a:srgbClr val="3C5790"/>
                </a:solidFill>
              </a:rPr>
              <a:t>server.3=zoo3:2888:3888</a:t>
            </a:r>
            <a:endParaRPr lang="en-US" sz="1200" dirty="0" smtClean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9426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>
                <a:solidFill>
                  <a:schemeClr val="bg1"/>
                </a:solidFill>
              </a:rPr>
              <a:t>Clustering</a:t>
            </a:r>
            <a:r>
              <a:rPr lang="fr-CA" dirty="0" smtClean="0">
                <a:solidFill>
                  <a:schemeClr val="bg1"/>
                </a:solidFill>
              </a:rPr>
              <a:t> (</a:t>
            </a:r>
            <a:r>
              <a:rPr lang="fr-CA" dirty="0" err="1" smtClean="0">
                <a:solidFill>
                  <a:schemeClr val="bg1"/>
                </a:solidFill>
              </a:rPr>
              <a:t>cont</a:t>
            </a:r>
            <a:r>
              <a:rPr lang="fr-CA" dirty="0" smtClean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200400"/>
          </a:xfrm>
        </p:spPr>
        <p:txBody>
          <a:bodyPr/>
          <a:lstStyle/>
          <a:p>
            <a:r>
              <a:rPr lang="en-US" sz="1400" b="1" dirty="0" err="1">
                <a:solidFill>
                  <a:srgbClr val="3C5790"/>
                </a:solidFill>
              </a:rPr>
              <a:t>initLimit</a:t>
            </a:r>
            <a:r>
              <a:rPr lang="en-US" sz="1400" dirty="0">
                <a:solidFill>
                  <a:srgbClr val="3C5790"/>
                </a:solidFill>
              </a:rPr>
              <a:t>: timeout, specified in number of ticks, for a follower to initially connect to a leader</a:t>
            </a:r>
          </a:p>
          <a:p>
            <a:r>
              <a:rPr lang="en-US" sz="1400" b="1" dirty="0" err="1">
                <a:solidFill>
                  <a:srgbClr val="3C5790"/>
                </a:solidFill>
              </a:rPr>
              <a:t>syncLimit</a:t>
            </a:r>
            <a:r>
              <a:rPr lang="en-US" sz="1400" dirty="0">
                <a:solidFill>
                  <a:srgbClr val="3C5790"/>
                </a:solidFill>
              </a:rPr>
              <a:t>: timeout, specified in number of ticks, for a follower to sync with a leader</a:t>
            </a:r>
          </a:p>
          <a:p>
            <a:r>
              <a:rPr lang="en-US" sz="1400" dirty="0">
                <a:solidFill>
                  <a:srgbClr val="3C5790"/>
                </a:solidFill>
              </a:rPr>
              <a:t>In the example, the timeout for </a:t>
            </a:r>
            <a:r>
              <a:rPr lang="en-US" sz="1400" dirty="0" err="1">
                <a:solidFill>
                  <a:srgbClr val="3C5790"/>
                </a:solidFill>
              </a:rPr>
              <a:t>initLimit</a:t>
            </a:r>
            <a:r>
              <a:rPr lang="en-US" sz="1400" dirty="0">
                <a:solidFill>
                  <a:srgbClr val="3C5790"/>
                </a:solidFill>
              </a:rPr>
              <a:t> is 5 ticks at 2000 milliseconds a tick, or 10 seconds.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We have the two port numbers after each server hostname: </a:t>
            </a:r>
            <a:r>
              <a:rPr lang="en-US" sz="1400" b="1" dirty="0">
                <a:solidFill>
                  <a:srgbClr val="3C5790"/>
                </a:solidFill>
              </a:rPr>
              <a:t>2888</a:t>
            </a:r>
            <a:r>
              <a:rPr lang="en-US" sz="1400" dirty="0">
                <a:solidFill>
                  <a:srgbClr val="3C5790"/>
                </a:solidFill>
              </a:rPr>
              <a:t> and </a:t>
            </a:r>
            <a:r>
              <a:rPr lang="en-US" sz="1400" b="1" dirty="0">
                <a:solidFill>
                  <a:srgbClr val="3C5790"/>
                </a:solidFill>
              </a:rPr>
              <a:t>3888</a:t>
            </a:r>
            <a:r>
              <a:rPr lang="en-US" sz="1400" dirty="0">
                <a:solidFill>
                  <a:srgbClr val="3C5790"/>
                </a:solidFill>
              </a:rPr>
              <a:t>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first port, 2888, is used for peer-to-peer communication in the quorum, such as to connect followers to leaders. </a:t>
            </a:r>
          </a:p>
          <a:p>
            <a:r>
              <a:rPr lang="en-US" sz="1400" dirty="0">
                <a:solidFill>
                  <a:srgbClr val="3C5790"/>
                </a:solidFill>
              </a:rPr>
              <a:t>A follower opens a TCP connection to the leader using this port.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second port, 3888, is used for leader election, in case a new leader arises in the quorum. </a:t>
            </a:r>
            <a:endParaRPr lang="en-US" sz="1200" dirty="0" smtClean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2628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>
                <a:solidFill>
                  <a:schemeClr val="bg1"/>
                </a:solidFill>
              </a:rPr>
              <a:t>Core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228600" y="2200082"/>
            <a:ext cx="2133600" cy="1381318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The Zookeeper client has the following states:</a:t>
            </a:r>
            <a:endParaRPr lang="en-US" sz="1400" dirty="0" smtClean="0">
              <a:solidFill>
                <a:srgbClr val="3C5790"/>
              </a:solidFill>
            </a:endParaRPr>
          </a:p>
          <a:p>
            <a:endParaRPr lang="en-US" sz="1200" dirty="0" smtClean="0">
              <a:solidFill>
                <a:srgbClr val="3C579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1750" y="1828800"/>
            <a:ext cx="4667250" cy="48865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13806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>
                <a:solidFill>
                  <a:schemeClr val="bg1"/>
                </a:solidFill>
              </a:rPr>
              <a:t>What</a:t>
            </a:r>
            <a:r>
              <a:rPr lang="fr-CA" dirty="0" smtClean="0">
                <a:solidFill>
                  <a:schemeClr val="bg1"/>
                </a:solidFill>
              </a:rPr>
              <a:t> </a:t>
            </a:r>
            <a:r>
              <a:rPr lang="fr-CA" dirty="0" err="1" smtClean="0">
                <a:solidFill>
                  <a:schemeClr val="bg1"/>
                </a:solidFill>
              </a:rPr>
              <a:t>is</a:t>
            </a:r>
            <a:r>
              <a:rPr lang="fr-CA" dirty="0" smtClean="0">
                <a:solidFill>
                  <a:schemeClr val="bg1"/>
                </a:solidFill>
              </a:rPr>
              <a:t> </a:t>
            </a:r>
            <a:r>
              <a:rPr lang="fr-CA" dirty="0" err="1" smtClean="0">
                <a:solidFill>
                  <a:schemeClr val="bg1"/>
                </a:solidFill>
              </a:rPr>
              <a:t>ZooKeeper</a:t>
            </a:r>
            <a:r>
              <a:rPr lang="fr-CA" dirty="0" smtClean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228600" y="2133600"/>
            <a:ext cx="8686800" cy="4419600"/>
          </a:xfrm>
        </p:spPr>
        <p:txBody>
          <a:bodyPr/>
          <a:lstStyle/>
          <a:p>
            <a:r>
              <a:rPr lang="en-US" sz="1500" dirty="0" smtClean="0">
                <a:solidFill>
                  <a:srgbClr val="3C5790"/>
                </a:solidFill>
              </a:rPr>
              <a:t>Apache </a:t>
            </a:r>
            <a:r>
              <a:rPr lang="en-US" sz="1500" dirty="0" err="1" smtClean="0">
                <a:solidFill>
                  <a:srgbClr val="3C5790"/>
                </a:solidFill>
              </a:rPr>
              <a:t>ZooKeeper</a:t>
            </a:r>
            <a:r>
              <a:rPr lang="en-US" sz="1500" dirty="0" smtClean="0">
                <a:solidFill>
                  <a:srgbClr val="3C5790"/>
                </a:solidFill>
              </a:rPr>
              <a:t> is a software project of the Apache Software Foundation.</a:t>
            </a:r>
          </a:p>
          <a:p>
            <a:r>
              <a:rPr lang="en-US" sz="1500" dirty="0" smtClean="0">
                <a:solidFill>
                  <a:srgbClr val="3C5790"/>
                </a:solidFill>
              </a:rPr>
              <a:t>Open source distributed configuration service, synchronization service and naming registry for large distributed systems.</a:t>
            </a:r>
          </a:p>
          <a:p>
            <a:r>
              <a:rPr lang="en-US" sz="1500" dirty="0" err="1" smtClean="0">
                <a:solidFill>
                  <a:srgbClr val="3C5790"/>
                </a:solidFill>
              </a:rPr>
              <a:t>ZooKeeper's</a:t>
            </a:r>
            <a:r>
              <a:rPr lang="en-US" sz="1500" dirty="0" smtClean="0">
                <a:solidFill>
                  <a:srgbClr val="3C5790"/>
                </a:solidFill>
              </a:rPr>
              <a:t> architecture supports high-availability through redundant services.</a:t>
            </a:r>
          </a:p>
          <a:p>
            <a:r>
              <a:rPr lang="en-US" sz="1500" dirty="0" err="1" smtClean="0">
                <a:solidFill>
                  <a:srgbClr val="3C5790"/>
                </a:solidFill>
              </a:rPr>
              <a:t>ZooKeeper</a:t>
            </a:r>
            <a:r>
              <a:rPr lang="en-US" sz="1500" dirty="0" smtClean="0">
                <a:solidFill>
                  <a:srgbClr val="3C5790"/>
                </a:solidFill>
              </a:rPr>
              <a:t> is used by companies including </a:t>
            </a:r>
            <a:r>
              <a:rPr lang="en-US" sz="1500" dirty="0" err="1" smtClean="0">
                <a:solidFill>
                  <a:srgbClr val="3C5790"/>
                </a:solidFill>
              </a:rPr>
              <a:t>Rackspace</a:t>
            </a:r>
            <a:r>
              <a:rPr lang="en-US" sz="1500" dirty="0" smtClean="0">
                <a:solidFill>
                  <a:srgbClr val="3C5790"/>
                </a:solidFill>
              </a:rPr>
              <a:t>, Yahoo and eBay as well as open source enterprise search systems like </a:t>
            </a:r>
            <a:r>
              <a:rPr lang="en-US" sz="1500" dirty="0" err="1" smtClean="0">
                <a:solidFill>
                  <a:srgbClr val="3C5790"/>
                </a:solidFill>
              </a:rPr>
              <a:t>Solr</a:t>
            </a:r>
            <a:r>
              <a:rPr lang="en-US" sz="1500" dirty="0" smtClean="0">
                <a:solidFill>
                  <a:srgbClr val="3C5790"/>
                </a:solidFill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>
                <a:solidFill>
                  <a:schemeClr val="bg1"/>
                </a:solidFill>
              </a:rPr>
              <a:t>Core</a:t>
            </a:r>
            <a:r>
              <a:rPr lang="fr-CA" dirty="0" smtClean="0">
                <a:solidFill>
                  <a:schemeClr val="bg1"/>
                </a:solidFill>
              </a:rPr>
              <a:t> (</a:t>
            </a:r>
            <a:r>
              <a:rPr lang="fr-CA" dirty="0" err="1" smtClean="0">
                <a:solidFill>
                  <a:schemeClr val="bg1"/>
                </a:solidFill>
              </a:rPr>
              <a:t>cont</a:t>
            </a:r>
            <a:r>
              <a:rPr lang="fr-CA" dirty="0" smtClean="0">
                <a:solidFill>
                  <a:schemeClr val="bg1"/>
                </a:solidFill>
              </a:rPr>
              <a:t>.)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16764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In cluster mode a server is elected as a leader, and all the remaining servers are made followers.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leader handles all requests that change the </a:t>
            </a:r>
            <a:r>
              <a:rPr lang="en-US" sz="1400" dirty="0" err="1">
                <a:solidFill>
                  <a:srgbClr val="3C5790"/>
                </a:solidFill>
              </a:rPr>
              <a:t>ZooKeeper</a:t>
            </a:r>
            <a:r>
              <a:rPr lang="en-US" sz="1400" dirty="0">
                <a:solidFill>
                  <a:srgbClr val="3C5790"/>
                </a:solidFill>
              </a:rPr>
              <a:t> service.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Followers receive the updates proposed by the leader, and through a majority consensus mechanism.</a:t>
            </a:r>
          </a:p>
          <a:p>
            <a:r>
              <a:rPr lang="en-US" sz="1400" dirty="0" err="1">
                <a:solidFill>
                  <a:srgbClr val="3C5790"/>
                </a:solidFill>
              </a:rPr>
              <a:t>ZooKeeper</a:t>
            </a:r>
            <a:r>
              <a:rPr lang="en-US" sz="1400" dirty="0">
                <a:solidFill>
                  <a:srgbClr val="3C5790"/>
                </a:solidFill>
              </a:rPr>
              <a:t> uses a special atomic messaging protocol called </a:t>
            </a:r>
            <a:r>
              <a:rPr lang="en-US" sz="1400" dirty="0" err="1">
                <a:solidFill>
                  <a:srgbClr val="3C5790"/>
                </a:solidFill>
              </a:rPr>
              <a:t>ZooKeeper</a:t>
            </a:r>
            <a:r>
              <a:rPr lang="en-US" sz="1400" dirty="0">
                <a:solidFill>
                  <a:srgbClr val="3C5790"/>
                </a:solidFill>
              </a:rPr>
              <a:t> Atomic Broadcast (ZAB).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This protocol ensures that the local replicas in the ensemble never diverge.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Also, the ZAB protocol is atomic, so the protocol guarantees that updates either succeed or fail.</a:t>
            </a:r>
            <a:endParaRPr lang="en-US" sz="1200" dirty="0" smtClean="0">
              <a:solidFill>
                <a:srgbClr val="3C5790"/>
              </a:solidFill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3810000"/>
            <a:ext cx="5248275" cy="2114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85634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>
                <a:solidFill>
                  <a:schemeClr val="bg1"/>
                </a:solidFill>
              </a:rPr>
              <a:t>Core</a:t>
            </a:r>
            <a:r>
              <a:rPr lang="fr-CA" dirty="0" smtClean="0">
                <a:solidFill>
                  <a:schemeClr val="bg1"/>
                </a:solidFill>
              </a:rPr>
              <a:t> (</a:t>
            </a:r>
            <a:r>
              <a:rPr lang="fr-CA" dirty="0" err="1" smtClean="0">
                <a:solidFill>
                  <a:schemeClr val="bg1"/>
                </a:solidFill>
              </a:rPr>
              <a:t>cont</a:t>
            </a:r>
            <a:r>
              <a:rPr lang="fr-CA" dirty="0" smtClean="0">
                <a:solidFill>
                  <a:schemeClr val="bg1"/>
                </a:solidFill>
              </a:rPr>
              <a:t>.)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2004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A </a:t>
            </a:r>
            <a:r>
              <a:rPr lang="en-US" sz="1400" dirty="0" err="1">
                <a:solidFill>
                  <a:srgbClr val="3C5790"/>
                </a:solidFill>
              </a:rPr>
              <a:t>ZooKeeper</a:t>
            </a:r>
            <a:r>
              <a:rPr lang="en-US" sz="1400" dirty="0">
                <a:solidFill>
                  <a:srgbClr val="3C5790"/>
                </a:solidFill>
              </a:rPr>
              <a:t> transaction also comprises all the steps required to successfully execute the request as a single work unit, and the updates are applied atomically.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A transaction satisfies the property of isolation.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A transaction in the </a:t>
            </a:r>
            <a:r>
              <a:rPr lang="en-US" sz="1400" dirty="0" err="1">
                <a:solidFill>
                  <a:srgbClr val="3C5790"/>
                </a:solidFill>
              </a:rPr>
              <a:t>ZooKeeper</a:t>
            </a:r>
            <a:r>
              <a:rPr lang="en-US" sz="1400" dirty="0">
                <a:solidFill>
                  <a:srgbClr val="3C5790"/>
                </a:solidFill>
              </a:rPr>
              <a:t> service is idempotent.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Transactions are identified by a transaction identifier (</a:t>
            </a:r>
            <a:r>
              <a:rPr lang="en-US" sz="1400" dirty="0" err="1">
                <a:solidFill>
                  <a:srgbClr val="3C5790"/>
                </a:solidFill>
              </a:rPr>
              <a:t>zxid</a:t>
            </a:r>
            <a:r>
              <a:rPr lang="en-US" sz="1400" dirty="0">
                <a:solidFill>
                  <a:srgbClr val="3C5790"/>
                </a:solidFill>
              </a:rPr>
              <a:t>), which is a 64-bit integer split into two parts: the epoch and the counter, each being 32 bits.</a:t>
            </a:r>
            <a:endParaRPr lang="en-US" sz="1200" dirty="0" smtClean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4187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>
                <a:solidFill>
                  <a:schemeClr val="bg1"/>
                </a:solidFill>
              </a:rPr>
              <a:t>Core</a:t>
            </a:r>
            <a:r>
              <a:rPr lang="fr-CA" dirty="0" smtClean="0">
                <a:solidFill>
                  <a:schemeClr val="bg1"/>
                </a:solidFill>
              </a:rPr>
              <a:t> (</a:t>
            </a:r>
            <a:r>
              <a:rPr lang="fr-CA" dirty="0" err="1" smtClean="0">
                <a:solidFill>
                  <a:schemeClr val="bg1"/>
                </a:solidFill>
              </a:rPr>
              <a:t>cont</a:t>
            </a:r>
            <a:r>
              <a:rPr lang="fr-CA" dirty="0" smtClean="0">
                <a:solidFill>
                  <a:schemeClr val="bg1"/>
                </a:solidFill>
              </a:rPr>
              <a:t>.)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9144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Transaction processing involves two steps in </a:t>
            </a:r>
            <a:r>
              <a:rPr lang="en-US" sz="1400" dirty="0" err="1">
                <a:solidFill>
                  <a:srgbClr val="3C5790"/>
                </a:solidFill>
              </a:rPr>
              <a:t>ZooKeeper</a:t>
            </a:r>
            <a:r>
              <a:rPr lang="en-US" sz="1400" dirty="0">
                <a:solidFill>
                  <a:srgbClr val="3C5790"/>
                </a:solidFill>
              </a:rPr>
              <a:t>: leader election and atomic broadcast. </a:t>
            </a:r>
          </a:p>
          <a:p>
            <a:r>
              <a:rPr lang="en-US" sz="1400" dirty="0">
                <a:solidFill>
                  <a:srgbClr val="3C5790"/>
                </a:solidFill>
              </a:rPr>
              <a:t>All write requests in </a:t>
            </a:r>
            <a:r>
              <a:rPr lang="en-US" sz="1400" dirty="0" err="1">
                <a:solidFill>
                  <a:srgbClr val="3C5790"/>
                </a:solidFill>
              </a:rPr>
              <a:t>ZooKeeper</a:t>
            </a:r>
            <a:r>
              <a:rPr lang="en-US" sz="1400" dirty="0">
                <a:solidFill>
                  <a:srgbClr val="3C5790"/>
                </a:solidFill>
              </a:rPr>
              <a:t> are forwarded to the leader.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ZAB guarantees strict ordering in the delivery of transactions as well as in the committing of the transactions.</a:t>
            </a:r>
            <a:endParaRPr lang="en-US" sz="1200" dirty="0" smtClean="0">
              <a:solidFill>
                <a:srgbClr val="3C5790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819400"/>
            <a:ext cx="4867275" cy="306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60084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>
                <a:solidFill>
                  <a:schemeClr val="bg1"/>
                </a:solidFill>
              </a:rPr>
              <a:t>Core</a:t>
            </a:r>
            <a:r>
              <a:rPr lang="fr-CA" dirty="0" smtClean="0">
                <a:solidFill>
                  <a:schemeClr val="bg1"/>
                </a:solidFill>
              </a:rPr>
              <a:t> (</a:t>
            </a:r>
            <a:r>
              <a:rPr lang="fr-CA" dirty="0" err="1" smtClean="0">
                <a:solidFill>
                  <a:schemeClr val="bg1"/>
                </a:solidFill>
              </a:rPr>
              <a:t>cont</a:t>
            </a:r>
            <a:r>
              <a:rPr lang="fr-CA" dirty="0" smtClean="0">
                <a:solidFill>
                  <a:schemeClr val="bg1"/>
                </a:solidFill>
              </a:rPr>
              <a:t>.)</a:t>
            </a:r>
            <a:endParaRPr lang="fr-CA" dirty="0" smtClean="0">
              <a:solidFill>
                <a:schemeClr val="bg1"/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7683" y="1828800"/>
            <a:ext cx="5858917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24000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>
                <a:solidFill>
                  <a:schemeClr val="bg1"/>
                </a:solidFill>
              </a:rPr>
              <a:t>Core</a:t>
            </a:r>
            <a:r>
              <a:rPr lang="fr-CA" dirty="0" smtClean="0">
                <a:solidFill>
                  <a:schemeClr val="bg1"/>
                </a:solidFill>
              </a:rPr>
              <a:t> (</a:t>
            </a:r>
            <a:r>
              <a:rPr lang="fr-CA" dirty="0" err="1" smtClean="0">
                <a:solidFill>
                  <a:schemeClr val="bg1"/>
                </a:solidFill>
              </a:rPr>
              <a:t>cont</a:t>
            </a:r>
            <a:r>
              <a:rPr lang="fr-CA" dirty="0" smtClean="0">
                <a:solidFill>
                  <a:schemeClr val="bg1"/>
                </a:solidFill>
              </a:rPr>
              <a:t>.)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9906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Watches enable a client to receive notifications from the </a:t>
            </a:r>
            <a:r>
              <a:rPr lang="en-US" sz="1400" dirty="0" err="1">
                <a:solidFill>
                  <a:srgbClr val="3C5790"/>
                </a:solidFill>
              </a:rPr>
              <a:t>ZooKeeper</a:t>
            </a:r>
            <a:r>
              <a:rPr lang="en-US" sz="1400" dirty="0">
                <a:solidFill>
                  <a:srgbClr val="3C5790"/>
                </a:solidFill>
              </a:rPr>
              <a:t> server and process these events upon occurrence.</a:t>
            </a:r>
          </a:p>
          <a:p>
            <a:r>
              <a:rPr lang="en-US" sz="1400" dirty="0" err="1">
                <a:solidFill>
                  <a:srgbClr val="3C5790"/>
                </a:solidFill>
              </a:rPr>
              <a:t>ZooKeeper</a:t>
            </a:r>
            <a:r>
              <a:rPr lang="en-US" sz="1400" dirty="0">
                <a:solidFill>
                  <a:srgbClr val="3C5790"/>
                </a:solidFill>
              </a:rPr>
              <a:t> Java APIs provide a public interface called Watcher.</a:t>
            </a:r>
            <a:endParaRPr lang="en-US" sz="1200" dirty="0" smtClean="0">
              <a:solidFill>
                <a:srgbClr val="3C5790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3276600"/>
            <a:ext cx="295275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30565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>
                <a:solidFill>
                  <a:schemeClr val="bg1"/>
                </a:solidFill>
              </a:rPr>
              <a:t>Administration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2004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Minimal parameters are not predefined for running a Zookeeper instance are:</a:t>
            </a:r>
          </a:p>
          <a:p>
            <a:r>
              <a:rPr lang="en-US" sz="1400" b="1" dirty="0" err="1">
                <a:solidFill>
                  <a:srgbClr val="3C5790"/>
                </a:solidFill>
              </a:rPr>
              <a:t>clientPort</a:t>
            </a:r>
            <a:r>
              <a:rPr lang="en-US" sz="1400" dirty="0">
                <a:solidFill>
                  <a:srgbClr val="3C5790"/>
                </a:solidFill>
              </a:rPr>
              <a:t>: TCP port where clients can connect to the server. The default port is 2181.</a:t>
            </a:r>
          </a:p>
          <a:p>
            <a:r>
              <a:rPr lang="en-US" sz="1400" b="1" dirty="0" err="1">
                <a:solidFill>
                  <a:srgbClr val="3C5790"/>
                </a:solidFill>
              </a:rPr>
              <a:t>dataDir</a:t>
            </a:r>
            <a:r>
              <a:rPr lang="en-US" sz="1400" dirty="0">
                <a:solidFill>
                  <a:srgbClr val="3C5790"/>
                </a:solidFill>
              </a:rPr>
              <a:t>:  directory where </a:t>
            </a:r>
            <a:r>
              <a:rPr lang="en-US" sz="1400" dirty="0" err="1">
                <a:solidFill>
                  <a:srgbClr val="3C5790"/>
                </a:solidFill>
              </a:rPr>
              <a:t>ZooKeeper</a:t>
            </a:r>
            <a:r>
              <a:rPr lang="en-US" sz="1400" dirty="0">
                <a:solidFill>
                  <a:srgbClr val="3C5790"/>
                </a:solidFill>
              </a:rPr>
              <a:t> will store the in-memory database snapshots. </a:t>
            </a:r>
          </a:p>
          <a:p>
            <a:r>
              <a:rPr lang="en-US" sz="1400" b="1" dirty="0" err="1">
                <a:solidFill>
                  <a:srgbClr val="3C5790"/>
                </a:solidFill>
              </a:rPr>
              <a:t>tickTime</a:t>
            </a:r>
            <a:r>
              <a:rPr lang="en-US" sz="1400" dirty="0">
                <a:solidFill>
                  <a:srgbClr val="3C5790"/>
                </a:solidFill>
              </a:rPr>
              <a:t>: length of a single tick measured in milliseconds. The default </a:t>
            </a:r>
            <a:r>
              <a:rPr lang="en-US" sz="1400" dirty="0" err="1">
                <a:solidFill>
                  <a:srgbClr val="3C5790"/>
                </a:solidFill>
              </a:rPr>
              <a:t>tickTime</a:t>
            </a:r>
            <a:r>
              <a:rPr lang="en-US" sz="1400" dirty="0">
                <a:solidFill>
                  <a:srgbClr val="3C5790"/>
                </a:solidFill>
              </a:rPr>
              <a:t> parameter is 2,000 milliseconds. </a:t>
            </a:r>
            <a:endParaRPr lang="en-US" sz="1200" dirty="0" smtClean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5011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>
                <a:solidFill>
                  <a:schemeClr val="bg1"/>
                </a:solidFill>
              </a:rPr>
              <a:t>Administration (</a:t>
            </a:r>
            <a:r>
              <a:rPr lang="fr-CA" dirty="0" err="1" smtClean="0">
                <a:solidFill>
                  <a:schemeClr val="bg1"/>
                </a:solidFill>
              </a:rPr>
              <a:t>cont</a:t>
            </a:r>
            <a:r>
              <a:rPr lang="fr-CA" dirty="0" smtClean="0">
                <a:solidFill>
                  <a:schemeClr val="bg1"/>
                </a:solidFill>
              </a:rPr>
              <a:t>.)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41148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Storage configuration:</a:t>
            </a:r>
          </a:p>
          <a:p>
            <a:r>
              <a:rPr lang="en-US" sz="1400" b="1" dirty="0" err="1">
                <a:solidFill>
                  <a:srgbClr val="3C5790"/>
                </a:solidFill>
              </a:rPr>
              <a:t>dataLogDir</a:t>
            </a:r>
            <a:r>
              <a:rPr lang="en-US" sz="1400" dirty="0">
                <a:solidFill>
                  <a:srgbClr val="3C5790"/>
                </a:solidFill>
              </a:rPr>
              <a:t>: directory where the </a:t>
            </a:r>
            <a:r>
              <a:rPr lang="en-US" sz="1400" dirty="0" err="1">
                <a:solidFill>
                  <a:srgbClr val="3C5790"/>
                </a:solidFill>
              </a:rPr>
              <a:t>ZooKeeper</a:t>
            </a:r>
            <a:r>
              <a:rPr lang="en-US" sz="1400" dirty="0">
                <a:solidFill>
                  <a:srgbClr val="3C5790"/>
                </a:solidFill>
              </a:rPr>
              <a:t> transaction logs are stored. The server flushes the transaction logs using sync writes. </a:t>
            </a:r>
          </a:p>
          <a:p>
            <a:r>
              <a:rPr lang="en-US" sz="1400" b="1" dirty="0" err="1">
                <a:solidFill>
                  <a:srgbClr val="3C5790"/>
                </a:solidFill>
              </a:rPr>
              <a:t>preAllocSize</a:t>
            </a:r>
            <a:r>
              <a:rPr lang="en-US" sz="1400" dirty="0">
                <a:solidFill>
                  <a:srgbClr val="3C5790"/>
                </a:solidFill>
              </a:rPr>
              <a:t>: </a:t>
            </a:r>
            <a:r>
              <a:rPr lang="en-US" sz="1400" dirty="0" err="1">
                <a:solidFill>
                  <a:srgbClr val="3C5790"/>
                </a:solidFill>
              </a:rPr>
              <a:t>zookeeper.preAllocSize</a:t>
            </a:r>
            <a:r>
              <a:rPr lang="en-US" sz="1400" dirty="0">
                <a:solidFill>
                  <a:srgbClr val="3C5790"/>
                </a:solidFill>
              </a:rPr>
              <a:t> Java system property is set to </a:t>
            </a:r>
            <a:r>
              <a:rPr lang="en-US" sz="1400" dirty="0" err="1">
                <a:solidFill>
                  <a:srgbClr val="3C5790"/>
                </a:solidFill>
              </a:rPr>
              <a:t>preallocate</a:t>
            </a:r>
            <a:r>
              <a:rPr lang="en-US" sz="1400" dirty="0">
                <a:solidFill>
                  <a:srgbClr val="3C5790"/>
                </a:solidFill>
              </a:rPr>
              <a:t> the block size to the transactions log files. The default block</a:t>
            </a:r>
          </a:p>
          <a:p>
            <a:r>
              <a:rPr lang="en-US" sz="1400" dirty="0">
                <a:solidFill>
                  <a:srgbClr val="3C5790"/>
                </a:solidFill>
              </a:rPr>
              <a:t>size is 64 MB. </a:t>
            </a:r>
          </a:p>
          <a:p>
            <a:r>
              <a:rPr lang="en-US" sz="1400" b="1" dirty="0" err="1">
                <a:solidFill>
                  <a:srgbClr val="3C5790"/>
                </a:solidFill>
              </a:rPr>
              <a:t>snapCount</a:t>
            </a:r>
            <a:r>
              <a:rPr lang="en-US" sz="1400" dirty="0">
                <a:solidFill>
                  <a:srgbClr val="3C5790"/>
                </a:solidFill>
              </a:rPr>
              <a:t>: </a:t>
            </a:r>
            <a:r>
              <a:rPr lang="en-US" sz="1400" dirty="0" err="1">
                <a:solidFill>
                  <a:srgbClr val="3C5790"/>
                </a:solidFill>
              </a:rPr>
              <a:t>zookeeper.snapCount</a:t>
            </a:r>
            <a:r>
              <a:rPr lang="en-US" sz="1400" dirty="0">
                <a:solidFill>
                  <a:srgbClr val="3C5790"/>
                </a:solidFill>
              </a:rPr>
              <a:t> Java system property gives us the number of transactions between two consecutive snapshots. </a:t>
            </a:r>
          </a:p>
        </p:txBody>
      </p:sp>
    </p:spTree>
    <p:extLst>
      <p:ext uri="{BB962C8B-B14F-4D97-AF65-F5344CB8AC3E}">
        <p14:creationId xmlns:p14="http://schemas.microsoft.com/office/powerpoint/2010/main" val="4197827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>
                <a:solidFill>
                  <a:schemeClr val="bg1"/>
                </a:solidFill>
              </a:rPr>
              <a:t>Administration (</a:t>
            </a:r>
            <a:r>
              <a:rPr lang="fr-CA" dirty="0" err="1" smtClean="0">
                <a:solidFill>
                  <a:schemeClr val="bg1"/>
                </a:solidFill>
              </a:rPr>
              <a:t>cont</a:t>
            </a:r>
            <a:r>
              <a:rPr lang="fr-CA" dirty="0" smtClean="0">
                <a:solidFill>
                  <a:schemeClr val="bg1"/>
                </a:solidFill>
              </a:rPr>
              <a:t>.)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2004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Storage configuration:</a:t>
            </a:r>
          </a:p>
          <a:p>
            <a:r>
              <a:rPr lang="en-US" sz="1400" b="1" dirty="0" err="1" smtClean="0">
                <a:solidFill>
                  <a:srgbClr val="3C5790"/>
                </a:solidFill>
              </a:rPr>
              <a:t>traceFile</a:t>
            </a:r>
            <a:r>
              <a:rPr lang="en-US" sz="1400" dirty="0">
                <a:solidFill>
                  <a:srgbClr val="3C5790"/>
                </a:solidFill>
              </a:rPr>
              <a:t>: </a:t>
            </a:r>
            <a:r>
              <a:rPr lang="en-US" sz="1400" dirty="0" smtClean="0">
                <a:solidFill>
                  <a:srgbClr val="3C5790"/>
                </a:solidFill>
              </a:rPr>
              <a:t>the </a:t>
            </a:r>
            <a:r>
              <a:rPr lang="en-US" sz="1400" dirty="0" err="1">
                <a:solidFill>
                  <a:srgbClr val="3C5790"/>
                </a:solidFill>
              </a:rPr>
              <a:t>requestTraceFile</a:t>
            </a:r>
            <a:r>
              <a:rPr lang="en-US" sz="1400" dirty="0">
                <a:solidFill>
                  <a:srgbClr val="3C5790"/>
                </a:solidFill>
              </a:rPr>
              <a:t> Java system property sets this option to enable the logging of requests</a:t>
            </a:r>
          </a:p>
          <a:p>
            <a:r>
              <a:rPr lang="en-US" sz="1400" b="1" dirty="0" err="1">
                <a:solidFill>
                  <a:srgbClr val="3C5790"/>
                </a:solidFill>
              </a:rPr>
              <a:t>fsync.warningthresholdms</a:t>
            </a:r>
            <a:r>
              <a:rPr lang="en-US" sz="1400" b="1" dirty="0">
                <a:solidFill>
                  <a:srgbClr val="3C5790"/>
                </a:solidFill>
              </a:rPr>
              <a:t>:</a:t>
            </a:r>
            <a:r>
              <a:rPr lang="en-US" sz="1400" dirty="0">
                <a:solidFill>
                  <a:srgbClr val="3C5790"/>
                </a:solidFill>
              </a:rPr>
              <a:t> the time measured in milliseconds; </a:t>
            </a:r>
          </a:p>
          <a:p>
            <a:r>
              <a:rPr lang="en-US" sz="1400" b="1" dirty="0" err="1">
                <a:solidFill>
                  <a:srgbClr val="3C5790"/>
                </a:solidFill>
              </a:rPr>
              <a:t>autopurge.snapRetainCount</a:t>
            </a:r>
            <a:r>
              <a:rPr lang="en-US" sz="1400" dirty="0">
                <a:solidFill>
                  <a:srgbClr val="3C5790"/>
                </a:solidFill>
              </a:rPr>
              <a:t>: number of snapshots and corresponding transaction logs to retain in directories. The default value is 3.</a:t>
            </a:r>
          </a:p>
          <a:p>
            <a:r>
              <a:rPr lang="en-US" sz="1400" b="1" dirty="0" err="1">
                <a:solidFill>
                  <a:srgbClr val="3C5790"/>
                </a:solidFill>
              </a:rPr>
              <a:t>autopurge.purgeInterval</a:t>
            </a:r>
            <a:r>
              <a:rPr lang="en-US" sz="1400" dirty="0">
                <a:solidFill>
                  <a:srgbClr val="3C5790"/>
                </a:solidFill>
              </a:rPr>
              <a:t>: time interval in hours to purge old snapshots and transaction logs. Auto purging is disabled by default. </a:t>
            </a:r>
          </a:p>
          <a:p>
            <a:r>
              <a:rPr lang="en-US" sz="1400" b="1" dirty="0" err="1">
                <a:solidFill>
                  <a:srgbClr val="3C5790"/>
                </a:solidFill>
              </a:rPr>
              <a:t>syncEnabled</a:t>
            </a:r>
            <a:r>
              <a:rPr lang="en-US" sz="1400" dirty="0">
                <a:solidFill>
                  <a:srgbClr val="3C5790"/>
                </a:solidFill>
              </a:rPr>
              <a:t>: enables the "observers" to log transaction and write snapshot to disk, by default, like the "followers". </a:t>
            </a:r>
            <a:endParaRPr lang="en-US" sz="1200" dirty="0">
              <a:solidFill>
                <a:srgbClr val="3C5790"/>
              </a:solidFill>
            </a:endParaRPr>
          </a:p>
          <a:p>
            <a:endParaRPr lang="en-US" sz="1200" dirty="0" smtClean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9495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>
                <a:solidFill>
                  <a:schemeClr val="bg1"/>
                </a:solidFill>
              </a:rPr>
              <a:t>Administration (</a:t>
            </a:r>
            <a:r>
              <a:rPr lang="fr-CA" dirty="0" err="1" smtClean="0">
                <a:solidFill>
                  <a:schemeClr val="bg1"/>
                </a:solidFill>
              </a:rPr>
              <a:t>cont</a:t>
            </a:r>
            <a:r>
              <a:rPr lang="fr-CA" dirty="0" smtClean="0">
                <a:solidFill>
                  <a:schemeClr val="bg1"/>
                </a:solidFill>
              </a:rPr>
              <a:t>.)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2004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Network configuration:</a:t>
            </a:r>
          </a:p>
          <a:p>
            <a:r>
              <a:rPr lang="en-US" sz="1400" b="1" dirty="0" err="1">
                <a:solidFill>
                  <a:srgbClr val="3C5790"/>
                </a:solidFill>
              </a:rPr>
              <a:t>globalOutstandingLimit</a:t>
            </a:r>
            <a:r>
              <a:rPr lang="en-US" sz="1400" dirty="0">
                <a:solidFill>
                  <a:srgbClr val="3C5790"/>
                </a:solidFill>
              </a:rPr>
              <a:t>: maximum number of outstanding requests in </a:t>
            </a:r>
            <a:r>
              <a:rPr lang="en-US" sz="1400" dirty="0" err="1">
                <a:solidFill>
                  <a:srgbClr val="3C5790"/>
                </a:solidFill>
              </a:rPr>
              <a:t>ZooKeeper</a:t>
            </a:r>
            <a:r>
              <a:rPr lang="en-US" sz="1400" dirty="0">
                <a:solidFill>
                  <a:srgbClr val="3C5790"/>
                </a:solidFill>
              </a:rPr>
              <a:t>. The default limit is 1000 requests.</a:t>
            </a:r>
          </a:p>
          <a:p>
            <a:r>
              <a:rPr lang="en-US" sz="1400" b="1" dirty="0" err="1">
                <a:solidFill>
                  <a:srgbClr val="3C5790"/>
                </a:solidFill>
              </a:rPr>
              <a:t>maxClientCnxns</a:t>
            </a:r>
            <a:r>
              <a:rPr lang="en-US" sz="1400" dirty="0">
                <a:solidFill>
                  <a:srgbClr val="3C5790"/>
                </a:solidFill>
              </a:rPr>
              <a:t>: maximum number of concurrent socket connections between a single client and the </a:t>
            </a:r>
            <a:r>
              <a:rPr lang="en-US" sz="1400" dirty="0" err="1">
                <a:solidFill>
                  <a:srgbClr val="3C5790"/>
                </a:solidFill>
              </a:rPr>
              <a:t>ZooKeeper</a:t>
            </a:r>
            <a:r>
              <a:rPr lang="en-US" sz="1400" dirty="0">
                <a:solidFill>
                  <a:srgbClr val="3C5790"/>
                </a:solidFill>
              </a:rPr>
              <a:t> server. </a:t>
            </a:r>
          </a:p>
          <a:p>
            <a:r>
              <a:rPr lang="en-US" sz="1400" b="1" dirty="0" err="1">
                <a:solidFill>
                  <a:srgbClr val="3C5790"/>
                </a:solidFill>
              </a:rPr>
              <a:t>clientPortAddress</a:t>
            </a:r>
            <a:r>
              <a:rPr lang="en-US" sz="1400" dirty="0">
                <a:solidFill>
                  <a:srgbClr val="3C5790"/>
                </a:solidFill>
              </a:rPr>
              <a:t>: IP address that listens for client connections.</a:t>
            </a:r>
          </a:p>
          <a:p>
            <a:r>
              <a:rPr lang="en-US" sz="1400" b="1" dirty="0" err="1">
                <a:solidFill>
                  <a:srgbClr val="3C5790"/>
                </a:solidFill>
              </a:rPr>
              <a:t>minSessionTimeout</a:t>
            </a:r>
            <a:r>
              <a:rPr lang="en-US" sz="1400" dirty="0">
                <a:solidFill>
                  <a:srgbClr val="3C5790"/>
                </a:solidFill>
              </a:rPr>
              <a:t>: minimum session timeout in milliseconds that the server will allow the client to negotiate.</a:t>
            </a:r>
          </a:p>
          <a:p>
            <a:r>
              <a:rPr lang="en-US" sz="1400" b="1" dirty="0" err="1">
                <a:solidFill>
                  <a:srgbClr val="3C5790"/>
                </a:solidFill>
              </a:rPr>
              <a:t>maxSessionTimeout</a:t>
            </a:r>
            <a:r>
              <a:rPr lang="en-US" sz="1400" dirty="0">
                <a:solidFill>
                  <a:srgbClr val="3C5790"/>
                </a:solidFill>
              </a:rPr>
              <a:t>: maximum session timeout in milliseconds that the server will allow the client </a:t>
            </a:r>
            <a:r>
              <a:rPr lang="en-US" sz="1400" dirty="0" smtClean="0">
                <a:solidFill>
                  <a:srgbClr val="3C5790"/>
                </a:solidFill>
              </a:rPr>
              <a:t>to negotiate</a:t>
            </a:r>
            <a:r>
              <a:rPr lang="en-US" sz="1400" dirty="0">
                <a:solidFill>
                  <a:srgbClr val="3C5790"/>
                </a:solidFill>
              </a:rPr>
              <a:t>. By default, it is 20 times </a:t>
            </a:r>
            <a:r>
              <a:rPr lang="en-US" sz="1400" dirty="0" smtClean="0">
                <a:solidFill>
                  <a:srgbClr val="3C5790"/>
                </a:solidFill>
              </a:rPr>
              <a:t>the </a:t>
            </a:r>
            <a:r>
              <a:rPr lang="en-US" sz="1400" dirty="0" err="1" smtClean="0">
                <a:solidFill>
                  <a:srgbClr val="3C5790"/>
                </a:solidFill>
              </a:rPr>
              <a:t>tickTime</a:t>
            </a:r>
            <a:r>
              <a:rPr lang="en-US" sz="1400" dirty="0" smtClean="0">
                <a:solidFill>
                  <a:srgbClr val="3C5790"/>
                </a:solidFill>
              </a:rPr>
              <a:t> </a:t>
            </a:r>
            <a:r>
              <a:rPr lang="en-US" sz="1400" dirty="0">
                <a:solidFill>
                  <a:srgbClr val="3C5790"/>
                </a:solidFill>
              </a:rPr>
              <a:t>parameter.</a:t>
            </a:r>
            <a:endParaRPr lang="en-US" sz="1200" dirty="0" smtClean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5472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>
                <a:solidFill>
                  <a:schemeClr val="bg1"/>
                </a:solidFill>
              </a:rPr>
              <a:t>Apache </a:t>
            </a:r>
            <a:r>
              <a:rPr lang="fr-CA" dirty="0" err="1" smtClean="0">
                <a:solidFill>
                  <a:schemeClr val="bg1"/>
                </a:solidFill>
              </a:rPr>
              <a:t>Curator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20574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Curator </a:t>
            </a:r>
            <a:r>
              <a:rPr lang="en-US" sz="1400" dirty="0">
                <a:solidFill>
                  <a:srgbClr val="3C5790"/>
                </a:solidFill>
              </a:rPr>
              <a:t>is a high-level library for </a:t>
            </a:r>
            <a:r>
              <a:rPr lang="en-US" sz="1400" dirty="0" err="1">
                <a:solidFill>
                  <a:srgbClr val="3C5790"/>
                </a:solidFill>
              </a:rPr>
              <a:t>ZooKeepes</a:t>
            </a:r>
            <a:r>
              <a:rPr lang="en-US" sz="1400" dirty="0">
                <a:solidFill>
                  <a:srgbClr val="3C5790"/>
                </a:solidFill>
              </a:rPr>
              <a:t>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Dealing </a:t>
            </a:r>
            <a:r>
              <a:rPr lang="en-US" sz="1400" dirty="0">
                <a:solidFill>
                  <a:srgbClr val="3C5790"/>
                </a:solidFill>
              </a:rPr>
              <a:t>with </a:t>
            </a:r>
            <a:r>
              <a:rPr lang="en-US" sz="1400" dirty="0" err="1">
                <a:solidFill>
                  <a:srgbClr val="3C5790"/>
                </a:solidFill>
              </a:rPr>
              <a:t>ZooKeeper</a:t>
            </a:r>
            <a:r>
              <a:rPr lang="en-US" sz="1400" dirty="0">
                <a:solidFill>
                  <a:srgbClr val="3C5790"/>
                </a:solidFill>
              </a:rPr>
              <a:t> much easier and it extends the functionality of core </a:t>
            </a:r>
            <a:r>
              <a:rPr lang="en-US" sz="1400" dirty="0" err="1">
                <a:solidFill>
                  <a:srgbClr val="3C5790"/>
                </a:solidFill>
              </a:rPr>
              <a:t>ZooKeeper</a:t>
            </a:r>
            <a:r>
              <a:rPr lang="en-US" sz="1400" dirty="0">
                <a:solidFill>
                  <a:srgbClr val="3C5790"/>
                </a:solidFill>
              </a:rPr>
              <a:t>. </a:t>
            </a:r>
          </a:p>
          <a:p>
            <a:r>
              <a:rPr lang="en-US" sz="1400" dirty="0">
                <a:solidFill>
                  <a:srgbClr val="3C5790"/>
                </a:solidFill>
              </a:rPr>
              <a:t>Apache Curator components:</a:t>
            </a:r>
          </a:p>
          <a:p>
            <a:pPr lvl="1"/>
            <a:r>
              <a:rPr lang="en-US" sz="1400" b="1" dirty="0">
                <a:solidFill>
                  <a:srgbClr val="3C5790"/>
                </a:solidFill>
              </a:rPr>
              <a:t>Client</a:t>
            </a:r>
            <a:r>
              <a:rPr lang="en-US" sz="1400" dirty="0">
                <a:solidFill>
                  <a:srgbClr val="3C5790"/>
                </a:solidFill>
              </a:rPr>
              <a:t>: wrapper around </a:t>
            </a:r>
            <a:r>
              <a:rPr lang="en-US" sz="1400" dirty="0" err="1">
                <a:solidFill>
                  <a:srgbClr val="3C5790"/>
                </a:solidFill>
              </a:rPr>
              <a:t>ZooKeeper's</a:t>
            </a:r>
            <a:r>
              <a:rPr lang="en-US" sz="1400" dirty="0">
                <a:solidFill>
                  <a:srgbClr val="3C5790"/>
                </a:solidFill>
              </a:rPr>
              <a:t> Java client. </a:t>
            </a:r>
          </a:p>
          <a:p>
            <a:pPr lvl="1"/>
            <a:r>
              <a:rPr lang="en-US" sz="1400" b="1" dirty="0">
                <a:solidFill>
                  <a:srgbClr val="3C5790"/>
                </a:solidFill>
              </a:rPr>
              <a:t>Framework</a:t>
            </a:r>
            <a:r>
              <a:rPr lang="en-US" sz="1400" dirty="0">
                <a:solidFill>
                  <a:srgbClr val="3C5790"/>
                </a:solidFill>
              </a:rPr>
              <a:t>: high-level API with advanced features such as automatic connection management, retrying of operations, and so on. </a:t>
            </a:r>
          </a:p>
          <a:p>
            <a:pPr lvl="1"/>
            <a:r>
              <a:rPr lang="en-US" sz="1400" b="1" dirty="0">
                <a:solidFill>
                  <a:srgbClr val="3C5790"/>
                </a:solidFill>
              </a:rPr>
              <a:t>Recipes</a:t>
            </a:r>
            <a:r>
              <a:rPr lang="en-US" sz="1400" dirty="0">
                <a:solidFill>
                  <a:srgbClr val="3C5790"/>
                </a:solidFill>
              </a:rPr>
              <a:t>: the Curator recipes provide implementations of </a:t>
            </a:r>
            <a:r>
              <a:rPr lang="en-US" sz="1400" dirty="0" err="1">
                <a:solidFill>
                  <a:srgbClr val="3C5790"/>
                </a:solidFill>
              </a:rPr>
              <a:t>ZooKeeper</a:t>
            </a:r>
            <a:r>
              <a:rPr lang="en-US" sz="1400" dirty="0">
                <a:solidFill>
                  <a:srgbClr val="3C5790"/>
                </a:solidFill>
              </a:rPr>
              <a:t> recipes; </a:t>
            </a:r>
          </a:p>
          <a:p>
            <a:pPr lvl="1"/>
            <a:r>
              <a:rPr lang="en-US" sz="1400" b="1" dirty="0">
                <a:solidFill>
                  <a:srgbClr val="3C5790"/>
                </a:solidFill>
              </a:rPr>
              <a:t>Extensions</a:t>
            </a:r>
            <a:r>
              <a:rPr lang="en-US" sz="1400" dirty="0">
                <a:solidFill>
                  <a:srgbClr val="3C5790"/>
                </a:solidFill>
              </a:rPr>
              <a:t>: The Curator recipes package implements the common recipes.</a:t>
            </a:r>
            <a:endParaRPr lang="en-US" sz="1400" dirty="0" smtClean="0">
              <a:solidFill>
                <a:srgbClr val="3C5790"/>
              </a:solidFill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1750" y="3962400"/>
            <a:ext cx="2990850" cy="278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68145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>
                <a:solidFill>
                  <a:schemeClr val="bg1"/>
                </a:solidFill>
              </a:rPr>
              <a:t>What</a:t>
            </a:r>
            <a:r>
              <a:rPr lang="fr-CA" dirty="0" smtClean="0">
                <a:solidFill>
                  <a:schemeClr val="bg1"/>
                </a:solidFill>
              </a:rPr>
              <a:t> </a:t>
            </a:r>
            <a:r>
              <a:rPr lang="fr-CA" dirty="0" err="1" smtClean="0">
                <a:solidFill>
                  <a:schemeClr val="bg1"/>
                </a:solidFill>
              </a:rPr>
              <a:t>is</a:t>
            </a:r>
            <a:r>
              <a:rPr lang="fr-CA" dirty="0" smtClean="0">
                <a:solidFill>
                  <a:schemeClr val="bg1"/>
                </a:solidFill>
              </a:rPr>
              <a:t> </a:t>
            </a:r>
            <a:r>
              <a:rPr lang="fr-CA" dirty="0" err="1" smtClean="0">
                <a:solidFill>
                  <a:schemeClr val="bg1"/>
                </a:solidFill>
              </a:rPr>
              <a:t>ZooKeeper</a:t>
            </a:r>
            <a:r>
              <a:rPr lang="fr-CA" dirty="0" smtClean="0">
                <a:solidFill>
                  <a:schemeClr val="bg1"/>
                </a:solidFill>
              </a:rPr>
              <a:t>? (</a:t>
            </a:r>
            <a:r>
              <a:rPr lang="fr-CA" dirty="0" err="1" smtClean="0">
                <a:solidFill>
                  <a:schemeClr val="bg1"/>
                </a:solidFill>
              </a:rPr>
              <a:t>cont</a:t>
            </a:r>
            <a:r>
              <a:rPr lang="fr-CA" dirty="0" smtClean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228600" y="2133600"/>
            <a:ext cx="8686800" cy="4419600"/>
          </a:xfrm>
        </p:spPr>
        <p:txBody>
          <a:bodyPr/>
          <a:lstStyle/>
          <a:p>
            <a:r>
              <a:rPr lang="en-US" sz="1500" dirty="0" err="1" smtClean="0">
                <a:solidFill>
                  <a:srgbClr val="3C5790"/>
                </a:solidFill>
              </a:rPr>
              <a:t>ZooKeeper</a:t>
            </a:r>
            <a:r>
              <a:rPr lang="en-US" sz="1500" dirty="0" smtClean="0">
                <a:solidFill>
                  <a:srgbClr val="3C5790"/>
                </a:solidFill>
              </a:rPr>
              <a:t> can be used to implement </a:t>
            </a:r>
            <a:r>
              <a:rPr lang="en-US" sz="1500" dirty="0">
                <a:solidFill>
                  <a:srgbClr val="3C5790"/>
                </a:solidFill>
              </a:rPr>
              <a:t>common distributed coordination </a:t>
            </a:r>
            <a:r>
              <a:rPr lang="en-US" sz="1500" dirty="0" smtClean="0">
                <a:solidFill>
                  <a:srgbClr val="3C5790"/>
                </a:solidFill>
              </a:rPr>
              <a:t>tasks:</a:t>
            </a:r>
            <a:endParaRPr lang="en-US" sz="1500" dirty="0">
              <a:solidFill>
                <a:srgbClr val="3C5790"/>
              </a:solidFill>
            </a:endParaRPr>
          </a:p>
          <a:p>
            <a:pPr lvl="1"/>
            <a:r>
              <a:rPr lang="en-US" sz="1400" dirty="0" smtClean="0">
                <a:solidFill>
                  <a:srgbClr val="3C5790"/>
                </a:solidFill>
              </a:rPr>
              <a:t>Configuration </a:t>
            </a:r>
            <a:r>
              <a:rPr lang="en-US" sz="1400" dirty="0">
                <a:solidFill>
                  <a:srgbClr val="3C5790"/>
                </a:solidFill>
              </a:rPr>
              <a:t>management</a:t>
            </a:r>
          </a:p>
          <a:p>
            <a:pPr lvl="1"/>
            <a:r>
              <a:rPr lang="en-US" sz="1400" dirty="0" smtClean="0">
                <a:solidFill>
                  <a:srgbClr val="3C5790"/>
                </a:solidFill>
              </a:rPr>
              <a:t>Naming </a:t>
            </a:r>
            <a:r>
              <a:rPr lang="en-US" sz="1400" dirty="0">
                <a:solidFill>
                  <a:srgbClr val="3C5790"/>
                </a:solidFill>
              </a:rPr>
              <a:t>service</a:t>
            </a:r>
          </a:p>
          <a:p>
            <a:pPr lvl="1"/>
            <a:r>
              <a:rPr lang="en-US" sz="1400" dirty="0" smtClean="0">
                <a:solidFill>
                  <a:srgbClr val="3C5790"/>
                </a:solidFill>
              </a:rPr>
              <a:t>Distributed </a:t>
            </a:r>
            <a:r>
              <a:rPr lang="en-US" sz="1400" dirty="0">
                <a:solidFill>
                  <a:srgbClr val="3C5790"/>
                </a:solidFill>
              </a:rPr>
              <a:t>synchronization, such as locks and barriers</a:t>
            </a:r>
          </a:p>
          <a:p>
            <a:pPr lvl="1"/>
            <a:r>
              <a:rPr lang="en-US" sz="1400" dirty="0" smtClean="0">
                <a:solidFill>
                  <a:srgbClr val="3C5790"/>
                </a:solidFill>
              </a:rPr>
              <a:t>Cluster </a:t>
            </a:r>
            <a:r>
              <a:rPr lang="en-US" sz="1400" dirty="0">
                <a:solidFill>
                  <a:srgbClr val="3C5790"/>
                </a:solidFill>
              </a:rPr>
              <a:t>membership operations, such as detection of node leave/node join</a:t>
            </a:r>
            <a:endParaRPr lang="en-US" sz="1400" dirty="0" smtClean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8199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>
                <a:solidFill>
                  <a:schemeClr val="bg1"/>
                </a:solidFill>
              </a:rPr>
              <a:t>Apache </a:t>
            </a:r>
            <a:r>
              <a:rPr lang="fr-CA" dirty="0" err="1" smtClean="0">
                <a:solidFill>
                  <a:schemeClr val="bg1"/>
                </a:solidFill>
              </a:rPr>
              <a:t>Curator</a:t>
            </a:r>
            <a:r>
              <a:rPr lang="fr-CA" dirty="0" smtClean="0">
                <a:solidFill>
                  <a:schemeClr val="bg1"/>
                </a:solidFill>
              </a:rPr>
              <a:t> (</a:t>
            </a:r>
            <a:r>
              <a:rPr lang="fr-CA" dirty="0" err="1" smtClean="0">
                <a:solidFill>
                  <a:schemeClr val="bg1"/>
                </a:solidFill>
              </a:rPr>
              <a:t>cont</a:t>
            </a:r>
            <a:r>
              <a:rPr lang="fr-CA" dirty="0" smtClean="0">
                <a:solidFill>
                  <a:schemeClr val="bg1"/>
                </a:solidFill>
              </a:rPr>
              <a:t>.)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16002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Curator Client is a wrapper around </a:t>
            </a:r>
            <a:r>
              <a:rPr lang="en-US" sz="1400" dirty="0" err="1">
                <a:solidFill>
                  <a:srgbClr val="3C5790"/>
                </a:solidFill>
              </a:rPr>
              <a:t>ZooKeeper's</a:t>
            </a:r>
            <a:r>
              <a:rPr lang="en-US" sz="1400" dirty="0">
                <a:solidFill>
                  <a:srgbClr val="3C5790"/>
                </a:solidFill>
              </a:rPr>
              <a:t> Java client. </a:t>
            </a:r>
          </a:p>
          <a:p>
            <a:r>
              <a:rPr lang="en-US" sz="1400" dirty="0">
                <a:solidFill>
                  <a:srgbClr val="3C5790"/>
                </a:solidFill>
              </a:rPr>
              <a:t>It makes client access to </a:t>
            </a:r>
            <a:r>
              <a:rPr lang="en-US" sz="1400" dirty="0" err="1">
                <a:solidFill>
                  <a:srgbClr val="3C5790"/>
                </a:solidFill>
              </a:rPr>
              <a:t>ZooKeeper</a:t>
            </a:r>
            <a:r>
              <a:rPr lang="en-US" sz="1400" dirty="0">
                <a:solidFill>
                  <a:srgbClr val="3C5790"/>
                </a:solidFill>
              </a:rPr>
              <a:t> much simpler and less error-prone.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curator client provides the following capabilities:</a:t>
            </a:r>
          </a:p>
          <a:p>
            <a:pPr lvl="1"/>
            <a:r>
              <a:rPr lang="en-US" sz="1400" b="1" dirty="0" smtClean="0">
                <a:solidFill>
                  <a:srgbClr val="3C5790"/>
                </a:solidFill>
              </a:rPr>
              <a:t>Connection </a:t>
            </a:r>
            <a:r>
              <a:rPr lang="en-US" sz="1400" b="1" dirty="0">
                <a:solidFill>
                  <a:srgbClr val="3C5790"/>
                </a:solidFill>
              </a:rPr>
              <a:t>management</a:t>
            </a:r>
            <a:r>
              <a:rPr lang="en-US" sz="1400" dirty="0">
                <a:solidFill>
                  <a:srgbClr val="3C5790"/>
                </a:solidFill>
              </a:rPr>
              <a:t>: This manages the connection to the </a:t>
            </a:r>
            <a:r>
              <a:rPr lang="en-US" sz="1400" dirty="0" err="1">
                <a:solidFill>
                  <a:srgbClr val="3C5790"/>
                </a:solidFill>
              </a:rPr>
              <a:t>ZooKeeper</a:t>
            </a:r>
            <a:r>
              <a:rPr lang="en-US" sz="1400" dirty="0">
                <a:solidFill>
                  <a:srgbClr val="3C5790"/>
                </a:solidFill>
              </a:rPr>
              <a:t> server</a:t>
            </a:r>
          </a:p>
          <a:p>
            <a:pPr lvl="1"/>
            <a:r>
              <a:rPr lang="en-US" sz="1400" b="1" dirty="0" smtClean="0">
                <a:solidFill>
                  <a:srgbClr val="3C5790"/>
                </a:solidFill>
              </a:rPr>
              <a:t>Operations </a:t>
            </a:r>
            <a:r>
              <a:rPr lang="en-US" sz="1400" b="1" dirty="0">
                <a:solidFill>
                  <a:srgbClr val="3C5790"/>
                </a:solidFill>
              </a:rPr>
              <a:t>retry utilities</a:t>
            </a:r>
            <a:r>
              <a:rPr lang="en-US" sz="1400" dirty="0">
                <a:solidFill>
                  <a:srgbClr val="3C5790"/>
                </a:solidFill>
              </a:rPr>
              <a:t>: This is a mechanism to retry operations</a:t>
            </a:r>
          </a:p>
          <a:p>
            <a:pPr lvl="1"/>
            <a:r>
              <a:rPr lang="en-US" sz="1400" b="1" dirty="0" smtClean="0">
                <a:solidFill>
                  <a:srgbClr val="3C5790"/>
                </a:solidFill>
              </a:rPr>
              <a:t>Test </a:t>
            </a:r>
            <a:r>
              <a:rPr lang="en-US" sz="1400" b="1" dirty="0" err="1">
                <a:solidFill>
                  <a:srgbClr val="3C5790"/>
                </a:solidFill>
              </a:rPr>
              <a:t>ZooKeeper</a:t>
            </a:r>
            <a:r>
              <a:rPr lang="en-US" sz="1400" b="1" dirty="0">
                <a:solidFill>
                  <a:srgbClr val="3C5790"/>
                </a:solidFill>
              </a:rPr>
              <a:t> server</a:t>
            </a:r>
            <a:r>
              <a:rPr lang="en-US" sz="1400" dirty="0">
                <a:solidFill>
                  <a:srgbClr val="3C5790"/>
                </a:solidFill>
              </a:rPr>
              <a:t>: This is a </a:t>
            </a:r>
            <a:r>
              <a:rPr lang="en-US" sz="1400" dirty="0" err="1">
                <a:solidFill>
                  <a:srgbClr val="3C5790"/>
                </a:solidFill>
              </a:rPr>
              <a:t>ZooKeeper</a:t>
            </a:r>
            <a:r>
              <a:rPr lang="en-US" sz="1400" dirty="0">
                <a:solidFill>
                  <a:srgbClr val="3C5790"/>
                </a:solidFill>
              </a:rPr>
              <a:t> test server for testing</a:t>
            </a:r>
            <a:endParaRPr lang="en-US" sz="1400" dirty="0" smtClean="0">
              <a:solidFill>
                <a:srgbClr val="3C5790"/>
              </a:solidFill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3657600"/>
            <a:ext cx="4705350" cy="2543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70713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>
                <a:solidFill>
                  <a:schemeClr val="bg1"/>
                </a:solidFill>
              </a:rPr>
              <a:t>Apache </a:t>
            </a:r>
            <a:r>
              <a:rPr lang="fr-CA" dirty="0" err="1" smtClean="0">
                <a:solidFill>
                  <a:schemeClr val="bg1"/>
                </a:solidFill>
              </a:rPr>
              <a:t>Curator</a:t>
            </a:r>
            <a:r>
              <a:rPr lang="fr-CA" dirty="0" smtClean="0">
                <a:solidFill>
                  <a:schemeClr val="bg1"/>
                </a:solidFill>
              </a:rPr>
              <a:t> (</a:t>
            </a:r>
            <a:r>
              <a:rPr lang="fr-CA" dirty="0" err="1" smtClean="0">
                <a:solidFill>
                  <a:schemeClr val="bg1"/>
                </a:solidFill>
              </a:rPr>
              <a:t>cont</a:t>
            </a:r>
            <a:r>
              <a:rPr lang="fr-CA" dirty="0" smtClean="0">
                <a:solidFill>
                  <a:schemeClr val="bg1"/>
                </a:solidFill>
              </a:rPr>
              <a:t>.)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2004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The Curator client supports the following retry policies:</a:t>
            </a:r>
          </a:p>
          <a:p>
            <a:pPr lvl="1"/>
            <a:r>
              <a:rPr lang="en-US" sz="1400" b="1" dirty="0" err="1" smtClean="0">
                <a:solidFill>
                  <a:srgbClr val="3C5790"/>
                </a:solidFill>
              </a:rPr>
              <a:t>BoundedExponentialBackoffRetry</a:t>
            </a:r>
            <a:r>
              <a:rPr lang="en-US" sz="1400" dirty="0">
                <a:solidFill>
                  <a:srgbClr val="3C5790"/>
                </a:solidFill>
              </a:rPr>
              <a:t>: This retries a specified number of times by increasing the sleep time between the retries up to a maximum upper bound</a:t>
            </a:r>
          </a:p>
          <a:p>
            <a:pPr lvl="1"/>
            <a:r>
              <a:rPr lang="en-US" sz="1400" b="1" dirty="0" err="1" smtClean="0">
                <a:solidFill>
                  <a:srgbClr val="3C5790"/>
                </a:solidFill>
              </a:rPr>
              <a:t>ExponentialBackoffRetry</a:t>
            </a:r>
            <a:r>
              <a:rPr lang="en-US" sz="1400" dirty="0">
                <a:solidFill>
                  <a:srgbClr val="3C5790"/>
                </a:solidFill>
              </a:rPr>
              <a:t>: This retries a specified number of times by increasing the sleep time between the retries</a:t>
            </a:r>
          </a:p>
          <a:p>
            <a:pPr lvl="1"/>
            <a:r>
              <a:rPr lang="en-US" sz="1400" b="1" dirty="0" err="1" smtClean="0">
                <a:solidFill>
                  <a:srgbClr val="3C5790"/>
                </a:solidFill>
              </a:rPr>
              <a:t>RetryNTimes</a:t>
            </a:r>
            <a:r>
              <a:rPr lang="en-US" sz="1400" dirty="0">
                <a:solidFill>
                  <a:srgbClr val="3C5790"/>
                </a:solidFill>
              </a:rPr>
              <a:t>: This retries n number of times</a:t>
            </a:r>
          </a:p>
          <a:p>
            <a:pPr lvl="1"/>
            <a:r>
              <a:rPr lang="en-US" sz="1400" b="1" dirty="0" err="1" smtClean="0">
                <a:solidFill>
                  <a:srgbClr val="3C5790"/>
                </a:solidFill>
              </a:rPr>
              <a:t>RetryOneTime</a:t>
            </a:r>
            <a:r>
              <a:rPr lang="en-US" sz="1400" dirty="0">
                <a:solidFill>
                  <a:srgbClr val="3C5790"/>
                </a:solidFill>
              </a:rPr>
              <a:t>: This retries only once</a:t>
            </a:r>
          </a:p>
          <a:p>
            <a:pPr lvl="1"/>
            <a:r>
              <a:rPr lang="en-US" sz="1400" b="1" dirty="0" err="1" smtClean="0">
                <a:solidFill>
                  <a:srgbClr val="3C5790"/>
                </a:solidFill>
              </a:rPr>
              <a:t>RetryUntilElapsed</a:t>
            </a:r>
            <a:r>
              <a:rPr lang="en-US" sz="1400" dirty="0">
                <a:solidFill>
                  <a:srgbClr val="3C5790"/>
                </a:solidFill>
              </a:rPr>
              <a:t>: This retries until a specified timeout has elapsed</a:t>
            </a:r>
            <a:endParaRPr lang="en-US" sz="1400" dirty="0" smtClean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712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>
                <a:solidFill>
                  <a:schemeClr val="bg1"/>
                </a:solidFill>
              </a:rPr>
              <a:t>Apache </a:t>
            </a:r>
            <a:r>
              <a:rPr lang="fr-CA" dirty="0" err="1" smtClean="0">
                <a:solidFill>
                  <a:schemeClr val="bg1"/>
                </a:solidFill>
              </a:rPr>
              <a:t>Curator</a:t>
            </a:r>
            <a:r>
              <a:rPr lang="fr-CA" dirty="0" smtClean="0">
                <a:solidFill>
                  <a:schemeClr val="bg1"/>
                </a:solidFill>
              </a:rPr>
              <a:t> (</a:t>
            </a:r>
            <a:r>
              <a:rPr lang="fr-CA" dirty="0" err="1" smtClean="0">
                <a:solidFill>
                  <a:schemeClr val="bg1"/>
                </a:solidFill>
              </a:rPr>
              <a:t>cont</a:t>
            </a:r>
            <a:r>
              <a:rPr lang="fr-CA" dirty="0" smtClean="0">
                <a:solidFill>
                  <a:schemeClr val="bg1"/>
                </a:solidFill>
              </a:rPr>
              <a:t>.)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2004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The Curator framework is a high-level API that simplifies using </a:t>
            </a:r>
            <a:r>
              <a:rPr lang="en-US" sz="1400" dirty="0" err="1">
                <a:solidFill>
                  <a:srgbClr val="3C5790"/>
                </a:solidFill>
              </a:rPr>
              <a:t>ZooKeeper</a:t>
            </a:r>
            <a:r>
              <a:rPr lang="en-US" sz="1400" dirty="0">
                <a:solidFill>
                  <a:srgbClr val="3C5790"/>
                </a:solidFill>
              </a:rPr>
              <a:t> to a great extent. </a:t>
            </a:r>
          </a:p>
          <a:p>
            <a:r>
              <a:rPr lang="en-US" sz="1400" dirty="0">
                <a:solidFill>
                  <a:srgbClr val="3C5790"/>
                </a:solidFill>
              </a:rPr>
              <a:t>Features provided:</a:t>
            </a:r>
          </a:p>
          <a:p>
            <a:pPr lvl="1"/>
            <a:r>
              <a:rPr lang="en-US" sz="1400" b="1" dirty="0">
                <a:solidFill>
                  <a:srgbClr val="3C5790"/>
                </a:solidFill>
              </a:rPr>
              <a:t>Automatic Connection Management</a:t>
            </a:r>
            <a:r>
              <a:rPr lang="en-US" sz="1400" dirty="0">
                <a:solidFill>
                  <a:srgbClr val="3C5790"/>
                </a:solidFill>
              </a:rPr>
              <a:t>: transparently handles the scenarios where clients need to recreate a connection to the </a:t>
            </a:r>
            <a:r>
              <a:rPr lang="en-US" sz="1400" dirty="0" err="1">
                <a:solidFill>
                  <a:srgbClr val="3C5790"/>
                </a:solidFill>
              </a:rPr>
              <a:t>ZooKeeper</a:t>
            </a:r>
            <a:r>
              <a:rPr lang="en-US" sz="1400" dirty="0">
                <a:solidFill>
                  <a:srgbClr val="3C5790"/>
                </a:solidFill>
              </a:rPr>
              <a:t> server and/or retry operations.</a:t>
            </a:r>
          </a:p>
          <a:p>
            <a:pPr lvl="1"/>
            <a:r>
              <a:rPr lang="en-US" sz="1400" b="1" dirty="0">
                <a:solidFill>
                  <a:srgbClr val="3C5790"/>
                </a:solidFill>
              </a:rPr>
              <a:t>Simple and Flexible APIs</a:t>
            </a:r>
            <a:r>
              <a:rPr lang="en-US" sz="1400" dirty="0">
                <a:solidFill>
                  <a:srgbClr val="3C5790"/>
                </a:solidFill>
              </a:rPr>
              <a:t>: This feature applies the raw </a:t>
            </a:r>
            <a:r>
              <a:rPr lang="en-US" sz="1400" dirty="0" err="1">
                <a:solidFill>
                  <a:srgbClr val="3C5790"/>
                </a:solidFill>
              </a:rPr>
              <a:t>ZooKeeper</a:t>
            </a:r>
            <a:r>
              <a:rPr lang="en-US" sz="1400" dirty="0">
                <a:solidFill>
                  <a:srgbClr val="3C5790"/>
                </a:solidFill>
              </a:rPr>
              <a:t> API with a set of modern, fluent interfaces.</a:t>
            </a:r>
          </a:p>
          <a:p>
            <a:pPr lvl="1"/>
            <a:r>
              <a:rPr lang="en-US" sz="1400" b="1" dirty="0">
                <a:solidFill>
                  <a:srgbClr val="3C5790"/>
                </a:solidFill>
              </a:rPr>
              <a:t>Recipes</a:t>
            </a:r>
            <a:r>
              <a:rPr lang="en-US" sz="1400" dirty="0">
                <a:solidFill>
                  <a:srgbClr val="3C5790"/>
                </a:solidFill>
              </a:rPr>
              <a:t>: This feature implements common </a:t>
            </a:r>
            <a:r>
              <a:rPr lang="en-US" sz="1400" dirty="0" err="1">
                <a:solidFill>
                  <a:srgbClr val="3C5790"/>
                </a:solidFill>
              </a:rPr>
              <a:t>ZooKeeper</a:t>
            </a:r>
            <a:r>
              <a:rPr lang="en-US" sz="1400" dirty="0">
                <a:solidFill>
                  <a:srgbClr val="3C5790"/>
                </a:solidFill>
              </a:rPr>
              <a:t> recipes.</a:t>
            </a:r>
            <a:endParaRPr lang="en-US" sz="1400" dirty="0" smtClean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4016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>
                <a:solidFill>
                  <a:schemeClr val="bg1"/>
                </a:solidFill>
              </a:rPr>
              <a:t>Apache </a:t>
            </a:r>
            <a:r>
              <a:rPr lang="fr-CA" dirty="0" err="1" smtClean="0">
                <a:solidFill>
                  <a:schemeClr val="bg1"/>
                </a:solidFill>
              </a:rPr>
              <a:t>Curator</a:t>
            </a:r>
            <a:r>
              <a:rPr lang="fr-CA" dirty="0" smtClean="0">
                <a:solidFill>
                  <a:schemeClr val="bg1"/>
                </a:solidFill>
              </a:rPr>
              <a:t> (</a:t>
            </a:r>
            <a:r>
              <a:rPr lang="fr-CA" dirty="0" err="1" smtClean="0">
                <a:solidFill>
                  <a:schemeClr val="bg1"/>
                </a:solidFill>
              </a:rPr>
              <a:t>cont</a:t>
            </a:r>
            <a:r>
              <a:rPr lang="fr-CA" dirty="0" smtClean="0">
                <a:solidFill>
                  <a:schemeClr val="bg1"/>
                </a:solidFill>
              </a:rPr>
              <a:t>.)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2004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Curator provides a bunch of ready-to-use recipes for </a:t>
            </a:r>
            <a:r>
              <a:rPr lang="en-US" sz="1400" dirty="0" err="1">
                <a:solidFill>
                  <a:srgbClr val="3C5790"/>
                </a:solidFill>
              </a:rPr>
              <a:t>ZooKeeper</a:t>
            </a:r>
            <a:r>
              <a:rPr lang="en-US" sz="1400" dirty="0">
                <a:solidFill>
                  <a:srgbClr val="3C5790"/>
                </a:solidFill>
              </a:rPr>
              <a:t>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Leader election: Curator provides two algorithms for leader election: leader latch and leader selector. </a:t>
            </a:r>
          </a:p>
          <a:p>
            <a:r>
              <a:rPr lang="en-US" sz="1400" dirty="0">
                <a:solidFill>
                  <a:srgbClr val="3C5790"/>
                </a:solidFill>
              </a:rPr>
              <a:t>Locks: Shared re-entrant lock, Shared </a:t>
            </a:r>
            <a:r>
              <a:rPr lang="en-US" sz="1400" dirty="0" err="1">
                <a:solidFill>
                  <a:srgbClr val="3C5790"/>
                </a:solidFill>
              </a:rPr>
              <a:t>lock,Shared</a:t>
            </a:r>
            <a:r>
              <a:rPr lang="en-US" sz="1400" dirty="0">
                <a:solidFill>
                  <a:srgbClr val="3C5790"/>
                </a:solidFill>
              </a:rPr>
              <a:t> re-entrant read/write </a:t>
            </a:r>
            <a:r>
              <a:rPr lang="en-US" sz="1400" dirty="0" err="1">
                <a:solidFill>
                  <a:srgbClr val="3C5790"/>
                </a:solidFill>
              </a:rPr>
              <a:t>lock,Shared</a:t>
            </a:r>
            <a:r>
              <a:rPr lang="en-US" sz="1400" dirty="0">
                <a:solidFill>
                  <a:srgbClr val="3C5790"/>
                </a:solidFill>
              </a:rPr>
              <a:t> semaphore, </a:t>
            </a:r>
            <a:r>
              <a:rPr lang="en-US" sz="1400" dirty="0" err="1">
                <a:solidFill>
                  <a:srgbClr val="3C5790"/>
                </a:solidFill>
              </a:rPr>
              <a:t>Multishared</a:t>
            </a:r>
            <a:r>
              <a:rPr lang="en-US" sz="1400" dirty="0">
                <a:solidFill>
                  <a:srgbClr val="3C5790"/>
                </a:solidFill>
              </a:rPr>
              <a:t> lock</a:t>
            </a:r>
          </a:p>
          <a:p>
            <a:r>
              <a:rPr lang="en-US" sz="1400" dirty="0">
                <a:solidFill>
                  <a:srgbClr val="3C5790"/>
                </a:solidFill>
              </a:rPr>
              <a:t>Barrier: simple and double barrier.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Counters: manage a shared integer with a shared counter. </a:t>
            </a:r>
            <a:endParaRPr lang="en-US" sz="1400" dirty="0" smtClean="0">
              <a:solidFill>
                <a:srgbClr val="3C5790"/>
              </a:solidFill>
            </a:endParaRPr>
          </a:p>
          <a:p>
            <a:r>
              <a:rPr lang="en-US" sz="1400" dirty="0" smtClean="0">
                <a:solidFill>
                  <a:srgbClr val="3C5790"/>
                </a:solidFill>
              </a:rPr>
              <a:t>Cache: distributed cache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Queues:  distributed queue</a:t>
            </a:r>
            <a:endParaRPr lang="en-US" sz="1200" dirty="0" smtClean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5252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>
                <a:solidFill>
                  <a:schemeClr val="bg1"/>
                </a:solidFill>
              </a:rPr>
              <a:t>Apache </a:t>
            </a:r>
            <a:r>
              <a:rPr lang="fr-CA" dirty="0" err="1" smtClean="0">
                <a:solidFill>
                  <a:schemeClr val="bg1"/>
                </a:solidFill>
              </a:rPr>
              <a:t>Curator</a:t>
            </a:r>
            <a:r>
              <a:rPr lang="fr-CA" dirty="0" smtClean="0">
                <a:solidFill>
                  <a:schemeClr val="bg1"/>
                </a:solidFill>
              </a:rPr>
              <a:t> (</a:t>
            </a:r>
            <a:r>
              <a:rPr lang="fr-CA" dirty="0" err="1" smtClean="0">
                <a:solidFill>
                  <a:schemeClr val="bg1"/>
                </a:solidFill>
              </a:rPr>
              <a:t>cont</a:t>
            </a:r>
            <a:r>
              <a:rPr lang="fr-CA" dirty="0" smtClean="0">
                <a:solidFill>
                  <a:schemeClr val="bg1"/>
                </a:solidFill>
              </a:rPr>
              <a:t>.)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2004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Exhibitor is a supervisor service to manage </a:t>
            </a:r>
            <a:r>
              <a:rPr lang="en-US" sz="1400" dirty="0" err="1">
                <a:solidFill>
                  <a:srgbClr val="3C5790"/>
                </a:solidFill>
              </a:rPr>
              <a:t>ZooKeeper</a:t>
            </a:r>
            <a:r>
              <a:rPr lang="en-US" sz="1400" dirty="0">
                <a:solidFill>
                  <a:srgbClr val="3C5790"/>
                </a:solidFill>
              </a:rPr>
              <a:t> server instances.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Exhibitor is very useful for </a:t>
            </a:r>
            <a:r>
              <a:rPr lang="en-US" sz="1400" dirty="0" err="1">
                <a:solidFill>
                  <a:srgbClr val="3C5790"/>
                </a:solidFill>
              </a:rPr>
              <a:t>ZooKeeper</a:t>
            </a:r>
            <a:r>
              <a:rPr lang="en-US" sz="1400" dirty="0">
                <a:solidFill>
                  <a:srgbClr val="3C5790"/>
                </a:solidFill>
              </a:rPr>
              <a:t> instance monitoring, backup/recovery, cleanup, and visualization.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Exhibitor features:</a:t>
            </a:r>
          </a:p>
          <a:p>
            <a:pPr lvl="1"/>
            <a:r>
              <a:rPr lang="en-US" sz="1400" b="1" dirty="0">
                <a:solidFill>
                  <a:srgbClr val="3C5790"/>
                </a:solidFill>
              </a:rPr>
              <a:t>Monitoring</a:t>
            </a:r>
            <a:r>
              <a:rPr lang="en-US" sz="1400" dirty="0">
                <a:solidFill>
                  <a:srgbClr val="3C5790"/>
                </a:solidFill>
              </a:rPr>
              <a:t>: Exhibitor monitors the </a:t>
            </a:r>
            <a:r>
              <a:rPr lang="en-US" sz="1400" dirty="0" err="1">
                <a:solidFill>
                  <a:srgbClr val="3C5790"/>
                </a:solidFill>
              </a:rPr>
              <a:t>ZooKeeper</a:t>
            </a:r>
            <a:r>
              <a:rPr lang="en-US" sz="1400" dirty="0">
                <a:solidFill>
                  <a:srgbClr val="3C5790"/>
                </a:solidFill>
              </a:rPr>
              <a:t> server. </a:t>
            </a:r>
          </a:p>
          <a:p>
            <a:pPr lvl="1"/>
            <a:r>
              <a:rPr lang="en-US" sz="1400" b="1" dirty="0">
                <a:solidFill>
                  <a:srgbClr val="3C5790"/>
                </a:solidFill>
              </a:rPr>
              <a:t>Log</a:t>
            </a:r>
            <a:r>
              <a:rPr lang="en-US" sz="1400" dirty="0">
                <a:solidFill>
                  <a:srgbClr val="3C5790"/>
                </a:solidFill>
              </a:rPr>
              <a:t> </a:t>
            </a:r>
            <a:r>
              <a:rPr lang="en-US" sz="1400" b="1" dirty="0">
                <a:solidFill>
                  <a:srgbClr val="3C5790"/>
                </a:solidFill>
              </a:rPr>
              <a:t>cleanup</a:t>
            </a:r>
            <a:r>
              <a:rPr lang="en-US" sz="1400" dirty="0">
                <a:solidFill>
                  <a:srgbClr val="3C5790"/>
                </a:solidFill>
              </a:rPr>
              <a:t>: periodically do a cleanup of </a:t>
            </a:r>
            <a:r>
              <a:rPr lang="en-US" sz="1400" dirty="0" err="1">
                <a:solidFill>
                  <a:srgbClr val="3C5790"/>
                </a:solidFill>
              </a:rPr>
              <a:t>ZooKeeper</a:t>
            </a:r>
            <a:r>
              <a:rPr lang="en-US" sz="1400" dirty="0">
                <a:solidFill>
                  <a:srgbClr val="3C5790"/>
                </a:solidFill>
              </a:rPr>
              <a:t> logs.</a:t>
            </a:r>
          </a:p>
          <a:p>
            <a:pPr lvl="1"/>
            <a:r>
              <a:rPr lang="en-US" sz="1400" b="1" dirty="0">
                <a:solidFill>
                  <a:srgbClr val="3C5790"/>
                </a:solidFill>
              </a:rPr>
              <a:t>Backup/restore</a:t>
            </a:r>
            <a:r>
              <a:rPr lang="en-US" sz="1400" dirty="0">
                <a:solidFill>
                  <a:srgbClr val="3C5790"/>
                </a:solidFill>
              </a:rPr>
              <a:t>: Exhibitor can be used to back up the </a:t>
            </a:r>
            <a:r>
              <a:rPr lang="en-US" sz="1400" dirty="0" err="1">
                <a:solidFill>
                  <a:srgbClr val="3C5790"/>
                </a:solidFill>
              </a:rPr>
              <a:t>ZooKeeper</a:t>
            </a:r>
            <a:r>
              <a:rPr lang="en-US" sz="1400" dirty="0">
                <a:solidFill>
                  <a:srgbClr val="3C5790"/>
                </a:solidFill>
              </a:rPr>
              <a:t> transaction </a:t>
            </a:r>
            <a:r>
              <a:rPr lang="en-US" sz="1400" dirty="0" err="1">
                <a:solidFill>
                  <a:srgbClr val="3C5790"/>
                </a:solidFill>
              </a:rPr>
              <a:t>logfile</a:t>
            </a:r>
            <a:r>
              <a:rPr lang="en-US" sz="1400" dirty="0">
                <a:solidFill>
                  <a:srgbClr val="3C5790"/>
                </a:solidFill>
              </a:rPr>
              <a:t>. </a:t>
            </a:r>
          </a:p>
          <a:p>
            <a:pPr lvl="1"/>
            <a:r>
              <a:rPr lang="en-US" sz="1400" b="1" dirty="0">
                <a:solidFill>
                  <a:srgbClr val="3C5790"/>
                </a:solidFill>
              </a:rPr>
              <a:t>Cluster-wide configuration</a:t>
            </a:r>
            <a:r>
              <a:rPr lang="en-US" sz="1400" dirty="0">
                <a:solidFill>
                  <a:srgbClr val="3C5790"/>
                </a:solidFill>
              </a:rPr>
              <a:t>: enables the application of configuration changes to the entire </a:t>
            </a:r>
            <a:r>
              <a:rPr lang="en-US" sz="1400" dirty="0" err="1">
                <a:solidFill>
                  <a:srgbClr val="3C5790"/>
                </a:solidFill>
              </a:rPr>
              <a:t>ZooKeeper</a:t>
            </a:r>
            <a:r>
              <a:rPr lang="en-US" sz="1400" dirty="0">
                <a:solidFill>
                  <a:srgbClr val="3C5790"/>
                </a:solidFill>
              </a:rPr>
              <a:t> ensemble by presenting a single system view.</a:t>
            </a:r>
          </a:p>
          <a:p>
            <a:pPr lvl="1"/>
            <a:r>
              <a:rPr lang="en-US" sz="1400" b="1" dirty="0">
                <a:solidFill>
                  <a:srgbClr val="3C5790"/>
                </a:solidFill>
              </a:rPr>
              <a:t>Rolling configuration update</a:t>
            </a:r>
            <a:r>
              <a:rPr lang="en-US" sz="1400" dirty="0">
                <a:solidFill>
                  <a:srgbClr val="3C5790"/>
                </a:solidFill>
              </a:rPr>
              <a:t>: Exhibitor allows hot updating of configuration;</a:t>
            </a:r>
          </a:p>
          <a:p>
            <a:pPr lvl="1"/>
            <a:r>
              <a:rPr lang="en-US" sz="1400" b="1" dirty="0">
                <a:solidFill>
                  <a:srgbClr val="3C5790"/>
                </a:solidFill>
              </a:rPr>
              <a:t>REST API</a:t>
            </a:r>
            <a:r>
              <a:rPr lang="en-US" sz="1400" dirty="0">
                <a:solidFill>
                  <a:srgbClr val="3C5790"/>
                </a:solidFill>
              </a:rPr>
              <a:t>: exposes a REST API that allows developers to write programs to carry out </a:t>
            </a:r>
            <a:r>
              <a:rPr lang="en-US" sz="1400" dirty="0" err="1">
                <a:solidFill>
                  <a:srgbClr val="3C5790"/>
                </a:solidFill>
              </a:rPr>
              <a:t>ZooKeeper</a:t>
            </a:r>
            <a:r>
              <a:rPr lang="en-US" sz="1400" dirty="0">
                <a:solidFill>
                  <a:srgbClr val="3C5790"/>
                </a:solidFill>
              </a:rPr>
              <a:t> management tasks</a:t>
            </a:r>
            <a:r>
              <a:rPr lang="en-US" sz="1400" dirty="0" smtClean="0">
                <a:solidFill>
                  <a:srgbClr val="3C5790"/>
                </a:solidFill>
              </a:rPr>
              <a:t>.</a:t>
            </a:r>
          </a:p>
          <a:p>
            <a:pPr lvl="1"/>
            <a:r>
              <a:rPr lang="en-US" sz="1400" b="1" dirty="0">
                <a:solidFill>
                  <a:srgbClr val="3C5790"/>
                </a:solidFill>
              </a:rPr>
              <a:t>Visualization</a:t>
            </a:r>
            <a:r>
              <a:rPr lang="en-US" sz="1400" dirty="0">
                <a:solidFill>
                  <a:srgbClr val="3C5790"/>
                </a:solidFill>
              </a:rPr>
              <a:t>: Exhibitor presents a graphical visualization of the </a:t>
            </a:r>
            <a:r>
              <a:rPr lang="en-US" sz="1400" dirty="0" err="1">
                <a:solidFill>
                  <a:srgbClr val="3C5790"/>
                </a:solidFill>
              </a:rPr>
              <a:t>ZooKeeper</a:t>
            </a:r>
            <a:r>
              <a:rPr lang="en-US" sz="1400" dirty="0">
                <a:solidFill>
                  <a:srgbClr val="3C5790"/>
                </a:solidFill>
              </a:rPr>
              <a:t> tree.</a:t>
            </a:r>
            <a:endParaRPr lang="en-US" sz="1400" dirty="0" smtClean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6325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>
                <a:solidFill>
                  <a:schemeClr val="bg1"/>
                </a:solidFill>
              </a:rPr>
              <a:t>Zookeeper</a:t>
            </a:r>
            <a:r>
              <a:rPr lang="fr-CA" dirty="0" smtClean="0">
                <a:solidFill>
                  <a:schemeClr val="bg1"/>
                </a:solidFill>
              </a:rPr>
              <a:t> In Action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200400"/>
          </a:xfrm>
        </p:spPr>
        <p:txBody>
          <a:bodyPr/>
          <a:lstStyle/>
          <a:p>
            <a:r>
              <a:rPr lang="en-US" sz="1400" dirty="0" err="1">
                <a:solidFill>
                  <a:srgbClr val="3C5790"/>
                </a:solidFill>
              </a:rPr>
              <a:t>ZooKeeper</a:t>
            </a:r>
            <a:r>
              <a:rPr lang="en-US" sz="1400" dirty="0">
                <a:solidFill>
                  <a:srgbClr val="3C5790"/>
                </a:solidFill>
              </a:rPr>
              <a:t> is used by organizations such as Yahoo!, Netflix, Facebook, Twitter, </a:t>
            </a:r>
            <a:r>
              <a:rPr lang="en-US" sz="1400" dirty="0" smtClean="0">
                <a:solidFill>
                  <a:srgbClr val="3C5790"/>
                </a:solidFill>
              </a:rPr>
              <a:t>eBay.</a:t>
            </a:r>
            <a:endParaRPr lang="en-US" sz="1400" dirty="0">
              <a:solidFill>
                <a:srgbClr val="3C5790"/>
              </a:solidFill>
            </a:endParaRPr>
          </a:p>
          <a:p>
            <a:r>
              <a:rPr lang="en-US" sz="1400" dirty="0">
                <a:solidFill>
                  <a:srgbClr val="3C5790"/>
                </a:solidFill>
              </a:rPr>
              <a:t>Frameworks using Apache Zookeeper:</a:t>
            </a:r>
          </a:p>
          <a:p>
            <a:r>
              <a:rPr lang="en-US" sz="1400" b="1" dirty="0">
                <a:solidFill>
                  <a:srgbClr val="3C5790"/>
                </a:solidFill>
              </a:rPr>
              <a:t>Apache </a:t>
            </a:r>
            <a:r>
              <a:rPr lang="en-US" sz="1400" b="1" dirty="0" err="1" smtClean="0">
                <a:solidFill>
                  <a:srgbClr val="3C5790"/>
                </a:solidFill>
              </a:rPr>
              <a:t>BookKeeper</a:t>
            </a:r>
            <a:r>
              <a:rPr lang="en-US" sz="1400" dirty="0" smtClean="0">
                <a:solidFill>
                  <a:srgbClr val="3C5790"/>
                </a:solidFill>
              </a:rPr>
              <a:t>: distributed logging syste</a:t>
            </a:r>
            <a:r>
              <a:rPr lang="en-US" sz="1400" dirty="0">
                <a:solidFill>
                  <a:srgbClr val="3C5790"/>
                </a:solidFill>
              </a:rPr>
              <a:t>m</a:t>
            </a:r>
          </a:p>
          <a:p>
            <a:r>
              <a:rPr lang="en-US" sz="1400" b="1" dirty="0">
                <a:solidFill>
                  <a:srgbClr val="3C5790"/>
                </a:solidFill>
              </a:rPr>
              <a:t>Apache </a:t>
            </a:r>
            <a:r>
              <a:rPr lang="en-US" sz="1400" b="1" dirty="0" err="1" smtClean="0">
                <a:solidFill>
                  <a:srgbClr val="3C5790"/>
                </a:solidFill>
              </a:rPr>
              <a:t>Hadoop</a:t>
            </a:r>
            <a:r>
              <a:rPr lang="en-US" sz="1400" dirty="0">
                <a:solidFill>
                  <a:srgbClr val="3C5790"/>
                </a:solidFill>
              </a:rPr>
              <a:t>: framework that processes large datasets </a:t>
            </a:r>
            <a:r>
              <a:rPr lang="en-US" sz="1400" dirty="0" smtClean="0">
                <a:solidFill>
                  <a:srgbClr val="3C5790"/>
                </a:solidFill>
              </a:rPr>
              <a:t>using clusters </a:t>
            </a:r>
            <a:r>
              <a:rPr lang="en-US" sz="1400" dirty="0">
                <a:solidFill>
                  <a:srgbClr val="3C5790"/>
                </a:solidFill>
              </a:rPr>
              <a:t>that span over a large number of nodes</a:t>
            </a:r>
          </a:p>
          <a:p>
            <a:r>
              <a:rPr lang="en-US" sz="1400" b="1" dirty="0">
                <a:solidFill>
                  <a:srgbClr val="3C5790"/>
                </a:solidFill>
              </a:rPr>
              <a:t>Apache </a:t>
            </a:r>
            <a:r>
              <a:rPr lang="en-US" sz="1400" b="1" dirty="0" err="1" smtClean="0">
                <a:solidFill>
                  <a:srgbClr val="3C5790"/>
                </a:solidFill>
              </a:rPr>
              <a:t>Hbase</a:t>
            </a:r>
            <a:r>
              <a:rPr lang="en-US" sz="1400" dirty="0">
                <a:solidFill>
                  <a:srgbClr val="3C5790"/>
                </a:solidFill>
              </a:rPr>
              <a:t>: distributed, scalable, big data </a:t>
            </a:r>
            <a:r>
              <a:rPr lang="en-US" sz="1400" dirty="0" smtClean="0">
                <a:solidFill>
                  <a:srgbClr val="3C5790"/>
                </a:solidFill>
              </a:rPr>
              <a:t>store.</a:t>
            </a:r>
            <a:endParaRPr lang="en-US" sz="1400" dirty="0">
              <a:solidFill>
                <a:srgbClr val="3C5790"/>
              </a:solidFill>
            </a:endParaRPr>
          </a:p>
          <a:p>
            <a:r>
              <a:rPr lang="en-US" sz="1400" b="1" dirty="0">
                <a:solidFill>
                  <a:srgbClr val="3C5790"/>
                </a:solidFill>
              </a:rPr>
              <a:t>Apache </a:t>
            </a:r>
            <a:r>
              <a:rPr lang="en-US" sz="1400" b="1" dirty="0" smtClean="0">
                <a:solidFill>
                  <a:srgbClr val="3C5790"/>
                </a:solidFill>
              </a:rPr>
              <a:t>Helix</a:t>
            </a:r>
            <a:r>
              <a:rPr lang="en-US" sz="1400" dirty="0">
                <a:solidFill>
                  <a:srgbClr val="3C5790"/>
                </a:solidFill>
              </a:rPr>
              <a:t>: cluster management </a:t>
            </a:r>
            <a:r>
              <a:rPr lang="en-US" sz="1400" dirty="0" smtClean="0">
                <a:solidFill>
                  <a:srgbClr val="3C5790"/>
                </a:solidFill>
              </a:rPr>
              <a:t>framework.</a:t>
            </a:r>
            <a:endParaRPr lang="en-US" sz="1400" dirty="0">
              <a:solidFill>
                <a:srgbClr val="3C5790"/>
              </a:solidFill>
            </a:endParaRPr>
          </a:p>
          <a:p>
            <a:r>
              <a:rPr lang="en-US" sz="1400" b="1" dirty="0" err="1">
                <a:solidFill>
                  <a:srgbClr val="3C5790"/>
                </a:solidFill>
              </a:rPr>
              <a:t>OpenStack</a:t>
            </a:r>
            <a:r>
              <a:rPr lang="en-US" sz="1400" b="1" dirty="0">
                <a:solidFill>
                  <a:srgbClr val="3C5790"/>
                </a:solidFill>
              </a:rPr>
              <a:t> Nova</a:t>
            </a:r>
            <a:r>
              <a:rPr lang="en-US" sz="1400" dirty="0">
                <a:solidFill>
                  <a:srgbClr val="3C5790"/>
                </a:solidFill>
              </a:rPr>
              <a:t>: open source software stack for the creation and management of private and public </a:t>
            </a:r>
            <a:r>
              <a:rPr lang="en-US" sz="1400" dirty="0" smtClean="0">
                <a:solidFill>
                  <a:srgbClr val="3C5790"/>
                </a:solidFill>
              </a:rPr>
              <a:t>clouds.</a:t>
            </a:r>
            <a:endParaRPr lang="en-US" sz="1400" dirty="0">
              <a:solidFill>
                <a:srgbClr val="3C5790"/>
              </a:solidFill>
            </a:endParaRPr>
          </a:p>
          <a:p>
            <a:endParaRPr lang="en-US" sz="1200" dirty="0" smtClean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2960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>
                <a:solidFill>
                  <a:schemeClr val="bg1"/>
                </a:solidFill>
              </a:rPr>
              <a:t>Conclussion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2004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Mature technology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Lots of useful features</a:t>
            </a:r>
          </a:p>
          <a:p>
            <a:endParaRPr lang="en-US" sz="1400" dirty="0" smtClean="0">
              <a:solidFill>
                <a:srgbClr val="3C5790"/>
              </a:solidFill>
            </a:endParaRPr>
          </a:p>
          <a:p>
            <a:endParaRPr lang="en-US" sz="1200" dirty="0" smtClean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631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z="4000" dirty="0" err="1" smtClean="0">
                <a:solidFill>
                  <a:schemeClr val="bg1">
                    <a:lumMod val="95000"/>
                  </a:schemeClr>
                </a:solidFill>
              </a:rPr>
              <a:t>Bibliography</a:t>
            </a:r>
            <a:endParaRPr lang="fr-CA" sz="4000" dirty="0" smtClean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123" name="Espace réservé du contenu 4"/>
          <p:cNvSpPr>
            <a:spLocks noGrp="1"/>
          </p:cNvSpPr>
          <p:nvPr>
            <p:ph idx="1"/>
          </p:nvPr>
        </p:nvSpPr>
        <p:spPr>
          <a:xfrm>
            <a:off x="457200" y="1676400"/>
            <a:ext cx="8458200" cy="4876800"/>
          </a:xfrm>
        </p:spPr>
        <p:txBody>
          <a:bodyPr/>
          <a:lstStyle/>
          <a:p>
            <a:r>
              <a:rPr lang="en-US" sz="1600" dirty="0" smtClean="0">
                <a:solidFill>
                  <a:schemeClr val="bg1"/>
                </a:solidFill>
              </a:rPr>
              <a:t>http://en.wikipedia.org/wiki/Apache_ZooKeeper</a:t>
            </a:r>
            <a:endParaRPr lang="fr-CA" sz="1600" dirty="0" smtClean="0">
              <a:solidFill>
                <a:schemeClr val="bg1"/>
              </a:solidFill>
            </a:endParaRPr>
          </a:p>
          <a:p>
            <a:r>
              <a:rPr lang="fr-CA" sz="1600" dirty="0" err="1" smtClean="0">
                <a:solidFill>
                  <a:schemeClr val="bg1"/>
                </a:solidFill>
              </a:rPr>
              <a:t>Oreilly</a:t>
            </a:r>
            <a:r>
              <a:rPr lang="fr-CA" sz="1600" dirty="0" smtClean="0">
                <a:solidFill>
                  <a:schemeClr val="bg1"/>
                </a:solidFill>
              </a:rPr>
              <a:t> – </a:t>
            </a:r>
            <a:r>
              <a:rPr lang="fr-CA" sz="1600" dirty="0" err="1" smtClean="0">
                <a:solidFill>
                  <a:schemeClr val="bg1"/>
                </a:solidFill>
              </a:rPr>
              <a:t>ZooKeeper</a:t>
            </a:r>
            <a:endParaRPr lang="fr-CA" sz="1600" dirty="0" smtClean="0">
              <a:solidFill>
                <a:schemeClr val="bg1"/>
              </a:solidFill>
            </a:endParaRPr>
          </a:p>
          <a:p>
            <a:r>
              <a:rPr lang="fr-CA" sz="1600" dirty="0" smtClean="0">
                <a:solidFill>
                  <a:schemeClr val="bg1"/>
                </a:solidFill>
              </a:rPr>
              <a:t>Apache </a:t>
            </a:r>
            <a:r>
              <a:rPr lang="fr-CA" sz="1600" dirty="0" err="1" smtClean="0">
                <a:solidFill>
                  <a:schemeClr val="bg1"/>
                </a:solidFill>
              </a:rPr>
              <a:t>Zookeeper</a:t>
            </a:r>
            <a:r>
              <a:rPr lang="fr-CA" sz="1600" dirty="0" smtClean="0">
                <a:solidFill>
                  <a:schemeClr val="bg1"/>
                </a:solidFill>
              </a:rPr>
              <a:t> Essentials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Espace réservé du contenu 4"/>
          <p:cNvSpPr>
            <a:spLocks noGrp="1"/>
          </p:cNvSpPr>
          <p:nvPr>
            <p:ph idx="1"/>
          </p:nvPr>
        </p:nvSpPr>
        <p:spPr>
          <a:xfrm>
            <a:off x="3048000" y="2667000"/>
            <a:ext cx="3200400" cy="762000"/>
          </a:xfrm>
        </p:spPr>
        <p:txBody>
          <a:bodyPr/>
          <a:lstStyle/>
          <a:p>
            <a:pPr>
              <a:buNone/>
            </a:pPr>
            <a:r>
              <a:rPr lang="en-US" sz="4000" dirty="0" smtClean="0">
                <a:solidFill>
                  <a:schemeClr val="bg1"/>
                </a:solidFill>
              </a:rPr>
              <a:t>Questions ?</a:t>
            </a:r>
          </a:p>
          <a:p>
            <a:endParaRPr lang="fr-CA" sz="1600" dirty="0" smtClean="0">
              <a:solidFill>
                <a:schemeClr val="bg1"/>
              </a:solidFill>
            </a:endParaRPr>
          </a:p>
          <a:p>
            <a:endParaRPr lang="fr-CA" sz="16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>
                <a:solidFill>
                  <a:schemeClr val="bg1"/>
                </a:solidFill>
              </a:rPr>
              <a:t>Distributed</a:t>
            </a:r>
            <a:r>
              <a:rPr lang="fr-CA" dirty="0" smtClean="0">
                <a:solidFill>
                  <a:schemeClr val="bg1"/>
                </a:solidFill>
              </a:rPr>
              <a:t> </a:t>
            </a:r>
            <a:r>
              <a:rPr lang="fr-CA" dirty="0" err="1" smtClean="0">
                <a:solidFill>
                  <a:schemeClr val="bg1"/>
                </a:solidFill>
              </a:rPr>
              <a:t>Systems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228600" y="2133600"/>
            <a:ext cx="8686800" cy="4419600"/>
          </a:xfrm>
        </p:spPr>
        <p:txBody>
          <a:bodyPr/>
          <a:lstStyle/>
          <a:p>
            <a:r>
              <a:rPr lang="en-US" sz="1500" dirty="0">
                <a:solidFill>
                  <a:srgbClr val="3C5790"/>
                </a:solidFill>
              </a:rPr>
              <a:t>A distributed system:</a:t>
            </a:r>
          </a:p>
          <a:p>
            <a:pPr lvl="1"/>
            <a:r>
              <a:rPr lang="en-US" sz="1400" dirty="0" smtClean="0">
                <a:solidFill>
                  <a:srgbClr val="3C5790"/>
                </a:solidFill>
              </a:rPr>
              <a:t>composed </a:t>
            </a:r>
            <a:r>
              <a:rPr lang="en-US" sz="1400" dirty="0">
                <a:solidFill>
                  <a:srgbClr val="3C5790"/>
                </a:solidFill>
              </a:rPr>
              <a:t>of independent computing entities linked together</a:t>
            </a:r>
          </a:p>
          <a:p>
            <a:pPr lvl="1"/>
            <a:r>
              <a:rPr lang="en-US" sz="1400" dirty="0" smtClean="0">
                <a:solidFill>
                  <a:srgbClr val="3C5790"/>
                </a:solidFill>
              </a:rPr>
              <a:t>the </a:t>
            </a:r>
            <a:r>
              <a:rPr lang="en-US" sz="1400" dirty="0">
                <a:solidFill>
                  <a:srgbClr val="3C5790"/>
                </a:solidFill>
              </a:rPr>
              <a:t>components communicate/coordinate with each </a:t>
            </a:r>
            <a:r>
              <a:rPr lang="en-US" sz="1400" dirty="0" smtClean="0">
                <a:solidFill>
                  <a:srgbClr val="3C5790"/>
                </a:solidFill>
              </a:rPr>
              <a:t>other</a:t>
            </a:r>
          </a:p>
          <a:p>
            <a:r>
              <a:rPr lang="en-US" sz="1500" dirty="0" smtClean="0">
                <a:solidFill>
                  <a:srgbClr val="3C5790"/>
                </a:solidFill>
              </a:rPr>
              <a:t>Example of distributed systems: </a:t>
            </a:r>
            <a:r>
              <a:rPr lang="en-US" sz="1500" dirty="0">
                <a:solidFill>
                  <a:srgbClr val="3C5790"/>
                </a:solidFill>
              </a:rPr>
              <a:t>Gmail, Yahoo, </a:t>
            </a:r>
            <a:r>
              <a:rPr lang="en-US" sz="1500" dirty="0" smtClean="0">
                <a:solidFill>
                  <a:srgbClr val="3C5790"/>
                </a:solidFill>
              </a:rPr>
              <a:t>Multiplayer </a:t>
            </a:r>
            <a:r>
              <a:rPr lang="en-US" sz="1500" dirty="0">
                <a:solidFill>
                  <a:srgbClr val="3C5790"/>
                </a:solidFill>
              </a:rPr>
              <a:t>online </a:t>
            </a:r>
            <a:r>
              <a:rPr lang="en-US" sz="1500" dirty="0" smtClean="0">
                <a:solidFill>
                  <a:srgbClr val="3C5790"/>
                </a:solidFill>
              </a:rPr>
              <a:t>gaming.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>
                <a:solidFill>
                  <a:schemeClr val="bg1"/>
                </a:solidFill>
              </a:rPr>
              <a:t>Distributed</a:t>
            </a:r>
            <a:r>
              <a:rPr lang="fr-CA" dirty="0" smtClean="0">
                <a:solidFill>
                  <a:schemeClr val="bg1"/>
                </a:solidFill>
              </a:rPr>
              <a:t> </a:t>
            </a:r>
            <a:r>
              <a:rPr lang="fr-CA" dirty="0" err="1" smtClean="0">
                <a:solidFill>
                  <a:schemeClr val="bg1"/>
                </a:solidFill>
              </a:rPr>
              <a:t>Systems</a:t>
            </a:r>
            <a:r>
              <a:rPr lang="fr-CA" dirty="0" smtClean="0">
                <a:solidFill>
                  <a:schemeClr val="bg1"/>
                </a:solidFill>
              </a:rPr>
              <a:t> (</a:t>
            </a:r>
            <a:r>
              <a:rPr lang="fr-CA" dirty="0" err="1" smtClean="0">
                <a:solidFill>
                  <a:schemeClr val="bg1"/>
                </a:solidFill>
              </a:rPr>
              <a:t>cont</a:t>
            </a:r>
            <a:r>
              <a:rPr lang="fr-CA" dirty="0" smtClean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228600" y="2133600"/>
            <a:ext cx="8686800" cy="4419600"/>
          </a:xfrm>
        </p:spPr>
        <p:txBody>
          <a:bodyPr/>
          <a:lstStyle/>
          <a:p>
            <a:r>
              <a:rPr lang="en-US" sz="1500" dirty="0">
                <a:solidFill>
                  <a:srgbClr val="3C5790"/>
                </a:solidFill>
              </a:rPr>
              <a:t>Distributed system characteristics:</a:t>
            </a:r>
          </a:p>
          <a:p>
            <a:pPr lvl="1"/>
            <a:r>
              <a:rPr lang="en-US" sz="1400" b="1" dirty="0">
                <a:solidFill>
                  <a:srgbClr val="3C5790"/>
                </a:solidFill>
              </a:rPr>
              <a:t>Resource sharing</a:t>
            </a:r>
            <a:r>
              <a:rPr lang="en-US" sz="1400" dirty="0">
                <a:solidFill>
                  <a:srgbClr val="3C5790"/>
                </a:solidFill>
              </a:rPr>
              <a:t>: storage space, computing power, data, and services.</a:t>
            </a:r>
          </a:p>
          <a:p>
            <a:pPr lvl="1"/>
            <a:r>
              <a:rPr lang="en-US" sz="1400" b="1" dirty="0">
                <a:solidFill>
                  <a:srgbClr val="3C5790"/>
                </a:solidFill>
              </a:rPr>
              <a:t>Extendibility</a:t>
            </a:r>
            <a:r>
              <a:rPr lang="en-US" sz="1400" dirty="0">
                <a:solidFill>
                  <a:srgbClr val="3C5790"/>
                </a:solidFill>
              </a:rPr>
              <a:t>: possibility of extending and improving the system incrementally.</a:t>
            </a:r>
          </a:p>
          <a:p>
            <a:pPr lvl="1"/>
            <a:r>
              <a:rPr lang="en-US" sz="1400" b="1" dirty="0">
                <a:solidFill>
                  <a:srgbClr val="3C5790"/>
                </a:solidFill>
              </a:rPr>
              <a:t>Concurrency</a:t>
            </a:r>
            <a:r>
              <a:rPr lang="en-US" sz="1400" dirty="0">
                <a:solidFill>
                  <a:srgbClr val="3C5790"/>
                </a:solidFill>
              </a:rPr>
              <a:t>: system's capability to be used by multiple users at the same time.</a:t>
            </a:r>
          </a:p>
          <a:p>
            <a:pPr lvl="1"/>
            <a:r>
              <a:rPr lang="en-US" sz="1400" b="1" dirty="0">
                <a:solidFill>
                  <a:srgbClr val="3C5790"/>
                </a:solidFill>
              </a:rPr>
              <a:t>Performance and scalability</a:t>
            </a:r>
            <a:r>
              <a:rPr lang="en-US" sz="1400" dirty="0">
                <a:solidFill>
                  <a:srgbClr val="3C5790"/>
                </a:solidFill>
              </a:rPr>
              <a:t>: ensures that the response time of the system doesn't degrade as the overall load increases.</a:t>
            </a:r>
          </a:p>
          <a:p>
            <a:pPr lvl="1"/>
            <a:r>
              <a:rPr lang="en-US" sz="1400" b="1" dirty="0">
                <a:solidFill>
                  <a:srgbClr val="3C5790"/>
                </a:solidFill>
              </a:rPr>
              <a:t>Fault tolerance</a:t>
            </a:r>
            <a:r>
              <a:rPr lang="en-US" sz="1400" dirty="0">
                <a:solidFill>
                  <a:srgbClr val="3C5790"/>
                </a:solidFill>
              </a:rPr>
              <a:t>: ensures availability even if some of the components fail or operate in a degraded mode.</a:t>
            </a:r>
          </a:p>
          <a:p>
            <a:pPr lvl="1"/>
            <a:r>
              <a:rPr lang="en-US" sz="1400" b="1" dirty="0">
                <a:solidFill>
                  <a:srgbClr val="3C5790"/>
                </a:solidFill>
              </a:rPr>
              <a:t>Abstraction through APIs</a:t>
            </a:r>
            <a:r>
              <a:rPr lang="en-US" sz="1400" dirty="0">
                <a:solidFill>
                  <a:srgbClr val="3C5790"/>
                </a:solidFill>
              </a:rPr>
              <a:t>: system's individual components are concealed from the end users, revealing only the end services to them. </a:t>
            </a:r>
            <a:endParaRPr lang="en-US" sz="1400" dirty="0" smtClean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0659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>
                <a:solidFill>
                  <a:schemeClr val="bg1"/>
                </a:solidFill>
              </a:rPr>
              <a:t>Architecture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1600200"/>
          </a:xfrm>
        </p:spPr>
        <p:txBody>
          <a:bodyPr/>
          <a:lstStyle/>
          <a:p>
            <a:r>
              <a:rPr lang="en-US" sz="1400" dirty="0" err="1">
                <a:solidFill>
                  <a:srgbClr val="3C5790"/>
                </a:solidFill>
              </a:rPr>
              <a:t>ZooKeeper</a:t>
            </a:r>
            <a:r>
              <a:rPr lang="en-US" sz="1400" dirty="0">
                <a:solidFill>
                  <a:srgbClr val="3C5790"/>
                </a:solidFill>
              </a:rPr>
              <a:t> allows distributed processes to coordinate with each other through a shared hierarchical namespace of data registers.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namespace looks quite similar to a Unix </a:t>
            </a:r>
            <a:r>
              <a:rPr lang="en-US" sz="1400" dirty="0" err="1">
                <a:solidFill>
                  <a:srgbClr val="3C5790"/>
                </a:solidFill>
              </a:rPr>
              <a:t>filesystem</a:t>
            </a:r>
            <a:r>
              <a:rPr lang="en-US" sz="1400" dirty="0">
                <a:solidFill>
                  <a:srgbClr val="3C5790"/>
                </a:solidFill>
              </a:rPr>
              <a:t>. 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data registers are known as </a:t>
            </a:r>
            <a:r>
              <a:rPr lang="en-US" sz="1400" b="1" dirty="0" err="1">
                <a:solidFill>
                  <a:srgbClr val="3C5790"/>
                </a:solidFill>
              </a:rPr>
              <a:t>znodes</a:t>
            </a:r>
            <a:r>
              <a:rPr lang="en-US" sz="1400" dirty="0">
                <a:solidFill>
                  <a:srgbClr val="3C5790"/>
                </a:solidFill>
              </a:rPr>
              <a:t> in the </a:t>
            </a:r>
            <a:r>
              <a:rPr lang="en-US" sz="1400" dirty="0" err="1">
                <a:solidFill>
                  <a:srgbClr val="3C5790"/>
                </a:solidFill>
              </a:rPr>
              <a:t>ZooKeeper</a:t>
            </a:r>
            <a:r>
              <a:rPr lang="en-US" sz="1400" dirty="0">
                <a:solidFill>
                  <a:srgbClr val="3C5790"/>
                </a:solidFill>
              </a:rPr>
              <a:t> nomenclature</a:t>
            </a:r>
            <a:r>
              <a:rPr lang="en-US" sz="1400" dirty="0" smtClean="0">
                <a:solidFill>
                  <a:srgbClr val="3C5790"/>
                </a:solidFill>
              </a:rPr>
              <a:t>.</a:t>
            </a:r>
          </a:p>
          <a:p>
            <a:r>
              <a:rPr lang="en-US" sz="1400" dirty="0" err="1">
                <a:solidFill>
                  <a:srgbClr val="3C5790"/>
                </a:solidFill>
              </a:rPr>
              <a:t>Znodes</a:t>
            </a:r>
            <a:r>
              <a:rPr lang="en-US" sz="1400" dirty="0">
                <a:solidFill>
                  <a:srgbClr val="3C5790"/>
                </a:solidFill>
              </a:rPr>
              <a:t> are organized </a:t>
            </a:r>
            <a:r>
              <a:rPr lang="en-US" sz="1400" dirty="0" smtClean="0">
                <a:solidFill>
                  <a:srgbClr val="3C5790"/>
                </a:solidFill>
              </a:rPr>
              <a:t>hierarchically like </a:t>
            </a:r>
            <a:r>
              <a:rPr lang="en-US" sz="1400" dirty="0">
                <a:solidFill>
                  <a:srgbClr val="3C5790"/>
                </a:solidFill>
              </a:rPr>
              <a:t>a tree as a standard </a:t>
            </a:r>
            <a:r>
              <a:rPr lang="en-US" sz="1400" dirty="0" err="1">
                <a:solidFill>
                  <a:srgbClr val="3C5790"/>
                </a:solidFill>
              </a:rPr>
              <a:t>filesystem</a:t>
            </a:r>
            <a:r>
              <a:rPr lang="en-US" sz="1400" dirty="0">
                <a:solidFill>
                  <a:srgbClr val="3C5790"/>
                </a:solidFill>
              </a:rPr>
              <a:t>. </a:t>
            </a:r>
            <a:endParaRPr lang="en-US" sz="1400" dirty="0" smtClean="0">
              <a:solidFill>
                <a:srgbClr val="3C5790"/>
              </a:solidFill>
            </a:endParaRPr>
          </a:p>
          <a:p>
            <a:r>
              <a:rPr lang="en-US" sz="1400" dirty="0">
                <a:solidFill>
                  <a:srgbClr val="3C5790"/>
                </a:solidFill>
              </a:rPr>
              <a:t>The </a:t>
            </a:r>
            <a:r>
              <a:rPr lang="en-US" sz="1400" dirty="0" err="1">
                <a:solidFill>
                  <a:srgbClr val="3C5790"/>
                </a:solidFill>
              </a:rPr>
              <a:t>znodes</a:t>
            </a:r>
            <a:r>
              <a:rPr lang="en-US" sz="1400" dirty="0">
                <a:solidFill>
                  <a:srgbClr val="3C5790"/>
                </a:solidFill>
              </a:rPr>
              <a:t> are called data registers because they can </a:t>
            </a:r>
            <a:r>
              <a:rPr lang="en-US" sz="1400" b="1" dirty="0">
                <a:solidFill>
                  <a:srgbClr val="3C5790"/>
                </a:solidFill>
              </a:rPr>
              <a:t>store</a:t>
            </a:r>
            <a:r>
              <a:rPr lang="en-US" sz="1400" dirty="0">
                <a:solidFill>
                  <a:srgbClr val="3C5790"/>
                </a:solidFill>
              </a:rPr>
              <a:t> </a:t>
            </a:r>
            <a:r>
              <a:rPr lang="en-US" sz="1400" b="1" dirty="0">
                <a:solidFill>
                  <a:srgbClr val="3C5790"/>
                </a:solidFill>
              </a:rPr>
              <a:t>data.</a:t>
            </a:r>
            <a:endParaRPr lang="en-US" sz="1400" b="1" dirty="0" smtClean="0">
              <a:solidFill>
                <a:srgbClr val="3C5790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9900" y="3886200"/>
            <a:ext cx="2752725" cy="2714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>
                <a:solidFill>
                  <a:schemeClr val="bg1"/>
                </a:solidFill>
              </a:rPr>
              <a:t>Architecture (</a:t>
            </a:r>
            <a:r>
              <a:rPr lang="fr-CA" dirty="0" err="1" smtClean="0">
                <a:solidFill>
                  <a:schemeClr val="bg1"/>
                </a:solidFill>
              </a:rPr>
              <a:t>cont</a:t>
            </a:r>
            <a:r>
              <a:rPr lang="fr-CA" dirty="0" smtClean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22860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The data in a </a:t>
            </a:r>
            <a:r>
              <a:rPr lang="en-US" sz="1400" dirty="0" err="1">
                <a:solidFill>
                  <a:srgbClr val="3C5790"/>
                </a:solidFill>
              </a:rPr>
              <a:t>znode</a:t>
            </a:r>
            <a:r>
              <a:rPr lang="en-US" sz="1400" dirty="0">
                <a:solidFill>
                  <a:srgbClr val="3C5790"/>
                </a:solidFill>
              </a:rPr>
              <a:t> is typically stored in a byte format, with a maximum data size in each </a:t>
            </a:r>
            <a:r>
              <a:rPr lang="en-US" sz="1400" dirty="0" err="1">
                <a:solidFill>
                  <a:srgbClr val="3C5790"/>
                </a:solidFill>
              </a:rPr>
              <a:t>znode</a:t>
            </a:r>
            <a:r>
              <a:rPr lang="en-US" sz="1400" dirty="0">
                <a:solidFill>
                  <a:srgbClr val="3C5790"/>
                </a:solidFill>
              </a:rPr>
              <a:t> of no more than 1 MB</a:t>
            </a:r>
            <a:r>
              <a:rPr lang="en-US" sz="1400" dirty="0" smtClean="0">
                <a:solidFill>
                  <a:srgbClr val="3C5790"/>
                </a:solidFill>
              </a:rPr>
              <a:t>.</a:t>
            </a:r>
          </a:p>
          <a:p>
            <a:r>
              <a:rPr lang="en-US" sz="1400" dirty="0" err="1">
                <a:solidFill>
                  <a:srgbClr val="3C5790"/>
                </a:solidFill>
              </a:rPr>
              <a:t>ZooKeeper</a:t>
            </a:r>
            <a:r>
              <a:rPr lang="en-US" sz="1400" dirty="0">
                <a:solidFill>
                  <a:srgbClr val="3C5790"/>
                </a:solidFill>
              </a:rPr>
              <a:t> is designed for coordination, and almost all forms of coordination data are relatively small in size</a:t>
            </a:r>
          </a:p>
          <a:p>
            <a:r>
              <a:rPr lang="en-US" sz="1400" dirty="0">
                <a:solidFill>
                  <a:srgbClr val="3C5790"/>
                </a:solidFill>
              </a:rPr>
              <a:t>It is recommended that the actual data size be much less than this limit as well</a:t>
            </a:r>
            <a:r>
              <a:rPr lang="en-US" sz="1400" dirty="0" smtClean="0">
                <a:solidFill>
                  <a:srgbClr val="3C5790"/>
                </a:solidFill>
              </a:rPr>
              <a:t>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Like files in a </a:t>
            </a:r>
            <a:r>
              <a:rPr lang="en-US" sz="1400" dirty="0" err="1">
                <a:solidFill>
                  <a:srgbClr val="3C5790"/>
                </a:solidFill>
              </a:rPr>
              <a:t>filesystem</a:t>
            </a:r>
            <a:r>
              <a:rPr lang="en-US" sz="1400" dirty="0">
                <a:solidFill>
                  <a:srgbClr val="3C5790"/>
                </a:solidFill>
              </a:rPr>
              <a:t>, </a:t>
            </a:r>
            <a:r>
              <a:rPr lang="en-US" sz="1400" dirty="0" err="1">
                <a:solidFill>
                  <a:srgbClr val="3C5790"/>
                </a:solidFill>
              </a:rPr>
              <a:t>znodes</a:t>
            </a:r>
            <a:r>
              <a:rPr lang="en-US" sz="1400" dirty="0">
                <a:solidFill>
                  <a:srgbClr val="3C5790"/>
                </a:solidFill>
              </a:rPr>
              <a:t> maintain a stat structure that includes version numbers for data changes and an access control list that changes along with timestamps associated with changes. 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version number increases whenever the </a:t>
            </a:r>
            <a:r>
              <a:rPr lang="en-US" sz="1400" dirty="0" err="1">
                <a:solidFill>
                  <a:srgbClr val="3C5790"/>
                </a:solidFill>
              </a:rPr>
              <a:t>znode's</a:t>
            </a:r>
            <a:r>
              <a:rPr lang="en-US" sz="1400" dirty="0">
                <a:solidFill>
                  <a:srgbClr val="3C5790"/>
                </a:solidFill>
              </a:rPr>
              <a:t> data changes.</a:t>
            </a:r>
            <a:endParaRPr lang="en-US" sz="1400" dirty="0" smtClean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7338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>
                <a:solidFill>
                  <a:schemeClr val="bg1"/>
                </a:solidFill>
              </a:rPr>
              <a:t>Architecture (</a:t>
            </a:r>
            <a:r>
              <a:rPr lang="fr-CA" dirty="0" err="1" smtClean="0">
                <a:solidFill>
                  <a:schemeClr val="bg1"/>
                </a:solidFill>
              </a:rPr>
              <a:t>cont</a:t>
            </a:r>
            <a:r>
              <a:rPr lang="fr-CA" dirty="0" smtClean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2590800"/>
          </a:xfrm>
        </p:spPr>
        <p:txBody>
          <a:bodyPr/>
          <a:lstStyle/>
          <a:p>
            <a:r>
              <a:rPr lang="en-US" sz="1400" dirty="0" err="1">
                <a:solidFill>
                  <a:srgbClr val="3C5790"/>
                </a:solidFill>
              </a:rPr>
              <a:t>ZooKeeper</a:t>
            </a:r>
            <a:r>
              <a:rPr lang="en-US" sz="1400" dirty="0">
                <a:solidFill>
                  <a:srgbClr val="3C5790"/>
                </a:solidFill>
              </a:rPr>
              <a:t> has two types of </a:t>
            </a:r>
            <a:r>
              <a:rPr lang="en-US" sz="1400" dirty="0" err="1">
                <a:solidFill>
                  <a:srgbClr val="3C5790"/>
                </a:solidFill>
              </a:rPr>
              <a:t>znodes</a:t>
            </a:r>
            <a:r>
              <a:rPr lang="en-US" sz="1400" dirty="0">
                <a:solidFill>
                  <a:srgbClr val="3C5790"/>
                </a:solidFill>
              </a:rPr>
              <a:t>: </a:t>
            </a:r>
            <a:r>
              <a:rPr lang="en-US" sz="1400" b="1" dirty="0">
                <a:solidFill>
                  <a:srgbClr val="3C5790"/>
                </a:solidFill>
              </a:rPr>
              <a:t>persistent</a:t>
            </a:r>
            <a:r>
              <a:rPr lang="en-US" sz="1400" dirty="0">
                <a:solidFill>
                  <a:srgbClr val="3C5790"/>
                </a:solidFill>
              </a:rPr>
              <a:t> and </a:t>
            </a:r>
            <a:r>
              <a:rPr lang="en-US" sz="1400" b="1" dirty="0">
                <a:solidFill>
                  <a:srgbClr val="3C5790"/>
                </a:solidFill>
              </a:rPr>
              <a:t>ephemeral</a:t>
            </a:r>
            <a:r>
              <a:rPr lang="en-US" sz="1400" dirty="0">
                <a:solidFill>
                  <a:srgbClr val="3C5790"/>
                </a:solidFill>
              </a:rPr>
              <a:t>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Both persistent and ephemeral </a:t>
            </a:r>
            <a:r>
              <a:rPr lang="en-US" sz="1400" dirty="0" err="1">
                <a:solidFill>
                  <a:srgbClr val="3C5790"/>
                </a:solidFill>
              </a:rPr>
              <a:t>znodes</a:t>
            </a:r>
            <a:r>
              <a:rPr lang="en-US" sz="1400" dirty="0">
                <a:solidFill>
                  <a:srgbClr val="3C5790"/>
                </a:solidFill>
              </a:rPr>
              <a:t> can be sequential </a:t>
            </a:r>
            <a:r>
              <a:rPr lang="en-US" sz="1400" dirty="0" err="1">
                <a:solidFill>
                  <a:srgbClr val="3C5790"/>
                </a:solidFill>
              </a:rPr>
              <a:t>znodes</a:t>
            </a:r>
            <a:r>
              <a:rPr lang="en-US" sz="1400" dirty="0">
                <a:solidFill>
                  <a:srgbClr val="3C5790"/>
                </a:solidFill>
              </a:rPr>
              <a:t> as well.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A </a:t>
            </a:r>
            <a:r>
              <a:rPr lang="en-US" sz="1400" dirty="0" err="1">
                <a:solidFill>
                  <a:srgbClr val="3C5790"/>
                </a:solidFill>
              </a:rPr>
              <a:t>znode's</a:t>
            </a:r>
            <a:r>
              <a:rPr lang="en-US" sz="1400" dirty="0">
                <a:solidFill>
                  <a:srgbClr val="3C5790"/>
                </a:solidFill>
              </a:rPr>
              <a:t> type is set at its creation time.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Persistent </a:t>
            </a:r>
            <a:r>
              <a:rPr lang="en-US" sz="1400" dirty="0" err="1">
                <a:solidFill>
                  <a:srgbClr val="3C5790"/>
                </a:solidFill>
              </a:rPr>
              <a:t>znodes</a:t>
            </a:r>
            <a:r>
              <a:rPr lang="en-US" sz="1400" dirty="0">
                <a:solidFill>
                  <a:srgbClr val="3C5790"/>
                </a:solidFill>
              </a:rPr>
              <a:t> have a lifetime in the </a:t>
            </a:r>
            <a:r>
              <a:rPr lang="en-US" sz="1400" dirty="0" err="1">
                <a:solidFill>
                  <a:srgbClr val="3C5790"/>
                </a:solidFill>
              </a:rPr>
              <a:t>ZooKeeper's</a:t>
            </a:r>
            <a:r>
              <a:rPr lang="en-US" sz="1400" dirty="0">
                <a:solidFill>
                  <a:srgbClr val="3C5790"/>
                </a:solidFill>
              </a:rPr>
              <a:t> namespace until they're explicitly deleted. </a:t>
            </a:r>
          </a:p>
          <a:p>
            <a:r>
              <a:rPr lang="en-US" sz="1400" dirty="0">
                <a:solidFill>
                  <a:srgbClr val="3C5790"/>
                </a:solidFill>
              </a:rPr>
              <a:t>A </a:t>
            </a:r>
            <a:r>
              <a:rPr lang="en-US" sz="1400" dirty="0" err="1">
                <a:solidFill>
                  <a:srgbClr val="3C5790"/>
                </a:solidFill>
              </a:rPr>
              <a:t>znode</a:t>
            </a:r>
            <a:r>
              <a:rPr lang="en-US" sz="1400" dirty="0">
                <a:solidFill>
                  <a:srgbClr val="3C5790"/>
                </a:solidFill>
              </a:rPr>
              <a:t> can be deleted by calling the delete API call</a:t>
            </a:r>
            <a:r>
              <a:rPr lang="en-US" sz="1400" dirty="0" smtClean="0">
                <a:solidFill>
                  <a:srgbClr val="3C5790"/>
                </a:solidFill>
              </a:rPr>
              <a:t>.</a:t>
            </a:r>
          </a:p>
          <a:p>
            <a:endParaRPr lang="en-US" sz="1400" dirty="0">
              <a:solidFill>
                <a:srgbClr val="3C5790"/>
              </a:solidFill>
            </a:endParaRPr>
          </a:p>
          <a:p>
            <a:r>
              <a:rPr lang="en-US" sz="1400" dirty="0" smtClean="0">
                <a:solidFill>
                  <a:srgbClr val="3C5790"/>
                </a:solidFill>
              </a:rPr>
              <a:t>[</a:t>
            </a:r>
            <a:r>
              <a:rPr lang="en-US" sz="1400" dirty="0" err="1">
                <a:solidFill>
                  <a:srgbClr val="3C5790"/>
                </a:solidFill>
              </a:rPr>
              <a:t>zk</a:t>
            </a:r>
            <a:r>
              <a:rPr lang="en-US" sz="1400" dirty="0">
                <a:solidFill>
                  <a:srgbClr val="3C5790"/>
                </a:solidFill>
              </a:rPr>
              <a:t>: </a:t>
            </a:r>
            <a:r>
              <a:rPr lang="en-US" sz="1400" dirty="0" err="1">
                <a:solidFill>
                  <a:srgbClr val="3C5790"/>
                </a:solidFill>
              </a:rPr>
              <a:t>localhost</a:t>
            </a:r>
            <a:r>
              <a:rPr lang="en-US" sz="1400" dirty="0">
                <a:solidFill>
                  <a:srgbClr val="3C5790"/>
                </a:solidFill>
              </a:rPr>
              <a:t>(CONNECTED) 1] create /[Test] "</a:t>
            </a:r>
            <a:r>
              <a:rPr lang="en-US" sz="1400" dirty="0" err="1">
                <a:solidFill>
                  <a:srgbClr val="3C5790"/>
                </a:solidFill>
              </a:rPr>
              <a:t>ApacheZooKeeper</a:t>
            </a:r>
            <a:r>
              <a:rPr lang="en-US" sz="1400" dirty="0">
                <a:solidFill>
                  <a:srgbClr val="3C5790"/>
                </a:solidFill>
              </a:rPr>
              <a:t>"</a:t>
            </a:r>
          </a:p>
          <a:p>
            <a:r>
              <a:rPr lang="en-US" sz="1400" dirty="0">
                <a:solidFill>
                  <a:srgbClr val="3C5790"/>
                </a:solidFill>
              </a:rPr>
              <a:t>Created /[Test]</a:t>
            </a:r>
          </a:p>
          <a:p>
            <a:r>
              <a:rPr lang="en-US" sz="1400" dirty="0">
                <a:solidFill>
                  <a:srgbClr val="3C5790"/>
                </a:solidFill>
              </a:rPr>
              <a:t>[</a:t>
            </a:r>
            <a:r>
              <a:rPr lang="en-US" sz="1400" dirty="0" err="1">
                <a:solidFill>
                  <a:srgbClr val="3C5790"/>
                </a:solidFill>
              </a:rPr>
              <a:t>zk</a:t>
            </a:r>
            <a:r>
              <a:rPr lang="en-US" sz="1400" dirty="0">
                <a:solidFill>
                  <a:srgbClr val="3C5790"/>
                </a:solidFill>
              </a:rPr>
              <a:t>: </a:t>
            </a:r>
            <a:r>
              <a:rPr lang="en-US" sz="1400" dirty="0" err="1">
                <a:solidFill>
                  <a:srgbClr val="3C5790"/>
                </a:solidFill>
              </a:rPr>
              <a:t>localhost</a:t>
            </a:r>
            <a:r>
              <a:rPr lang="en-US" sz="1400" dirty="0">
                <a:solidFill>
                  <a:srgbClr val="3C5790"/>
                </a:solidFill>
              </a:rPr>
              <a:t>(CONNECTED) 2] get /[Test]</a:t>
            </a:r>
          </a:p>
          <a:p>
            <a:r>
              <a:rPr lang="en-US" sz="1400" dirty="0">
                <a:solidFill>
                  <a:srgbClr val="3C5790"/>
                </a:solidFill>
              </a:rPr>
              <a:t>"</a:t>
            </a:r>
            <a:r>
              <a:rPr lang="en-US" sz="1400" dirty="0" err="1">
                <a:solidFill>
                  <a:srgbClr val="3C5790"/>
                </a:solidFill>
              </a:rPr>
              <a:t>ApacheZooKeeper</a:t>
            </a:r>
            <a:r>
              <a:rPr lang="en-US" sz="1400" dirty="0">
                <a:solidFill>
                  <a:srgbClr val="3C5790"/>
                </a:solidFill>
              </a:rPr>
              <a:t>"</a:t>
            </a:r>
            <a:endParaRPr lang="en-US" sz="1400" dirty="0" smtClean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8442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4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143</Template>
  <TotalTime>7935</TotalTime>
  <Words>2973</Words>
  <Application>Microsoft Office PowerPoint</Application>
  <PresentationFormat>On-screen Show (4:3)</PresentationFormat>
  <Paragraphs>296</Paragraphs>
  <Slides>48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49" baseType="lpstr">
      <vt:lpstr>143</vt:lpstr>
      <vt:lpstr>ZooKeeper</vt:lpstr>
      <vt:lpstr>Contents</vt:lpstr>
      <vt:lpstr>What is ZooKeeper?</vt:lpstr>
      <vt:lpstr>What is ZooKeeper? (cont.)</vt:lpstr>
      <vt:lpstr>Distributed Systems</vt:lpstr>
      <vt:lpstr>Distributed Systems (cont.)</vt:lpstr>
      <vt:lpstr>Architecture</vt:lpstr>
      <vt:lpstr>Architecture (cont.)</vt:lpstr>
      <vt:lpstr>Architecture (cont.)</vt:lpstr>
      <vt:lpstr>Architecture (cont.)</vt:lpstr>
      <vt:lpstr>Architecture (cont.)</vt:lpstr>
      <vt:lpstr>Architecture (cont.)</vt:lpstr>
      <vt:lpstr>Watches</vt:lpstr>
      <vt:lpstr>Watches (cont.)</vt:lpstr>
      <vt:lpstr>Watches (cont.)</vt:lpstr>
      <vt:lpstr>Watches (cont.)</vt:lpstr>
      <vt:lpstr>ACL</vt:lpstr>
      <vt:lpstr>ACL (cont.)</vt:lpstr>
      <vt:lpstr>ACL (cont.)</vt:lpstr>
      <vt:lpstr>ACL (cont.)</vt:lpstr>
      <vt:lpstr>Configuration</vt:lpstr>
      <vt:lpstr>Configuration (cont.)</vt:lpstr>
      <vt:lpstr>Configuration (cont.)</vt:lpstr>
      <vt:lpstr>Configuration (cont.)</vt:lpstr>
      <vt:lpstr>Clustering</vt:lpstr>
      <vt:lpstr>Clustering (cont.)</vt:lpstr>
      <vt:lpstr>Clustering (cont.)</vt:lpstr>
      <vt:lpstr>Clustering (cont.)</vt:lpstr>
      <vt:lpstr>Core</vt:lpstr>
      <vt:lpstr>Core (cont.)</vt:lpstr>
      <vt:lpstr>Core (cont.)</vt:lpstr>
      <vt:lpstr>Core (cont.)</vt:lpstr>
      <vt:lpstr>Core (cont.)</vt:lpstr>
      <vt:lpstr>Core (cont.)</vt:lpstr>
      <vt:lpstr>Administration</vt:lpstr>
      <vt:lpstr>Administration (cont.)</vt:lpstr>
      <vt:lpstr>Administration (cont.)</vt:lpstr>
      <vt:lpstr>Administration (cont.)</vt:lpstr>
      <vt:lpstr>Apache Curator</vt:lpstr>
      <vt:lpstr>Apache Curator (cont.)</vt:lpstr>
      <vt:lpstr>Apache Curator (cont.)</vt:lpstr>
      <vt:lpstr>Apache Curator (cont.)</vt:lpstr>
      <vt:lpstr>Apache Curator (cont.)</vt:lpstr>
      <vt:lpstr>Apache Curator (cont.)</vt:lpstr>
      <vt:lpstr>Zookeeper In Action</vt:lpstr>
      <vt:lpstr>Conclussion</vt:lpstr>
      <vt:lpstr>Bibliography</vt:lpstr>
      <vt:lpstr>PowerPoint Presentation</vt:lpstr>
    </vt:vector>
  </TitlesOfParts>
  <Company>Computaris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 NAME</dc:title>
  <dc:creator>Ionut Dima</dc:creator>
  <cp:lastModifiedBy>ionut</cp:lastModifiedBy>
  <cp:revision>958</cp:revision>
  <dcterms:created xsi:type="dcterms:W3CDTF">2012-04-12T06:19:17Z</dcterms:created>
  <dcterms:modified xsi:type="dcterms:W3CDTF">2015-07-26T17:26:00Z</dcterms:modified>
</cp:coreProperties>
</file>